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40" r:id="rId1"/>
  </p:sldMasterIdLst>
  <p:notesMasterIdLst>
    <p:notesMasterId r:id="rId45"/>
  </p:notesMasterIdLst>
  <p:sldIdLst>
    <p:sldId id="256" r:id="rId2"/>
    <p:sldId id="391" r:id="rId3"/>
    <p:sldId id="401" r:id="rId4"/>
    <p:sldId id="384" r:id="rId5"/>
    <p:sldId id="366" r:id="rId6"/>
    <p:sldId id="367" r:id="rId7"/>
    <p:sldId id="345" r:id="rId8"/>
    <p:sldId id="344" r:id="rId9"/>
    <p:sldId id="343" r:id="rId10"/>
    <p:sldId id="381" r:id="rId11"/>
    <p:sldId id="368" r:id="rId12"/>
    <p:sldId id="369" r:id="rId13"/>
    <p:sldId id="348" r:id="rId14"/>
    <p:sldId id="375" r:id="rId15"/>
    <p:sldId id="376" r:id="rId16"/>
    <p:sldId id="377" r:id="rId17"/>
    <p:sldId id="378" r:id="rId18"/>
    <p:sldId id="261" r:id="rId19"/>
    <p:sldId id="263" r:id="rId20"/>
    <p:sldId id="380" r:id="rId21"/>
    <p:sldId id="379" r:id="rId22"/>
    <p:sldId id="355" r:id="rId23"/>
    <p:sldId id="394" r:id="rId24"/>
    <p:sldId id="395" r:id="rId25"/>
    <p:sldId id="352" r:id="rId26"/>
    <p:sldId id="396" r:id="rId27"/>
    <p:sldId id="354" r:id="rId28"/>
    <p:sldId id="393" r:id="rId29"/>
    <p:sldId id="289" r:id="rId30"/>
    <p:sldId id="353" r:id="rId31"/>
    <p:sldId id="279" r:id="rId32"/>
    <p:sldId id="389" r:id="rId33"/>
    <p:sldId id="397" r:id="rId34"/>
    <p:sldId id="386" r:id="rId35"/>
    <p:sldId id="277" r:id="rId36"/>
    <p:sldId id="350" r:id="rId37"/>
    <p:sldId id="362" r:id="rId38"/>
    <p:sldId id="363" r:id="rId39"/>
    <p:sldId id="364" r:id="rId40"/>
    <p:sldId id="400" r:id="rId41"/>
    <p:sldId id="392" r:id="rId42"/>
    <p:sldId id="399" r:id="rId43"/>
    <p:sldId id="398" r:id="rId44"/>
  </p:sldIdLst>
  <p:sldSz cx="9144000" cy="6858000" type="screen4x3"/>
  <p:notesSz cx="6889750" cy="10021888"/>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5849F2-051C-9496-D847-404D4A19AED6}" name="Alexandra" initials="A" userId="ba860bcbf5d8d8f2"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CC66"/>
    <a:srgbClr val="00C894"/>
    <a:srgbClr val="FFCC99"/>
    <a:srgbClr val="E2C868"/>
    <a:srgbClr val="FFD44B"/>
    <a:srgbClr val="00CC99"/>
    <a:srgbClr val="B95D53"/>
    <a:srgbClr val="79A9C9"/>
    <a:srgbClr val="D195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1E171933-4619-4E11-9A3F-F7608DF75F80}" styleName="Μεσαίο στυλ 1 - Έμφαση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Μεσαίο στυλ 1 - Έμφαση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B344D84-9AFB-497E-A393-DC336BA19D2E}" styleName="Μεσαίο στυλ 3 - Έμφαση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5096" autoAdjust="0"/>
  </p:normalViewPr>
  <p:slideViewPr>
    <p:cSldViewPr>
      <p:cViewPr varScale="1">
        <p:scale>
          <a:sx n="102" d="100"/>
          <a:sy n="102" d="100"/>
        </p:scale>
        <p:origin x="-1164"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64"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914;&#953;&#946;&#955;&#943;&#959;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G\citiplan\&#914;&#913;&#913;%20&#931;&#933;&#916;&#925;&#913;%202021-2027\&#913;&#960;&#959;&#948;&#949;&#955;&#964;&#943;&#969;&#963;&#951;%20&#956;&#949;&#955;&#941;&#964;&#949;&#962;%20&#922;&#931;&#917;\&#916;&#953;&#945;&#947;&#961;&#940;&#956;&#956;&#945;&#964;&#94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848515253663415"/>
          <c:y val="3.6506373981538803E-2"/>
          <c:w val="0.85692674308595385"/>
          <c:h val="0.66948508765580217"/>
        </c:manualLayout>
      </c:layout>
      <c:barChart>
        <c:barDir val="col"/>
        <c:grouping val="stacked"/>
        <c:varyColors val="0"/>
        <c:ser>
          <c:idx val="0"/>
          <c:order val="0"/>
          <c:tx>
            <c:strRef>
              <c:f>Φύλλο1!$A$4</c:f>
              <c:strCache>
                <c:ptCount val="1"/>
                <c:pt idx="0">
                  <c:v>Εργαζόμενος</c:v>
                </c:pt>
              </c:strCache>
            </c:strRef>
          </c:tx>
          <c:invertIfNegative val="0"/>
          <c:dLbls>
            <c:spPr>
              <a:noFill/>
              <a:ln>
                <a:noFill/>
              </a:ln>
              <a:effectLst/>
            </c:spPr>
            <c:txPr>
              <a:bodyPr rot="-5400000" vert="horz"/>
              <a:lstStyle/>
              <a:p>
                <a:pPr>
                  <a:defRPr sz="1000" b="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l-G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Φύλλο1!$B$3:$E$3</c:f>
              <c:strCache>
                <c:ptCount val="4"/>
                <c:pt idx="0">
                  <c:v>Δήμος Καλλιθέας</c:v>
                </c:pt>
                <c:pt idx="1">
                  <c:v>Δήμος Παλαιού Φαλήρου</c:v>
                </c:pt>
                <c:pt idx="2">
                  <c:v>Δήμος Αλίμου</c:v>
                </c:pt>
                <c:pt idx="3">
                  <c:v>Σύνολο 3 Δήμων</c:v>
                </c:pt>
              </c:strCache>
            </c:strRef>
          </c:cat>
          <c:val>
            <c:numRef>
              <c:f>Φύλλο1!$B$4:$E$4</c:f>
              <c:numCache>
                <c:formatCode>0.0%</c:formatCode>
                <c:ptCount val="4"/>
                <c:pt idx="0">
                  <c:v>0.86099999999999999</c:v>
                </c:pt>
                <c:pt idx="1">
                  <c:v>0.93300000000000005</c:v>
                </c:pt>
                <c:pt idx="2">
                  <c:v>0.90200000000000002</c:v>
                </c:pt>
                <c:pt idx="3">
                  <c:v>0.89100000000000001</c:v>
                </c:pt>
              </c:numCache>
            </c:numRef>
          </c:val>
          <c:extLst xmlns:c16r2="http://schemas.microsoft.com/office/drawing/2015/06/chart">
            <c:ext xmlns:c16="http://schemas.microsoft.com/office/drawing/2014/chart" uri="{C3380CC4-5D6E-409C-BE32-E72D297353CC}">
              <c16:uniqueId val="{00000000-6FF2-4560-829D-E79E36A5D6C8}"/>
            </c:ext>
          </c:extLst>
        </c:ser>
        <c:ser>
          <c:idx val="1"/>
          <c:order val="1"/>
          <c:tx>
            <c:strRef>
              <c:f>Φύλλο1!$A$5</c:f>
              <c:strCache>
                <c:ptCount val="1"/>
                <c:pt idx="0">
                  <c:v>Δεν εργάζομαι, αλλά αναζητώ εργασία (Άνεργος)</c:v>
                </c:pt>
              </c:strCache>
            </c:strRef>
          </c:tx>
          <c:invertIfNegative val="0"/>
          <c:dLbls>
            <c:spPr>
              <a:noFill/>
              <a:ln>
                <a:noFill/>
              </a:ln>
              <a:effectLst/>
            </c:spPr>
            <c:txPr>
              <a:bodyPr rot="-5400000" vert="horz"/>
              <a:lstStyle/>
              <a:p>
                <a:pPr>
                  <a:defRPr sz="1000" b="0">
                    <a:latin typeface="Calibri" panose="020F0502020204030204" pitchFamily="34" charset="0"/>
                    <a:ea typeface="Calibri" panose="020F0502020204030204" pitchFamily="34" charset="0"/>
                    <a:cs typeface="Calibri" panose="020F0502020204030204" pitchFamily="34" charset="0"/>
                  </a:defRPr>
                </a:pPr>
                <a:endParaRPr lang="el-G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Φύλλο1!$B$3:$E$3</c:f>
              <c:strCache>
                <c:ptCount val="4"/>
                <c:pt idx="0">
                  <c:v>Δήμος Καλλιθέας</c:v>
                </c:pt>
                <c:pt idx="1">
                  <c:v>Δήμος Παλαιού Φαλήρου</c:v>
                </c:pt>
                <c:pt idx="2">
                  <c:v>Δήμος Αλίμου</c:v>
                </c:pt>
                <c:pt idx="3">
                  <c:v>Σύνολο 3 Δήμων</c:v>
                </c:pt>
              </c:strCache>
            </c:strRef>
          </c:cat>
          <c:val>
            <c:numRef>
              <c:f>Φύλλο1!$B$5:$E$5</c:f>
              <c:numCache>
                <c:formatCode>0.0%</c:formatCode>
                <c:ptCount val="4"/>
                <c:pt idx="0">
                  <c:v>7.9000000000000001E-2</c:v>
                </c:pt>
                <c:pt idx="1">
                  <c:v>0.05</c:v>
                </c:pt>
                <c:pt idx="2">
                  <c:v>4.9000000000000002E-2</c:v>
                </c:pt>
                <c:pt idx="3">
                  <c:v>6.4000000000000001E-2</c:v>
                </c:pt>
              </c:numCache>
            </c:numRef>
          </c:val>
          <c:extLst xmlns:c16r2="http://schemas.microsoft.com/office/drawing/2015/06/chart">
            <c:ext xmlns:c16="http://schemas.microsoft.com/office/drawing/2014/chart" uri="{C3380CC4-5D6E-409C-BE32-E72D297353CC}">
              <c16:uniqueId val="{00000001-6FF2-4560-829D-E79E36A5D6C8}"/>
            </c:ext>
          </c:extLst>
        </c:ser>
        <c:ser>
          <c:idx val="2"/>
          <c:order val="2"/>
          <c:tx>
            <c:strRef>
              <c:f>Φύλλο1!$A$6</c:f>
              <c:strCache>
                <c:ptCount val="1"/>
                <c:pt idx="0">
                  <c:v>Δεν εργάζομαι και δεν αναζητώ εργασία (μη ενεργός)</c:v>
                </c:pt>
              </c:strCache>
            </c:strRef>
          </c:tx>
          <c:invertIfNegative val="0"/>
          <c:dLbls>
            <c:spPr>
              <a:noFill/>
              <a:ln>
                <a:noFill/>
              </a:ln>
              <a:effectLst/>
            </c:spPr>
            <c:txPr>
              <a:bodyPr rot="-5400000" vert="horz"/>
              <a:lstStyle/>
              <a:p>
                <a:pPr>
                  <a:defRPr sz="1000" b="0">
                    <a:latin typeface="Calibri" panose="020F0502020204030204" pitchFamily="34" charset="0"/>
                    <a:ea typeface="Calibri" panose="020F0502020204030204" pitchFamily="34" charset="0"/>
                    <a:cs typeface="Calibri" panose="020F0502020204030204" pitchFamily="34" charset="0"/>
                  </a:defRPr>
                </a:pPr>
                <a:endParaRPr lang="el-G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Φύλλο1!$B$3:$E$3</c:f>
              <c:strCache>
                <c:ptCount val="4"/>
                <c:pt idx="0">
                  <c:v>Δήμος Καλλιθέας</c:v>
                </c:pt>
                <c:pt idx="1">
                  <c:v>Δήμος Παλαιού Φαλήρου</c:v>
                </c:pt>
                <c:pt idx="2">
                  <c:v>Δήμος Αλίμου</c:v>
                </c:pt>
                <c:pt idx="3">
                  <c:v>Σύνολο 3 Δήμων</c:v>
                </c:pt>
              </c:strCache>
            </c:strRef>
          </c:cat>
          <c:val>
            <c:numRef>
              <c:f>Φύλλο1!$B$6:$E$6</c:f>
              <c:numCache>
                <c:formatCode>0.0%</c:formatCode>
                <c:ptCount val="4"/>
                <c:pt idx="0">
                  <c:v>5.8999999999999997E-2</c:v>
                </c:pt>
                <c:pt idx="1">
                  <c:v>1.7000000000000001E-2</c:v>
                </c:pt>
                <c:pt idx="2">
                  <c:v>4.9000000000000002E-2</c:v>
                </c:pt>
                <c:pt idx="3">
                  <c:v>4.4999999999999998E-2</c:v>
                </c:pt>
              </c:numCache>
            </c:numRef>
          </c:val>
          <c:extLst xmlns:c16r2="http://schemas.microsoft.com/office/drawing/2015/06/chart">
            <c:ext xmlns:c16="http://schemas.microsoft.com/office/drawing/2014/chart" uri="{C3380CC4-5D6E-409C-BE32-E72D297353CC}">
              <c16:uniqueId val="{00000002-6FF2-4560-829D-E79E36A5D6C8}"/>
            </c:ext>
          </c:extLst>
        </c:ser>
        <c:dLbls>
          <c:showLegendKey val="0"/>
          <c:showVal val="0"/>
          <c:showCatName val="0"/>
          <c:showSerName val="0"/>
          <c:showPercent val="0"/>
          <c:showBubbleSize val="0"/>
        </c:dLbls>
        <c:gapWidth val="150"/>
        <c:overlap val="100"/>
        <c:axId val="203270656"/>
        <c:axId val="410092096"/>
      </c:barChart>
      <c:catAx>
        <c:axId val="203270656"/>
        <c:scaling>
          <c:orientation val="minMax"/>
        </c:scaling>
        <c:delete val="0"/>
        <c:axPos val="b"/>
        <c:numFmt formatCode="General" sourceLinked="0"/>
        <c:majorTickMark val="out"/>
        <c:minorTickMark val="none"/>
        <c:tickLblPos val="nextTo"/>
        <c:txPr>
          <a:bodyPr/>
          <a:lstStyle/>
          <a:p>
            <a:pPr>
              <a:defRPr sz="900"/>
            </a:pPr>
            <a:endParaRPr lang="el-GR"/>
          </a:p>
        </c:txPr>
        <c:crossAx val="410092096"/>
        <c:crosses val="autoZero"/>
        <c:auto val="1"/>
        <c:lblAlgn val="ctr"/>
        <c:lblOffset val="100"/>
        <c:noMultiLvlLbl val="0"/>
      </c:catAx>
      <c:valAx>
        <c:axId val="410092096"/>
        <c:scaling>
          <c:orientation val="minMax"/>
          <c:max val="1"/>
        </c:scaling>
        <c:delete val="0"/>
        <c:axPos val="l"/>
        <c:majorGridlines/>
        <c:numFmt formatCode="0.0%" sourceLinked="1"/>
        <c:majorTickMark val="out"/>
        <c:minorTickMark val="none"/>
        <c:tickLblPos val="nextTo"/>
        <c:txPr>
          <a:bodyPr/>
          <a:lstStyle/>
          <a:p>
            <a:pPr>
              <a:defRPr sz="800"/>
            </a:pPr>
            <a:endParaRPr lang="el-GR"/>
          </a:p>
        </c:txPr>
        <c:crossAx val="203270656"/>
        <c:crosses val="autoZero"/>
        <c:crossBetween val="between"/>
      </c:valAx>
    </c:plotArea>
    <c:legend>
      <c:legendPos val="b"/>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Φύλλο1!$B$9</c:f>
              <c:strCache>
                <c:ptCount val="1"/>
                <c:pt idx="0">
                  <c:v>Δήμος Καλλιθέας</c:v>
                </c:pt>
              </c:strCache>
            </c:strRef>
          </c:tx>
          <c:invertIfNegative val="0"/>
          <c:dLbls>
            <c:spPr>
              <a:noFill/>
              <a:ln>
                <a:noFill/>
              </a:ln>
              <a:effectLst/>
            </c:spPr>
            <c:txPr>
              <a:bodyPr/>
              <a:lstStyle/>
              <a:p>
                <a:pPr>
                  <a:defRPr sz="900"/>
                </a:pPr>
                <a:endParaRPr lang="el-GR"/>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Φύλλο1!$A$10:$A$14</c:f>
              <c:strCache>
                <c:ptCount val="5"/>
                <c:pt idx="0">
                  <c:v>Παιδικοί σταθμοί</c:v>
                </c:pt>
                <c:pt idx="1">
                  <c:v>Νηπιαγωγεία</c:v>
                </c:pt>
                <c:pt idx="2">
                  <c:v>Δημοτικά</c:v>
                </c:pt>
                <c:pt idx="3">
                  <c:v>Γυμνάσια</c:v>
                </c:pt>
                <c:pt idx="4">
                  <c:v>Λύκεια</c:v>
                </c:pt>
              </c:strCache>
            </c:strRef>
          </c:cat>
          <c:val>
            <c:numRef>
              <c:f>Φύλλο1!$B$10:$B$14</c:f>
              <c:numCache>
                <c:formatCode>General</c:formatCode>
                <c:ptCount val="5"/>
                <c:pt idx="0">
                  <c:v>11</c:v>
                </c:pt>
                <c:pt idx="1">
                  <c:v>25</c:v>
                </c:pt>
                <c:pt idx="2">
                  <c:v>28</c:v>
                </c:pt>
                <c:pt idx="3">
                  <c:v>15</c:v>
                </c:pt>
                <c:pt idx="4">
                  <c:v>8</c:v>
                </c:pt>
              </c:numCache>
            </c:numRef>
          </c:val>
          <c:extLst xmlns:c16r2="http://schemas.microsoft.com/office/drawing/2015/06/chart">
            <c:ext xmlns:c16="http://schemas.microsoft.com/office/drawing/2014/chart" uri="{C3380CC4-5D6E-409C-BE32-E72D297353CC}">
              <c16:uniqueId val="{00000000-EAC1-4F9A-AD9B-7639A81EC4A1}"/>
            </c:ext>
          </c:extLst>
        </c:ser>
        <c:ser>
          <c:idx val="1"/>
          <c:order val="1"/>
          <c:tx>
            <c:strRef>
              <c:f>Φύλλο1!$C$9</c:f>
              <c:strCache>
                <c:ptCount val="1"/>
                <c:pt idx="0">
                  <c:v>Δήμος Παλαιού Φαλήρου</c:v>
                </c:pt>
              </c:strCache>
            </c:strRef>
          </c:tx>
          <c:invertIfNegative val="0"/>
          <c:dLbls>
            <c:spPr>
              <a:noFill/>
              <a:ln>
                <a:noFill/>
              </a:ln>
              <a:effectLst/>
            </c:spPr>
            <c:txPr>
              <a:bodyPr/>
              <a:lstStyle/>
              <a:p>
                <a:pPr>
                  <a:defRPr sz="900"/>
                </a:pPr>
                <a:endParaRPr lang="el-GR"/>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Φύλλο1!$A$10:$A$14</c:f>
              <c:strCache>
                <c:ptCount val="5"/>
                <c:pt idx="0">
                  <c:v>Παιδικοί σταθμοί</c:v>
                </c:pt>
                <c:pt idx="1">
                  <c:v>Νηπιαγωγεία</c:v>
                </c:pt>
                <c:pt idx="2">
                  <c:v>Δημοτικά</c:v>
                </c:pt>
                <c:pt idx="3">
                  <c:v>Γυμνάσια</c:v>
                </c:pt>
                <c:pt idx="4">
                  <c:v>Λύκεια</c:v>
                </c:pt>
              </c:strCache>
            </c:strRef>
          </c:cat>
          <c:val>
            <c:numRef>
              <c:f>Φύλλο1!$C$10:$C$14</c:f>
              <c:numCache>
                <c:formatCode>General</c:formatCode>
                <c:ptCount val="5"/>
                <c:pt idx="0">
                  <c:v>6</c:v>
                </c:pt>
                <c:pt idx="1">
                  <c:v>10</c:v>
                </c:pt>
                <c:pt idx="2">
                  <c:v>13</c:v>
                </c:pt>
                <c:pt idx="3">
                  <c:v>5</c:v>
                </c:pt>
                <c:pt idx="4">
                  <c:v>4</c:v>
                </c:pt>
              </c:numCache>
            </c:numRef>
          </c:val>
          <c:extLst xmlns:c16r2="http://schemas.microsoft.com/office/drawing/2015/06/chart">
            <c:ext xmlns:c16="http://schemas.microsoft.com/office/drawing/2014/chart" uri="{C3380CC4-5D6E-409C-BE32-E72D297353CC}">
              <c16:uniqueId val="{00000001-EAC1-4F9A-AD9B-7639A81EC4A1}"/>
            </c:ext>
          </c:extLst>
        </c:ser>
        <c:ser>
          <c:idx val="2"/>
          <c:order val="2"/>
          <c:tx>
            <c:strRef>
              <c:f>Φύλλο1!$D$9</c:f>
              <c:strCache>
                <c:ptCount val="1"/>
                <c:pt idx="0">
                  <c:v>Δήμος Αλίμου</c:v>
                </c:pt>
              </c:strCache>
            </c:strRef>
          </c:tx>
          <c:invertIfNegative val="0"/>
          <c:dLbls>
            <c:spPr>
              <a:noFill/>
              <a:ln>
                <a:noFill/>
              </a:ln>
              <a:effectLst/>
            </c:spPr>
            <c:txPr>
              <a:bodyPr/>
              <a:lstStyle/>
              <a:p>
                <a:pPr>
                  <a:defRPr sz="900"/>
                </a:pPr>
                <a:endParaRPr lang="el-GR"/>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Φύλλο1!$A$10:$A$14</c:f>
              <c:strCache>
                <c:ptCount val="5"/>
                <c:pt idx="0">
                  <c:v>Παιδικοί σταθμοί</c:v>
                </c:pt>
                <c:pt idx="1">
                  <c:v>Νηπιαγωγεία</c:v>
                </c:pt>
                <c:pt idx="2">
                  <c:v>Δημοτικά</c:v>
                </c:pt>
                <c:pt idx="3">
                  <c:v>Γυμνάσια</c:v>
                </c:pt>
                <c:pt idx="4">
                  <c:v>Λύκεια</c:v>
                </c:pt>
              </c:strCache>
            </c:strRef>
          </c:cat>
          <c:val>
            <c:numRef>
              <c:f>Φύλλο1!$D$10:$D$14</c:f>
              <c:numCache>
                <c:formatCode>General</c:formatCode>
                <c:ptCount val="5"/>
                <c:pt idx="0">
                  <c:v>9</c:v>
                </c:pt>
                <c:pt idx="1">
                  <c:v>11</c:v>
                </c:pt>
                <c:pt idx="2">
                  <c:v>9</c:v>
                </c:pt>
                <c:pt idx="3">
                  <c:v>6</c:v>
                </c:pt>
                <c:pt idx="4">
                  <c:v>6</c:v>
                </c:pt>
              </c:numCache>
            </c:numRef>
          </c:val>
          <c:extLst xmlns:c16r2="http://schemas.microsoft.com/office/drawing/2015/06/chart">
            <c:ext xmlns:c16="http://schemas.microsoft.com/office/drawing/2014/chart" uri="{C3380CC4-5D6E-409C-BE32-E72D297353CC}">
              <c16:uniqueId val="{00000002-EAC1-4F9A-AD9B-7639A81EC4A1}"/>
            </c:ext>
          </c:extLst>
        </c:ser>
        <c:dLbls>
          <c:dLblPos val="ctr"/>
          <c:showLegendKey val="0"/>
          <c:showVal val="1"/>
          <c:showCatName val="0"/>
          <c:showSerName val="0"/>
          <c:showPercent val="0"/>
          <c:showBubbleSize val="0"/>
        </c:dLbls>
        <c:gapWidth val="150"/>
        <c:overlap val="100"/>
        <c:axId val="139641344"/>
        <c:axId val="410093824"/>
      </c:barChart>
      <c:catAx>
        <c:axId val="139641344"/>
        <c:scaling>
          <c:orientation val="minMax"/>
        </c:scaling>
        <c:delete val="0"/>
        <c:axPos val="b"/>
        <c:numFmt formatCode="General" sourceLinked="0"/>
        <c:majorTickMark val="out"/>
        <c:minorTickMark val="none"/>
        <c:tickLblPos val="nextTo"/>
        <c:txPr>
          <a:bodyPr/>
          <a:lstStyle/>
          <a:p>
            <a:pPr>
              <a:defRPr sz="900"/>
            </a:pPr>
            <a:endParaRPr lang="el-GR"/>
          </a:p>
        </c:txPr>
        <c:crossAx val="410093824"/>
        <c:crosses val="autoZero"/>
        <c:auto val="1"/>
        <c:lblAlgn val="ctr"/>
        <c:lblOffset val="100"/>
        <c:noMultiLvlLbl val="0"/>
      </c:catAx>
      <c:valAx>
        <c:axId val="410093824"/>
        <c:scaling>
          <c:orientation val="minMax"/>
        </c:scaling>
        <c:delete val="0"/>
        <c:axPos val="l"/>
        <c:majorGridlines/>
        <c:numFmt formatCode="General" sourceLinked="1"/>
        <c:majorTickMark val="out"/>
        <c:minorTickMark val="none"/>
        <c:tickLblPos val="nextTo"/>
        <c:txPr>
          <a:bodyPr/>
          <a:lstStyle/>
          <a:p>
            <a:pPr>
              <a:defRPr sz="900"/>
            </a:pPr>
            <a:endParaRPr lang="el-GR"/>
          </a:p>
        </c:txPr>
        <c:crossAx val="139641344"/>
        <c:crosses val="autoZero"/>
        <c:crossBetween val="between"/>
      </c:valAx>
    </c:plotArea>
    <c:legend>
      <c:legendPos val="b"/>
      <c:layout/>
      <c:overlay val="0"/>
      <c:txPr>
        <a:bodyPr/>
        <a:lstStyle/>
        <a:p>
          <a:pPr>
            <a:defRPr sz="900"/>
          </a:pPr>
          <a:endParaRPr lang="el-GR"/>
        </a:p>
      </c:txPr>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05EF3C-0384-43B8-8DE9-750934A5554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l-GR"/>
        </a:p>
      </dgm:t>
    </dgm:pt>
    <dgm:pt modelId="{121FDE7C-9151-42AF-8C97-3A5304F03884}">
      <dgm:prSet phldrT="[Κείμενο]" custT="1"/>
      <dgm:spPr>
        <a:xfrm>
          <a:off x="1681" y="0"/>
          <a:ext cx="1639713" cy="766656"/>
        </a:xfrm>
        <a:solidFill>
          <a:srgbClr val="4F81BD">
            <a:hueOff val="0"/>
            <a:satOff val="0"/>
            <a:lumOff val="0"/>
            <a:alphaOff val="0"/>
          </a:srgbClr>
        </a:solidFill>
        <a:ln w="25400" cap="flat" cmpd="sng" algn="ctr">
          <a:solidFill>
            <a:srgbClr val="4F81BD">
              <a:hueOff val="0"/>
              <a:satOff val="0"/>
              <a:lumOff val="0"/>
              <a:alphaOff val="0"/>
            </a:srgbClr>
          </a:solidFill>
          <a:prstDash val="solid"/>
        </a:ln>
        <a:effectLst/>
      </dgm:spPr>
      <dgm:t>
        <a:bodyPr/>
        <a:lstStyle/>
        <a:p>
          <a:pPr marL="0" algn="ctr">
            <a:lnSpc>
              <a:spcPct val="100000"/>
            </a:lnSpc>
            <a:spcBef>
              <a:spcPts val="0"/>
            </a:spcBef>
            <a:spcAft>
              <a:spcPts val="0"/>
            </a:spcAft>
          </a:pPr>
          <a:r>
            <a:rPr lang="el-GR" sz="1200" b="1" dirty="0">
              <a:solidFill>
                <a:sysClr val="window" lastClr="FFFFFF"/>
              </a:solidFill>
              <a:latin typeface="Arial" panose="020B0604020202020204" pitchFamily="34" charset="0"/>
              <a:ea typeface="+mn-ea"/>
              <a:cs typeface="Arial" panose="020B0604020202020204" pitchFamily="34" charset="0"/>
            </a:rPr>
            <a:t>Κεντρικός Άξονας του Πολεοδομικού Συγκροτήματος </a:t>
          </a:r>
        </a:p>
        <a:p>
          <a:pPr marL="0" algn="ctr">
            <a:lnSpc>
              <a:spcPct val="100000"/>
            </a:lnSpc>
            <a:spcBef>
              <a:spcPts val="0"/>
            </a:spcBef>
            <a:spcAft>
              <a:spcPts val="0"/>
            </a:spcAft>
          </a:pPr>
          <a:r>
            <a:rPr lang="el-GR" sz="1200" b="1" dirty="0">
              <a:solidFill>
                <a:sysClr val="window" lastClr="FFFFFF"/>
              </a:solidFill>
              <a:latin typeface="Arial" panose="020B0604020202020204" pitchFamily="34" charset="0"/>
              <a:ea typeface="+mn-ea"/>
              <a:cs typeface="Arial" panose="020B0604020202020204" pitchFamily="34" charset="0"/>
            </a:rPr>
            <a:t>(τμήμα Λ. Ποσειδώνος και Λ. Συγγρού)</a:t>
          </a:r>
        </a:p>
      </dgm:t>
    </dgm:pt>
    <dgm:pt modelId="{4014B64D-3C1F-4CF3-AAA1-AC35843CFF1B}" type="parTrans" cxnId="{0D970DC0-1D2F-4686-B12F-F4F6A470AA2C}">
      <dgm:prSet/>
      <dgm:spPr/>
      <dgm:t>
        <a:bodyPr/>
        <a:lstStyle/>
        <a:p>
          <a:pPr marL="0" algn="ctr">
            <a:lnSpc>
              <a:spcPct val="100000"/>
            </a:lnSpc>
            <a:spcBef>
              <a:spcPts val="0"/>
            </a:spcBef>
            <a:spcAft>
              <a:spcPts val="0"/>
            </a:spcAft>
          </a:pPr>
          <a:endParaRPr lang="el-GR" sz="900">
            <a:latin typeface="Arial" panose="020B0604020202020204" pitchFamily="34" charset="0"/>
            <a:cs typeface="Arial" panose="020B0604020202020204" pitchFamily="34" charset="0"/>
          </a:endParaRPr>
        </a:p>
      </dgm:t>
    </dgm:pt>
    <dgm:pt modelId="{9372E1B3-4351-480E-90E4-83ABDC4455ED}" type="sibTrans" cxnId="{0D970DC0-1D2F-4686-B12F-F4F6A470AA2C}">
      <dgm:prSet/>
      <dgm:spPr/>
      <dgm:t>
        <a:bodyPr/>
        <a:lstStyle/>
        <a:p>
          <a:pPr marL="0" algn="ctr">
            <a:lnSpc>
              <a:spcPct val="100000"/>
            </a:lnSpc>
            <a:spcBef>
              <a:spcPts val="0"/>
            </a:spcBef>
            <a:spcAft>
              <a:spcPts val="0"/>
            </a:spcAft>
          </a:pPr>
          <a:endParaRPr lang="el-GR" sz="900">
            <a:latin typeface="Arial" panose="020B0604020202020204" pitchFamily="34" charset="0"/>
            <a:cs typeface="Arial" panose="020B0604020202020204" pitchFamily="34" charset="0"/>
          </a:endParaRPr>
        </a:p>
      </dgm:t>
    </dgm:pt>
    <dgm:pt modelId="{AC956E10-E008-419B-B35E-95C743729C68}">
      <dgm:prSet phldrT="[Κείμενο]" custT="1"/>
      <dgm:spPr>
        <a:xfrm>
          <a:off x="1681" y="719431"/>
          <a:ext cx="1639713" cy="966240"/>
        </a:xfrm>
        <a:solidFill>
          <a:srgbClr val="4F81BD">
            <a:alpha val="90000"/>
            <a:tint val="40000"/>
            <a:hueOff val="0"/>
            <a:satOff val="0"/>
            <a:lumOff val="0"/>
            <a:alphaOff val="0"/>
          </a:srgbClr>
        </a:solidFill>
        <a:ln w="25400" cap="flat" cmpd="sng" algn="ctr">
          <a:solidFill>
            <a:srgbClr val="4F81BD">
              <a:alpha val="90000"/>
              <a:tint val="40000"/>
              <a:hueOff val="0"/>
              <a:satOff val="0"/>
              <a:lumOff val="0"/>
              <a:alphaOff val="0"/>
            </a:srgbClr>
          </a:solidFill>
          <a:prstDash val="solid"/>
        </a:ln>
        <a:effectLst/>
      </dgm:spPr>
      <dgm:t>
        <a:bodyPr anchor="ctr"/>
        <a:lstStyle/>
        <a:p>
          <a:pPr marL="0" algn="ctr">
            <a:lnSpc>
              <a:spcPct val="100000"/>
            </a:lnSpc>
            <a:spcBef>
              <a:spcPts val="0"/>
            </a:spcBef>
            <a:spcAft>
              <a:spcPts val="0"/>
            </a:spcAft>
          </a:pPr>
          <a:r>
            <a:rPr lang="el-GR" sz="1200" b="1">
              <a:solidFill>
                <a:srgbClr val="1F497D"/>
              </a:solidFill>
              <a:latin typeface="Arial" panose="020B0604020202020204" pitchFamily="34" charset="0"/>
              <a:ea typeface="+mn-ea"/>
              <a:cs typeface="Arial" panose="020B0604020202020204" pitchFamily="34" charset="0"/>
            </a:rPr>
            <a:t>Δήμος Καλλιθέας </a:t>
          </a:r>
        </a:p>
      </dgm:t>
    </dgm:pt>
    <dgm:pt modelId="{FB84B942-99B1-4EB1-96CE-AE02D484C578}" type="parTrans" cxnId="{5FB04621-B91B-4B19-9EFB-5C09E2353E5F}">
      <dgm:prSet/>
      <dgm:spPr/>
      <dgm:t>
        <a:bodyPr/>
        <a:lstStyle/>
        <a:p>
          <a:pPr marL="0" algn="ctr">
            <a:lnSpc>
              <a:spcPct val="100000"/>
            </a:lnSpc>
            <a:spcBef>
              <a:spcPts val="0"/>
            </a:spcBef>
            <a:spcAft>
              <a:spcPts val="0"/>
            </a:spcAft>
          </a:pPr>
          <a:endParaRPr lang="el-GR" sz="900">
            <a:latin typeface="Arial" panose="020B0604020202020204" pitchFamily="34" charset="0"/>
            <a:cs typeface="Arial" panose="020B0604020202020204" pitchFamily="34" charset="0"/>
          </a:endParaRPr>
        </a:p>
      </dgm:t>
    </dgm:pt>
    <dgm:pt modelId="{105C5071-6E2C-4467-AC7E-5BC6447B8058}" type="sibTrans" cxnId="{5FB04621-B91B-4B19-9EFB-5C09E2353E5F}">
      <dgm:prSet/>
      <dgm:spPr/>
      <dgm:t>
        <a:bodyPr/>
        <a:lstStyle/>
        <a:p>
          <a:pPr marL="0" algn="ctr">
            <a:lnSpc>
              <a:spcPct val="100000"/>
            </a:lnSpc>
            <a:spcBef>
              <a:spcPts val="0"/>
            </a:spcBef>
            <a:spcAft>
              <a:spcPts val="0"/>
            </a:spcAft>
          </a:pPr>
          <a:endParaRPr lang="el-GR" sz="900">
            <a:latin typeface="Arial" panose="020B0604020202020204" pitchFamily="34" charset="0"/>
            <a:cs typeface="Arial" panose="020B0604020202020204" pitchFamily="34" charset="0"/>
          </a:endParaRPr>
        </a:p>
      </dgm:t>
    </dgm:pt>
    <dgm:pt modelId="{690630ED-BAF5-4CE7-B2C2-D4C855A91ECB}">
      <dgm:prSet phldrT="[Κείμενο]" custT="1"/>
      <dgm:spPr>
        <a:xfrm>
          <a:off x="1681" y="719431"/>
          <a:ext cx="1639713" cy="966240"/>
        </a:xfrm>
        <a:solidFill>
          <a:srgbClr val="4F81BD">
            <a:alpha val="90000"/>
            <a:tint val="40000"/>
            <a:hueOff val="0"/>
            <a:satOff val="0"/>
            <a:lumOff val="0"/>
            <a:alphaOff val="0"/>
          </a:srgbClr>
        </a:solidFill>
        <a:ln w="25400" cap="flat" cmpd="sng" algn="ctr">
          <a:solidFill>
            <a:srgbClr val="4F81BD">
              <a:alpha val="90000"/>
              <a:tint val="40000"/>
              <a:hueOff val="0"/>
              <a:satOff val="0"/>
              <a:lumOff val="0"/>
              <a:alphaOff val="0"/>
            </a:srgbClr>
          </a:solidFill>
          <a:prstDash val="solid"/>
        </a:ln>
        <a:effectLst/>
      </dgm:spPr>
      <dgm:t>
        <a:bodyPr anchor="ctr"/>
        <a:lstStyle/>
        <a:p>
          <a:pPr marL="0" algn="ctr">
            <a:lnSpc>
              <a:spcPct val="100000"/>
            </a:lnSpc>
            <a:spcBef>
              <a:spcPts val="0"/>
            </a:spcBef>
            <a:spcAft>
              <a:spcPts val="0"/>
            </a:spcAft>
          </a:pPr>
          <a:r>
            <a:rPr lang="el-GR" sz="1200" b="1" dirty="0">
              <a:solidFill>
                <a:srgbClr val="1F497D"/>
              </a:solidFill>
              <a:latin typeface="Arial" panose="020B0604020202020204" pitchFamily="34" charset="0"/>
              <a:ea typeface="+mn-ea"/>
              <a:cs typeface="Arial" panose="020B0604020202020204" pitchFamily="34" charset="0"/>
            </a:rPr>
            <a:t>Δήμος Παλαιού Φαλήρου</a:t>
          </a:r>
        </a:p>
      </dgm:t>
    </dgm:pt>
    <dgm:pt modelId="{5B1A81C6-A047-4D0F-B00B-2766133CE079}" type="parTrans" cxnId="{37BD5FC8-184C-46BE-AD4B-9EC6952694FF}">
      <dgm:prSet/>
      <dgm:spPr/>
      <dgm:t>
        <a:bodyPr/>
        <a:lstStyle/>
        <a:p>
          <a:pPr marL="0" algn="ctr">
            <a:lnSpc>
              <a:spcPct val="100000"/>
            </a:lnSpc>
            <a:spcBef>
              <a:spcPts val="0"/>
            </a:spcBef>
            <a:spcAft>
              <a:spcPts val="0"/>
            </a:spcAft>
          </a:pPr>
          <a:endParaRPr lang="el-GR" sz="900">
            <a:latin typeface="Arial" panose="020B0604020202020204" pitchFamily="34" charset="0"/>
            <a:cs typeface="Arial" panose="020B0604020202020204" pitchFamily="34" charset="0"/>
          </a:endParaRPr>
        </a:p>
      </dgm:t>
    </dgm:pt>
    <dgm:pt modelId="{F5443AE1-707A-478D-98A3-DDDC5BC3CC7F}" type="sibTrans" cxnId="{37BD5FC8-184C-46BE-AD4B-9EC6952694FF}">
      <dgm:prSet/>
      <dgm:spPr/>
      <dgm:t>
        <a:bodyPr/>
        <a:lstStyle/>
        <a:p>
          <a:pPr marL="0" algn="ctr">
            <a:lnSpc>
              <a:spcPct val="100000"/>
            </a:lnSpc>
            <a:spcBef>
              <a:spcPts val="0"/>
            </a:spcBef>
            <a:spcAft>
              <a:spcPts val="0"/>
            </a:spcAft>
          </a:pPr>
          <a:endParaRPr lang="el-GR" sz="900">
            <a:latin typeface="Arial" panose="020B0604020202020204" pitchFamily="34" charset="0"/>
            <a:cs typeface="Arial" panose="020B0604020202020204" pitchFamily="34" charset="0"/>
          </a:endParaRPr>
        </a:p>
      </dgm:t>
    </dgm:pt>
    <dgm:pt modelId="{E7EF707D-CBD1-439C-9AE4-A95B006D10DC}">
      <dgm:prSet phldrT="[Κείμενο]" custT="1"/>
      <dgm:spPr>
        <a:xfrm>
          <a:off x="1870955" y="0"/>
          <a:ext cx="1639713" cy="766656"/>
        </a:xfrm>
        <a:solidFill>
          <a:srgbClr val="4F81BD">
            <a:hueOff val="0"/>
            <a:satOff val="0"/>
            <a:lumOff val="0"/>
            <a:alphaOff val="0"/>
          </a:srgbClr>
        </a:solidFill>
        <a:ln w="25400" cap="flat" cmpd="sng" algn="ctr">
          <a:solidFill>
            <a:srgbClr val="4F81BD">
              <a:hueOff val="0"/>
              <a:satOff val="0"/>
              <a:lumOff val="0"/>
              <a:alphaOff val="0"/>
            </a:srgbClr>
          </a:solidFill>
          <a:prstDash val="solid"/>
        </a:ln>
        <a:effectLst/>
      </dgm:spPr>
      <dgm:t>
        <a:bodyPr/>
        <a:lstStyle/>
        <a:p>
          <a:pPr marL="0" algn="ctr">
            <a:lnSpc>
              <a:spcPct val="100000"/>
            </a:lnSpc>
            <a:spcBef>
              <a:spcPts val="0"/>
            </a:spcBef>
            <a:spcAft>
              <a:spcPts val="0"/>
            </a:spcAft>
          </a:pPr>
          <a:r>
            <a:rPr lang="el-GR" sz="1200" b="1" dirty="0">
              <a:solidFill>
                <a:sysClr val="window" lastClr="FFFFFF"/>
              </a:solidFill>
              <a:latin typeface="Arial" panose="020B0604020202020204" pitchFamily="34" charset="0"/>
              <a:ea typeface="+mn-ea"/>
              <a:cs typeface="Arial" panose="020B0604020202020204" pitchFamily="34" charset="0"/>
            </a:rPr>
            <a:t>Άξονας μητροπολιτικής ακτινοβολίας </a:t>
          </a:r>
        </a:p>
        <a:p>
          <a:pPr marL="0" algn="ctr">
            <a:lnSpc>
              <a:spcPct val="100000"/>
            </a:lnSpc>
            <a:spcBef>
              <a:spcPts val="0"/>
            </a:spcBef>
            <a:spcAft>
              <a:spcPts val="0"/>
            </a:spcAft>
          </a:pPr>
          <a:r>
            <a:rPr lang="el-GR" sz="1200" b="1" dirty="0">
              <a:solidFill>
                <a:sysClr val="window" lastClr="FFFFFF"/>
              </a:solidFill>
              <a:latin typeface="Arial" panose="020B0604020202020204" pitchFamily="34" charset="0"/>
              <a:ea typeface="+mn-ea"/>
              <a:cs typeface="Arial" panose="020B0604020202020204" pitchFamily="34" charset="0"/>
            </a:rPr>
            <a:t>(Θαλάσσιο μέτωπο Λ. </a:t>
          </a:r>
          <a:r>
            <a:rPr lang="el-GR" sz="1200" b="1" dirty="0" err="1">
              <a:solidFill>
                <a:sysClr val="window" lastClr="FFFFFF"/>
              </a:solidFill>
              <a:latin typeface="Arial" panose="020B0604020202020204" pitchFamily="34" charset="0"/>
              <a:ea typeface="+mn-ea"/>
              <a:cs typeface="Arial" panose="020B0604020202020204" pitchFamily="34" charset="0"/>
            </a:rPr>
            <a:t>Ποσειδώνος</a:t>
          </a:r>
          <a:r>
            <a:rPr lang="el-GR" sz="1200" b="1" dirty="0">
              <a:solidFill>
                <a:sysClr val="window" lastClr="FFFFFF"/>
              </a:solidFill>
              <a:latin typeface="Arial" panose="020B0604020202020204" pitchFamily="34" charset="0"/>
              <a:ea typeface="+mn-ea"/>
              <a:cs typeface="Arial" panose="020B0604020202020204" pitchFamily="34" charset="0"/>
            </a:rPr>
            <a:t>) </a:t>
          </a:r>
        </a:p>
      </dgm:t>
    </dgm:pt>
    <dgm:pt modelId="{51BFC9AB-E3AA-4C48-AE0A-AE5A8D47CE67}" type="parTrans" cxnId="{B9D07B94-CC36-4FB8-A99D-0BFCC165EAE4}">
      <dgm:prSet/>
      <dgm:spPr/>
      <dgm:t>
        <a:bodyPr/>
        <a:lstStyle/>
        <a:p>
          <a:pPr marL="0" algn="ctr">
            <a:lnSpc>
              <a:spcPct val="100000"/>
            </a:lnSpc>
            <a:spcBef>
              <a:spcPts val="0"/>
            </a:spcBef>
            <a:spcAft>
              <a:spcPts val="0"/>
            </a:spcAft>
          </a:pPr>
          <a:endParaRPr lang="el-GR" sz="900">
            <a:latin typeface="Arial" panose="020B0604020202020204" pitchFamily="34" charset="0"/>
            <a:cs typeface="Arial" panose="020B0604020202020204" pitchFamily="34" charset="0"/>
          </a:endParaRPr>
        </a:p>
      </dgm:t>
    </dgm:pt>
    <dgm:pt modelId="{B12C1EEA-DFE5-47BA-A060-9722E2944507}" type="sibTrans" cxnId="{B9D07B94-CC36-4FB8-A99D-0BFCC165EAE4}">
      <dgm:prSet/>
      <dgm:spPr/>
      <dgm:t>
        <a:bodyPr/>
        <a:lstStyle/>
        <a:p>
          <a:pPr marL="0" algn="ctr">
            <a:lnSpc>
              <a:spcPct val="100000"/>
            </a:lnSpc>
            <a:spcBef>
              <a:spcPts val="0"/>
            </a:spcBef>
            <a:spcAft>
              <a:spcPts val="0"/>
            </a:spcAft>
          </a:pPr>
          <a:endParaRPr lang="el-GR" sz="900">
            <a:latin typeface="Arial" panose="020B0604020202020204" pitchFamily="34" charset="0"/>
            <a:cs typeface="Arial" panose="020B0604020202020204" pitchFamily="34" charset="0"/>
          </a:endParaRPr>
        </a:p>
      </dgm:t>
    </dgm:pt>
    <dgm:pt modelId="{9CC67E95-4F9A-403E-B882-10521AD5AB53}">
      <dgm:prSet phldrT="[Κείμενο]" custT="1"/>
      <dgm:spPr>
        <a:xfrm>
          <a:off x="1870955" y="719431"/>
          <a:ext cx="1639713" cy="966240"/>
        </a:xfrm>
        <a:solidFill>
          <a:srgbClr val="4F81BD">
            <a:alpha val="90000"/>
            <a:tint val="40000"/>
            <a:hueOff val="0"/>
            <a:satOff val="0"/>
            <a:lumOff val="0"/>
            <a:alphaOff val="0"/>
          </a:srgbClr>
        </a:solidFill>
        <a:ln w="25400" cap="flat" cmpd="sng" algn="ctr">
          <a:solidFill>
            <a:srgbClr val="4F81BD">
              <a:alpha val="90000"/>
              <a:tint val="40000"/>
              <a:hueOff val="0"/>
              <a:satOff val="0"/>
              <a:lumOff val="0"/>
              <a:alphaOff val="0"/>
            </a:srgbClr>
          </a:solidFill>
          <a:prstDash val="solid"/>
        </a:ln>
        <a:effectLst/>
      </dgm:spPr>
      <dgm:t>
        <a:bodyPr anchor="ctr"/>
        <a:lstStyle/>
        <a:p>
          <a:pPr marL="0" algn="ctr">
            <a:lnSpc>
              <a:spcPct val="100000"/>
            </a:lnSpc>
            <a:spcBef>
              <a:spcPts val="0"/>
            </a:spcBef>
            <a:spcAft>
              <a:spcPts val="0"/>
            </a:spcAft>
          </a:pPr>
          <a:r>
            <a:rPr lang="el-GR" sz="1200" b="1" dirty="0">
              <a:solidFill>
                <a:srgbClr val="1F497D"/>
              </a:solidFill>
              <a:latin typeface="Arial" panose="020B0604020202020204" pitchFamily="34" charset="0"/>
              <a:ea typeface="+mn-ea"/>
              <a:cs typeface="Arial" panose="020B0604020202020204" pitchFamily="34" charset="0"/>
            </a:rPr>
            <a:t>Δήμος Καλλιθέας </a:t>
          </a:r>
        </a:p>
      </dgm:t>
    </dgm:pt>
    <dgm:pt modelId="{C8A633DD-95D4-45AB-952A-A147AAFBCAFC}" type="parTrans" cxnId="{BC88B79A-BAE4-4F6D-87E9-EA86150E0558}">
      <dgm:prSet/>
      <dgm:spPr/>
      <dgm:t>
        <a:bodyPr/>
        <a:lstStyle/>
        <a:p>
          <a:pPr marL="0" algn="ctr">
            <a:lnSpc>
              <a:spcPct val="100000"/>
            </a:lnSpc>
            <a:spcBef>
              <a:spcPts val="0"/>
            </a:spcBef>
            <a:spcAft>
              <a:spcPts val="0"/>
            </a:spcAft>
          </a:pPr>
          <a:endParaRPr lang="el-GR" sz="900">
            <a:latin typeface="Arial" panose="020B0604020202020204" pitchFamily="34" charset="0"/>
            <a:cs typeface="Arial" panose="020B0604020202020204" pitchFamily="34" charset="0"/>
          </a:endParaRPr>
        </a:p>
      </dgm:t>
    </dgm:pt>
    <dgm:pt modelId="{32219D63-B10A-438F-BA88-DCA290E9FCBB}" type="sibTrans" cxnId="{BC88B79A-BAE4-4F6D-87E9-EA86150E0558}">
      <dgm:prSet/>
      <dgm:spPr/>
      <dgm:t>
        <a:bodyPr/>
        <a:lstStyle/>
        <a:p>
          <a:pPr marL="0" algn="ctr">
            <a:lnSpc>
              <a:spcPct val="100000"/>
            </a:lnSpc>
            <a:spcBef>
              <a:spcPts val="0"/>
            </a:spcBef>
            <a:spcAft>
              <a:spcPts val="0"/>
            </a:spcAft>
          </a:pPr>
          <a:endParaRPr lang="el-GR" sz="900">
            <a:latin typeface="Arial" panose="020B0604020202020204" pitchFamily="34" charset="0"/>
            <a:cs typeface="Arial" panose="020B0604020202020204" pitchFamily="34" charset="0"/>
          </a:endParaRPr>
        </a:p>
      </dgm:t>
    </dgm:pt>
    <dgm:pt modelId="{8385C2A9-4362-4E25-8321-E4445C23DD08}">
      <dgm:prSet phldrT="[Κείμενο]" custT="1"/>
      <dgm:spPr>
        <a:xfrm>
          <a:off x="1870955" y="719431"/>
          <a:ext cx="1639713" cy="966240"/>
        </a:xfrm>
        <a:solidFill>
          <a:srgbClr val="4F81BD">
            <a:alpha val="90000"/>
            <a:tint val="40000"/>
            <a:hueOff val="0"/>
            <a:satOff val="0"/>
            <a:lumOff val="0"/>
            <a:alphaOff val="0"/>
          </a:srgbClr>
        </a:solidFill>
        <a:ln w="25400" cap="flat" cmpd="sng" algn="ctr">
          <a:solidFill>
            <a:srgbClr val="4F81BD">
              <a:alpha val="90000"/>
              <a:tint val="40000"/>
              <a:hueOff val="0"/>
              <a:satOff val="0"/>
              <a:lumOff val="0"/>
              <a:alphaOff val="0"/>
            </a:srgbClr>
          </a:solidFill>
          <a:prstDash val="solid"/>
        </a:ln>
        <a:effectLst/>
      </dgm:spPr>
      <dgm:t>
        <a:bodyPr anchor="ctr"/>
        <a:lstStyle/>
        <a:p>
          <a:pPr marL="0" algn="ctr">
            <a:lnSpc>
              <a:spcPct val="100000"/>
            </a:lnSpc>
            <a:spcBef>
              <a:spcPts val="0"/>
            </a:spcBef>
            <a:spcAft>
              <a:spcPts val="0"/>
            </a:spcAft>
          </a:pPr>
          <a:r>
            <a:rPr lang="el-GR" sz="1200" b="1" dirty="0">
              <a:solidFill>
                <a:srgbClr val="1F497D"/>
              </a:solidFill>
              <a:latin typeface="Arial" panose="020B0604020202020204" pitchFamily="34" charset="0"/>
              <a:ea typeface="+mn-ea"/>
              <a:cs typeface="Arial" panose="020B0604020202020204" pitchFamily="34" charset="0"/>
            </a:rPr>
            <a:t>Δήμος Αλίμου</a:t>
          </a:r>
        </a:p>
      </dgm:t>
    </dgm:pt>
    <dgm:pt modelId="{90C1AE6C-E9DA-4040-8841-B8824A56370F}" type="parTrans" cxnId="{2DCD8276-DAFF-46C8-808E-331343C97368}">
      <dgm:prSet/>
      <dgm:spPr/>
      <dgm:t>
        <a:bodyPr/>
        <a:lstStyle/>
        <a:p>
          <a:pPr marL="0" algn="ctr">
            <a:lnSpc>
              <a:spcPct val="100000"/>
            </a:lnSpc>
            <a:spcBef>
              <a:spcPts val="0"/>
            </a:spcBef>
            <a:spcAft>
              <a:spcPts val="0"/>
            </a:spcAft>
          </a:pPr>
          <a:endParaRPr lang="el-GR" sz="900">
            <a:latin typeface="Arial" panose="020B0604020202020204" pitchFamily="34" charset="0"/>
            <a:cs typeface="Arial" panose="020B0604020202020204" pitchFamily="34" charset="0"/>
          </a:endParaRPr>
        </a:p>
      </dgm:t>
    </dgm:pt>
    <dgm:pt modelId="{D77CC39A-6564-47F1-BFEC-DECAD97301D3}" type="sibTrans" cxnId="{2DCD8276-DAFF-46C8-808E-331343C97368}">
      <dgm:prSet/>
      <dgm:spPr/>
      <dgm:t>
        <a:bodyPr/>
        <a:lstStyle/>
        <a:p>
          <a:pPr marL="0" algn="ctr">
            <a:lnSpc>
              <a:spcPct val="100000"/>
            </a:lnSpc>
            <a:spcBef>
              <a:spcPts val="0"/>
            </a:spcBef>
            <a:spcAft>
              <a:spcPts val="0"/>
            </a:spcAft>
          </a:pPr>
          <a:endParaRPr lang="el-GR" sz="900">
            <a:latin typeface="Arial" panose="020B0604020202020204" pitchFamily="34" charset="0"/>
            <a:cs typeface="Arial" panose="020B0604020202020204" pitchFamily="34" charset="0"/>
          </a:endParaRPr>
        </a:p>
      </dgm:t>
    </dgm:pt>
    <dgm:pt modelId="{CEE6D42D-DBFD-4990-B257-8CB2F35C3AF5}">
      <dgm:prSet phldrT="[Κείμενο]" custT="1"/>
      <dgm:spPr>
        <a:xfrm>
          <a:off x="3740229" y="0"/>
          <a:ext cx="1639713" cy="766656"/>
        </a:xfrm>
        <a:solidFill>
          <a:srgbClr val="4F81BD">
            <a:hueOff val="0"/>
            <a:satOff val="0"/>
            <a:lumOff val="0"/>
            <a:alphaOff val="0"/>
          </a:srgbClr>
        </a:solidFill>
        <a:ln w="25400" cap="flat" cmpd="sng" algn="ctr">
          <a:solidFill>
            <a:srgbClr val="4F81BD">
              <a:hueOff val="0"/>
              <a:satOff val="0"/>
              <a:lumOff val="0"/>
              <a:alphaOff val="0"/>
            </a:srgbClr>
          </a:solidFill>
          <a:prstDash val="solid"/>
        </a:ln>
        <a:effectLst/>
      </dgm:spPr>
      <dgm:t>
        <a:bodyPr/>
        <a:lstStyle/>
        <a:p>
          <a:pPr marL="0" algn="ctr">
            <a:lnSpc>
              <a:spcPct val="100000"/>
            </a:lnSpc>
            <a:spcBef>
              <a:spcPts val="0"/>
            </a:spcBef>
            <a:spcAft>
              <a:spcPts val="0"/>
            </a:spcAft>
          </a:pPr>
          <a:r>
            <a:rPr lang="el-GR" sz="1200" b="1" dirty="0">
              <a:solidFill>
                <a:sysClr val="window" lastClr="FFFFFF"/>
              </a:solidFill>
              <a:latin typeface="Arial" panose="020B0604020202020204" pitchFamily="34" charset="0"/>
              <a:ea typeface="+mn-ea"/>
              <a:cs typeface="Arial" panose="020B0604020202020204" pitchFamily="34" charset="0"/>
            </a:rPr>
            <a:t>Αναπτυξιακός άξονας ενδοπεριφερειακής σημασίας</a:t>
          </a:r>
        </a:p>
        <a:p>
          <a:pPr marL="0" algn="ctr">
            <a:lnSpc>
              <a:spcPct val="100000"/>
            </a:lnSpc>
            <a:spcBef>
              <a:spcPts val="0"/>
            </a:spcBef>
            <a:spcAft>
              <a:spcPts val="0"/>
            </a:spcAft>
          </a:pPr>
          <a:r>
            <a:rPr lang="el-GR" sz="1200" b="1" dirty="0">
              <a:solidFill>
                <a:sysClr val="window" lastClr="FFFFFF"/>
              </a:solidFill>
              <a:latin typeface="Arial" panose="020B0604020202020204" pitchFamily="34" charset="0"/>
              <a:ea typeface="+mn-ea"/>
              <a:cs typeface="Arial" panose="020B0604020202020204" pitchFamily="34" charset="0"/>
            </a:rPr>
            <a:t>(τμήμα Λ. Βουλιαγμένης)</a:t>
          </a:r>
        </a:p>
      </dgm:t>
    </dgm:pt>
    <dgm:pt modelId="{23BE16F5-E6C3-4E52-8498-831458E5CDD9}" type="parTrans" cxnId="{8B5EB58E-F290-4216-9BD9-91D49325E269}">
      <dgm:prSet/>
      <dgm:spPr/>
      <dgm:t>
        <a:bodyPr/>
        <a:lstStyle/>
        <a:p>
          <a:pPr marL="0" algn="ctr">
            <a:lnSpc>
              <a:spcPct val="100000"/>
            </a:lnSpc>
            <a:spcBef>
              <a:spcPts val="0"/>
            </a:spcBef>
            <a:spcAft>
              <a:spcPts val="0"/>
            </a:spcAft>
          </a:pPr>
          <a:endParaRPr lang="el-GR" sz="900">
            <a:latin typeface="Arial" panose="020B0604020202020204" pitchFamily="34" charset="0"/>
            <a:cs typeface="Arial" panose="020B0604020202020204" pitchFamily="34" charset="0"/>
          </a:endParaRPr>
        </a:p>
      </dgm:t>
    </dgm:pt>
    <dgm:pt modelId="{1B5ADFFE-8649-4D02-AFEC-2705B7FB642C}" type="sibTrans" cxnId="{8B5EB58E-F290-4216-9BD9-91D49325E269}">
      <dgm:prSet/>
      <dgm:spPr/>
      <dgm:t>
        <a:bodyPr/>
        <a:lstStyle/>
        <a:p>
          <a:pPr marL="0" algn="ctr">
            <a:lnSpc>
              <a:spcPct val="100000"/>
            </a:lnSpc>
            <a:spcBef>
              <a:spcPts val="0"/>
            </a:spcBef>
            <a:spcAft>
              <a:spcPts val="0"/>
            </a:spcAft>
          </a:pPr>
          <a:endParaRPr lang="el-GR" sz="900">
            <a:latin typeface="Arial" panose="020B0604020202020204" pitchFamily="34" charset="0"/>
            <a:cs typeface="Arial" panose="020B0604020202020204" pitchFamily="34" charset="0"/>
          </a:endParaRPr>
        </a:p>
      </dgm:t>
    </dgm:pt>
    <dgm:pt modelId="{85A2EFE3-C31C-43A5-8F55-A6894120DAB3}">
      <dgm:prSet phldrT="[Κείμενο]" custT="1"/>
      <dgm:spPr>
        <a:xfrm>
          <a:off x="3740229" y="719431"/>
          <a:ext cx="1639713" cy="966240"/>
        </a:xfrm>
        <a:solidFill>
          <a:srgbClr val="4F81BD">
            <a:alpha val="90000"/>
            <a:tint val="40000"/>
            <a:hueOff val="0"/>
            <a:satOff val="0"/>
            <a:lumOff val="0"/>
            <a:alphaOff val="0"/>
          </a:srgbClr>
        </a:solidFill>
        <a:ln w="25400" cap="flat" cmpd="sng" algn="ctr">
          <a:solidFill>
            <a:srgbClr val="4F81BD">
              <a:alpha val="90000"/>
              <a:tint val="40000"/>
              <a:hueOff val="0"/>
              <a:satOff val="0"/>
              <a:lumOff val="0"/>
              <a:alphaOff val="0"/>
            </a:srgbClr>
          </a:solidFill>
          <a:prstDash val="solid"/>
        </a:ln>
        <a:effectLst/>
      </dgm:spPr>
      <dgm:t>
        <a:bodyPr anchor="ctr"/>
        <a:lstStyle/>
        <a:p>
          <a:pPr marL="0" algn="ctr">
            <a:lnSpc>
              <a:spcPct val="100000"/>
            </a:lnSpc>
            <a:spcBef>
              <a:spcPts val="0"/>
            </a:spcBef>
            <a:spcAft>
              <a:spcPts val="0"/>
            </a:spcAft>
          </a:pPr>
          <a:r>
            <a:rPr lang="el-GR" sz="1200" b="1" dirty="0">
              <a:solidFill>
                <a:srgbClr val="1F497D"/>
              </a:solidFill>
              <a:latin typeface="Arial" panose="020B0604020202020204" pitchFamily="34" charset="0"/>
              <a:ea typeface="+mn-ea"/>
              <a:cs typeface="Arial" panose="020B0604020202020204" pitchFamily="34" charset="0"/>
            </a:rPr>
            <a:t>Δήμος Αλίμου</a:t>
          </a:r>
        </a:p>
      </dgm:t>
    </dgm:pt>
    <dgm:pt modelId="{0A2EBB36-B487-4CEB-85BC-0E0ABD5D7410}" type="parTrans" cxnId="{2D464009-5824-4013-9C0B-8F9F2D7AC78E}">
      <dgm:prSet/>
      <dgm:spPr/>
      <dgm:t>
        <a:bodyPr/>
        <a:lstStyle/>
        <a:p>
          <a:pPr marL="0" algn="ctr">
            <a:lnSpc>
              <a:spcPct val="100000"/>
            </a:lnSpc>
            <a:spcBef>
              <a:spcPts val="0"/>
            </a:spcBef>
            <a:spcAft>
              <a:spcPts val="0"/>
            </a:spcAft>
          </a:pPr>
          <a:endParaRPr lang="el-GR" sz="900">
            <a:latin typeface="Arial" panose="020B0604020202020204" pitchFamily="34" charset="0"/>
            <a:cs typeface="Arial" panose="020B0604020202020204" pitchFamily="34" charset="0"/>
          </a:endParaRPr>
        </a:p>
      </dgm:t>
    </dgm:pt>
    <dgm:pt modelId="{B00C69F3-83E9-402D-BFE2-CF158FC629CA}" type="sibTrans" cxnId="{2D464009-5824-4013-9C0B-8F9F2D7AC78E}">
      <dgm:prSet/>
      <dgm:spPr/>
      <dgm:t>
        <a:bodyPr/>
        <a:lstStyle/>
        <a:p>
          <a:pPr marL="0" algn="ctr">
            <a:lnSpc>
              <a:spcPct val="100000"/>
            </a:lnSpc>
            <a:spcBef>
              <a:spcPts val="0"/>
            </a:spcBef>
            <a:spcAft>
              <a:spcPts val="0"/>
            </a:spcAft>
          </a:pPr>
          <a:endParaRPr lang="el-GR" sz="900">
            <a:latin typeface="Arial" panose="020B0604020202020204" pitchFamily="34" charset="0"/>
            <a:cs typeface="Arial" panose="020B0604020202020204" pitchFamily="34" charset="0"/>
          </a:endParaRPr>
        </a:p>
      </dgm:t>
    </dgm:pt>
    <dgm:pt modelId="{32AB2693-E669-402A-9964-94B52FAB3B4D}">
      <dgm:prSet custT="1"/>
      <dgm:spPr>
        <a:xfrm>
          <a:off x="1870955" y="719431"/>
          <a:ext cx="1639713" cy="966240"/>
        </a:xfrm>
        <a:solidFill>
          <a:srgbClr val="4F81BD">
            <a:alpha val="90000"/>
            <a:tint val="40000"/>
            <a:hueOff val="0"/>
            <a:satOff val="0"/>
            <a:lumOff val="0"/>
            <a:alphaOff val="0"/>
          </a:srgbClr>
        </a:solidFill>
        <a:ln w="25400" cap="flat" cmpd="sng" algn="ctr">
          <a:solidFill>
            <a:srgbClr val="4F81BD">
              <a:alpha val="90000"/>
              <a:tint val="40000"/>
              <a:hueOff val="0"/>
              <a:satOff val="0"/>
              <a:lumOff val="0"/>
              <a:alphaOff val="0"/>
            </a:srgbClr>
          </a:solidFill>
          <a:prstDash val="solid"/>
        </a:ln>
        <a:effectLst/>
      </dgm:spPr>
      <dgm:t>
        <a:bodyPr anchor="ctr"/>
        <a:lstStyle/>
        <a:p>
          <a:pPr marL="0" algn="ctr">
            <a:lnSpc>
              <a:spcPct val="100000"/>
            </a:lnSpc>
            <a:spcBef>
              <a:spcPts val="0"/>
            </a:spcBef>
            <a:spcAft>
              <a:spcPts val="0"/>
            </a:spcAft>
          </a:pPr>
          <a:r>
            <a:rPr lang="el-GR" sz="1200" b="1">
              <a:solidFill>
                <a:srgbClr val="1F497D"/>
              </a:solidFill>
              <a:latin typeface="Arial" panose="020B0604020202020204" pitchFamily="34" charset="0"/>
              <a:ea typeface="+mn-ea"/>
              <a:cs typeface="Arial" panose="020B0604020202020204" pitchFamily="34" charset="0"/>
            </a:rPr>
            <a:t>Δήμος Παλαιού Φαλήρου</a:t>
          </a:r>
        </a:p>
      </dgm:t>
    </dgm:pt>
    <dgm:pt modelId="{C96B89B2-ECCD-4385-ACC5-EBDEB3BF9FBF}" type="parTrans" cxnId="{3ADAF548-DBDF-4E03-8ACB-65E0D0E1AEBF}">
      <dgm:prSet/>
      <dgm:spPr/>
      <dgm:t>
        <a:bodyPr/>
        <a:lstStyle/>
        <a:p>
          <a:pPr marL="0" algn="ctr">
            <a:lnSpc>
              <a:spcPct val="100000"/>
            </a:lnSpc>
            <a:spcBef>
              <a:spcPts val="0"/>
            </a:spcBef>
            <a:spcAft>
              <a:spcPts val="0"/>
            </a:spcAft>
          </a:pPr>
          <a:endParaRPr lang="el-GR" sz="900">
            <a:latin typeface="Arial" panose="020B0604020202020204" pitchFamily="34" charset="0"/>
            <a:cs typeface="Arial" panose="020B0604020202020204" pitchFamily="34" charset="0"/>
          </a:endParaRPr>
        </a:p>
      </dgm:t>
    </dgm:pt>
    <dgm:pt modelId="{0B80E80F-8154-48FD-BC8F-2ED56A2FAA93}" type="sibTrans" cxnId="{3ADAF548-DBDF-4E03-8ACB-65E0D0E1AEBF}">
      <dgm:prSet/>
      <dgm:spPr/>
      <dgm:t>
        <a:bodyPr/>
        <a:lstStyle/>
        <a:p>
          <a:pPr marL="0" algn="ctr">
            <a:lnSpc>
              <a:spcPct val="100000"/>
            </a:lnSpc>
            <a:spcBef>
              <a:spcPts val="0"/>
            </a:spcBef>
            <a:spcAft>
              <a:spcPts val="0"/>
            </a:spcAft>
          </a:pPr>
          <a:endParaRPr lang="el-GR" sz="900">
            <a:latin typeface="Arial" panose="020B0604020202020204" pitchFamily="34" charset="0"/>
            <a:cs typeface="Arial" panose="020B0604020202020204" pitchFamily="34" charset="0"/>
          </a:endParaRPr>
        </a:p>
      </dgm:t>
    </dgm:pt>
    <dgm:pt modelId="{357C2BF4-0043-4641-BB05-A7802759A1FD}" type="pres">
      <dgm:prSet presAssocID="{EC05EF3C-0384-43B8-8DE9-750934A55546}" presName="Name0" presStyleCnt="0">
        <dgm:presLayoutVars>
          <dgm:dir/>
          <dgm:animLvl val="lvl"/>
          <dgm:resizeHandles val="exact"/>
        </dgm:presLayoutVars>
      </dgm:prSet>
      <dgm:spPr/>
      <dgm:t>
        <a:bodyPr/>
        <a:lstStyle/>
        <a:p>
          <a:endParaRPr lang="el-GR"/>
        </a:p>
      </dgm:t>
    </dgm:pt>
    <dgm:pt modelId="{530CBF10-0F44-496E-ABFF-8A83FD9CC832}" type="pres">
      <dgm:prSet presAssocID="{121FDE7C-9151-42AF-8C97-3A5304F03884}" presName="composite" presStyleCnt="0"/>
      <dgm:spPr/>
    </dgm:pt>
    <dgm:pt modelId="{99090DF4-8FD5-4683-91C2-A07C4AF5C9B9}" type="pres">
      <dgm:prSet presAssocID="{121FDE7C-9151-42AF-8C97-3A5304F03884}" presName="parTx" presStyleLbl="alignNode1" presStyleIdx="0" presStyleCnt="3" custScaleY="121000" custLinFactNeighborY="-3990">
        <dgm:presLayoutVars>
          <dgm:chMax val="0"/>
          <dgm:chPref val="0"/>
          <dgm:bulletEnabled val="1"/>
        </dgm:presLayoutVars>
      </dgm:prSet>
      <dgm:spPr>
        <a:prstGeom prst="rect">
          <a:avLst/>
        </a:prstGeom>
      </dgm:spPr>
      <dgm:t>
        <a:bodyPr/>
        <a:lstStyle/>
        <a:p>
          <a:endParaRPr lang="el-GR"/>
        </a:p>
      </dgm:t>
    </dgm:pt>
    <dgm:pt modelId="{B7CD1DAD-B753-4BA3-93D6-0CA3602E4050}" type="pres">
      <dgm:prSet presAssocID="{121FDE7C-9151-42AF-8C97-3A5304F03884}" presName="desTx" presStyleLbl="alignAccFollowNode1" presStyleIdx="0" presStyleCnt="3">
        <dgm:presLayoutVars>
          <dgm:bulletEnabled val="1"/>
        </dgm:presLayoutVars>
      </dgm:prSet>
      <dgm:spPr>
        <a:prstGeom prst="rect">
          <a:avLst/>
        </a:prstGeom>
      </dgm:spPr>
      <dgm:t>
        <a:bodyPr/>
        <a:lstStyle/>
        <a:p>
          <a:endParaRPr lang="el-GR"/>
        </a:p>
      </dgm:t>
    </dgm:pt>
    <dgm:pt modelId="{F7750181-F0E4-4911-AE60-721A542EB05B}" type="pres">
      <dgm:prSet presAssocID="{9372E1B3-4351-480E-90E4-83ABDC4455ED}" presName="space" presStyleCnt="0"/>
      <dgm:spPr/>
    </dgm:pt>
    <dgm:pt modelId="{A0DECE6E-81AD-4A25-AEB5-CBE3BE8AC522}" type="pres">
      <dgm:prSet presAssocID="{E7EF707D-CBD1-439C-9AE4-A95B006D10DC}" presName="composite" presStyleCnt="0"/>
      <dgm:spPr/>
    </dgm:pt>
    <dgm:pt modelId="{6FFCF6F0-8EFA-476D-B29B-FE83A2190767}" type="pres">
      <dgm:prSet presAssocID="{E7EF707D-CBD1-439C-9AE4-A95B006D10DC}" presName="parTx" presStyleLbl="alignNode1" presStyleIdx="1" presStyleCnt="3" custScaleY="121000" custLinFactNeighborY="-3990">
        <dgm:presLayoutVars>
          <dgm:chMax val="0"/>
          <dgm:chPref val="0"/>
          <dgm:bulletEnabled val="1"/>
        </dgm:presLayoutVars>
      </dgm:prSet>
      <dgm:spPr>
        <a:prstGeom prst="rect">
          <a:avLst/>
        </a:prstGeom>
      </dgm:spPr>
      <dgm:t>
        <a:bodyPr/>
        <a:lstStyle/>
        <a:p>
          <a:endParaRPr lang="el-GR"/>
        </a:p>
      </dgm:t>
    </dgm:pt>
    <dgm:pt modelId="{80B67ACA-45B2-4E6B-A28F-30800361C084}" type="pres">
      <dgm:prSet presAssocID="{E7EF707D-CBD1-439C-9AE4-A95B006D10DC}" presName="desTx" presStyleLbl="alignAccFollowNode1" presStyleIdx="1" presStyleCnt="3">
        <dgm:presLayoutVars>
          <dgm:bulletEnabled val="1"/>
        </dgm:presLayoutVars>
      </dgm:prSet>
      <dgm:spPr>
        <a:prstGeom prst="rect">
          <a:avLst/>
        </a:prstGeom>
      </dgm:spPr>
      <dgm:t>
        <a:bodyPr/>
        <a:lstStyle/>
        <a:p>
          <a:endParaRPr lang="el-GR"/>
        </a:p>
      </dgm:t>
    </dgm:pt>
    <dgm:pt modelId="{88F3B68E-41DB-466F-9C44-F67656526664}" type="pres">
      <dgm:prSet presAssocID="{B12C1EEA-DFE5-47BA-A060-9722E2944507}" presName="space" presStyleCnt="0"/>
      <dgm:spPr/>
    </dgm:pt>
    <dgm:pt modelId="{0F75D9A5-7E15-45F2-8364-DC818B33DB5B}" type="pres">
      <dgm:prSet presAssocID="{CEE6D42D-DBFD-4990-B257-8CB2F35C3AF5}" presName="composite" presStyleCnt="0"/>
      <dgm:spPr/>
    </dgm:pt>
    <dgm:pt modelId="{B89AF59D-14DD-486A-97AF-5649F7A0E3A2}" type="pres">
      <dgm:prSet presAssocID="{CEE6D42D-DBFD-4990-B257-8CB2F35C3AF5}" presName="parTx" presStyleLbl="alignNode1" presStyleIdx="2" presStyleCnt="3" custScaleY="119318" custLinFactNeighborY="-3990">
        <dgm:presLayoutVars>
          <dgm:chMax val="0"/>
          <dgm:chPref val="0"/>
          <dgm:bulletEnabled val="1"/>
        </dgm:presLayoutVars>
      </dgm:prSet>
      <dgm:spPr>
        <a:prstGeom prst="rect">
          <a:avLst/>
        </a:prstGeom>
      </dgm:spPr>
      <dgm:t>
        <a:bodyPr/>
        <a:lstStyle/>
        <a:p>
          <a:endParaRPr lang="el-GR"/>
        </a:p>
      </dgm:t>
    </dgm:pt>
    <dgm:pt modelId="{E62D8CBC-D82F-41FF-9924-7A304B1452C7}" type="pres">
      <dgm:prSet presAssocID="{CEE6D42D-DBFD-4990-B257-8CB2F35C3AF5}" presName="desTx" presStyleLbl="alignAccFollowNode1" presStyleIdx="2" presStyleCnt="3">
        <dgm:presLayoutVars>
          <dgm:bulletEnabled val="1"/>
        </dgm:presLayoutVars>
      </dgm:prSet>
      <dgm:spPr>
        <a:prstGeom prst="rect">
          <a:avLst/>
        </a:prstGeom>
      </dgm:spPr>
      <dgm:t>
        <a:bodyPr/>
        <a:lstStyle/>
        <a:p>
          <a:endParaRPr lang="el-GR"/>
        </a:p>
      </dgm:t>
    </dgm:pt>
  </dgm:ptLst>
  <dgm:cxnLst>
    <dgm:cxn modelId="{C84D5658-C6BD-427C-A1A5-754E15B3E928}" type="presOf" srcId="{E7EF707D-CBD1-439C-9AE4-A95B006D10DC}" destId="{6FFCF6F0-8EFA-476D-B29B-FE83A2190767}" srcOrd="0" destOrd="0" presId="urn:microsoft.com/office/officeart/2005/8/layout/hList1"/>
    <dgm:cxn modelId="{2BF46CE7-9897-4B3C-ABBC-4CD462D35A53}" type="presOf" srcId="{85A2EFE3-C31C-43A5-8F55-A6894120DAB3}" destId="{E62D8CBC-D82F-41FF-9924-7A304B1452C7}" srcOrd="0" destOrd="0" presId="urn:microsoft.com/office/officeart/2005/8/layout/hList1"/>
    <dgm:cxn modelId="{1C972931-4BC2-4EBD-8353-39FEB144CD07}" type="presOf" srcId="{CEE6D42D-DBFD-4990-B257-8CB2F35C3AF5}" destId="{B89AF59D-14DD-486A-97AF-5649F7A0E3A2}" srcOrd="0" destOrd="0" presId="urn:microsoft.com/office/officeart/2005/8/layout/hList1"/>
    <dgm:cxn modelId="{A083B707-ECE4-41C6-9A7E-E9A309331E4F}" type="presOf" srcId="{EC05EF3C-0384-43B8-8DE9-750934A55546}" destId="{357C2BF4-0043-4641-BB05-A7802759A1FD}" srcOrd="0" destOrd="0" presId="urn:microsoft.com/office/officeart/2005/8/layout/hList1"/>
    <dgm:cxn modelId="{22848797-EC8D-4AB2-8242-BD33651E134E}" type="presOf" srcId="{32AB2693-E669-402A-9964-94B52FAB3B4D}" destId="{80B67ACA-45B2-4E6B-A28F-30800361C084}" srcOrd="0" destOrd="1" presId="urn:microsoft.com/office/officeart/2005/8/layout/hList1"/>
    <dgm:cxn modelId="{5FB04621-B91B-4B19-9EFB-5C09E2353E5F}" srcId="{121FDE7C-9151-42AF-8C97-3A5304F03884}" destId="{AC956E10-E008-419B-B35E-95C743729C68}" srcOrd="0" destOrd="0" parTransId="{FB84B942-99B1-4EB1-96CE-AE02D484C578}" sibTransId="{105C5071-6E2C-4467-AC7E-5BC6447B8058}"/>
    <dgm:cxn modelId="{A26C912E-BEB8-43CA-9185-5F6AA846232E}" type="presOf" srcId="{9CC67E95-4F9A-403E-B882-10521AD5AB53}" destId="{80B67ACA-45B2-4E6B-A28F-30800361C084}" srcOrd="0" destOrd="0" presId="urn:microsoft.com/office/officeart/2005/8/layout/hList1"/>
    <dgm:cxn modelId="{693EA244-66F6-4BC1-A358-3D91422EEB83}" type="presOf" srcId="{690630ED-BAF5-4CE7-B2C2-D4C855A91ECB}" destId="{B7CD1DAD-B753-4BA3-93D6-0CA3602E4050}" srcOrd="0" destOrd="1" presId="urn:microsoft.com/office/officeart/2005/8/layout/hList1"/>
    <dgm:cxn modelId="{2D464009-5824-4013-9C0B-8F9F2D7AC78E}" srcId="{CEE6D42D-DBFD-4990-B257-8CB2F35C3AF5}" destId="{85A2EFE3-C31C-43A5-8F55-A6894120DAB3}" srcOrd="0" destOrd="0" parTransId="{0A2EBB36-B487-4CEB-85BC-0E0ABD5D7410}" sibTransId="{B00C69F3-83E9-402D-BFE2-CF158FC629CA}"/>
    <dgm:cxn modelId="{2EB31C70-03BE-4069-A26C-95930245CB16}" type="presOf" srcId="{8385C2A9-4362-4E25-8321-E4445C23DD08}" destId="{80B67ACA-45B2-4E6B-A28F-30800361C084}" srcOrd="0" destOrd="2" presId="urn:microsoft.com/office/officeart/2005/8/layout/hList1"/>
    <dgm:cxn modelId="{2DCD8276-DAFF-46C8-808E-331343C97368}" srcId="{E7EF707D-CBD1-439C-9AE4-A95B006D10DC}" destId="{8385C2A9-4362-4E25-8321-E4445C23DD08}" srcOrd="2" destOrd="0" parTransId="{90C1AE6C-E9DA-4040-8841-B8824A56370F}" sibTransId="{D77CC39A-6564-47F1-BFEC-DECAD97301D3}"/>
    <dgm:cxn modelId="{0D970DC0-1D2F-4686-B12F-F4F6A470AA2C}" srcId="{EC05EF3C-0384-43B8-8DE9-750934A55546}" destId="{121FDE7C-9151-42AF-8C97-3A5304F03884}" srcOrd="0" destOrd="0" parTransId="{4014B64D-3C1F-4CF3-AAA1-AC35843CFF1B}" sibTransId="{9372E1B3-4351-480E-90E4-83ABDC4455ED}"/>
    <dgm:cxn modelId="{37BD5FC8-184C-46BE-AD4B-9EC6952694FF}" srcId="{121FDE7C-9151-42AF-8C97-3A5304F03884}" destId="{690630ED-BAF5-4CE7-B2C2-D4C855A91ECB}" srcOrd="1" destOrd="0" parTransId="{5B1A81C6-A047-4D0F-B00B-2766133CE079}" sibTransId="{F5443AE1-707A-478D-98A3-DDDC5BC3CC7F}"/>
    <dgm:cxn modelId="{2EA84C02-82E4-4AA4-806D-9F9A3F2AC206}" type="presOf" srcId="{AC956E10-E008-419B-B35E-95C743729C68}" destId="{B7CD1DAD-B753-4BA3-93D6-0CA3602E4050}" srcOrd="0" destOrd="0" presId="urn:microsoft.com/office/officeart/2005/8/layout/hList1"/>
    <dgm:cxn modelId="{B9D07B94-CC36-4FB8-A99D-0BFCC165EAE4}" srcId="{EC05EF3C-0384-43B8-8DE9-750934A55546}" destId="{E7EF707D-CBD1-439C-9AE4-A95B006D10DC}" srcOrd="1" destOrd="0" parTransId="{51BFC9AB-E3AA-4C48-AE0A-AE5A8D47CE67}" sibTransId="{B12C1EEA-DFE5-47BA-A060-9722E2944507}"/>
    <dgm:cxn modelId="{BC88B79A-BAE4-4F6D-87E9-EA86150E0558}" srcId="{E7EF707D-CBD1-439C-9AE4-A95B006D10DC}" destId="{9CC67E95-4F9A-403E-B882-10521AD5AB53}" srcOrd="0" destOrd="0" parTransId="{C8A633DD-95D4-45AB-952A-A147AAFBCAFC}" sibTransId="{32219D63-B10A-438F-BA88-DCA290E9FCBB}"/>
    <dgm:cxn modelId="{3ADAF548-DBDF-4E03-8ACB-65E0D0E1AEBF}" srcId="{E7EF707D-CBD1-439C-9AE4-A95B006D10DC}" destId="{32AB2693-E669-402A-9964-94B52FAB3B4D}" srcOrd="1" destOrd="0" parTransId="{C96B89B2-ECCD-4385-ACC5-EBDEB3BF9FBF}" sibTransId="{0B80E80F-8154-48FD-BC8F-2ED56A2FAA93}"/>
    <dgm:cxn modelId="{8B5EB58E-F290-4216-9BD9-91D49325E269}" srcId="{EC05EF3C-0384-43B8-8DE9-750934A55546}" destId="{CEE6D42D-DBFD-4990-B257-8CB2F35C3AF5}" srcOrd="2" destOrd="0" parTransId="{23BE16F5-E6C3-4E52-8498-831458E5CDD9}" sibTransId="{1B5ADFFE-8649-4D02-AFEC-2705B7FB642C}"/>
    <dgm:cxn modelId="{129D477E-6E14-4BAA-9F47-219A1D80F44E}" type="presOf" srcId="{121FDE7C-9151-42AF-8C97-3A5304F03884}" destId="{99090DF4-8FD5-4683-91C2-A07C4AF5C9B9}" srcOrd="0" destOrd="0" presId="urn:microsoft.com/office/officeart/2005/8/layout/hList1"/>
    <dgm:cxn modelId="{A18307C1-67EB-45D4-8553-654E0A9FEEC0}" type="presParOf" srcId="{357C2BF4-0043-4641-BB05-A7802759A1FD}" destId="{530CBF10-0F44-496E-ABFF-8A83FD9CC832}" srcOrd="0" destOrd="0" presId="urn:microsoft.com/office/officeart/2005/8/layout/hList1"/>
    <dgm:cxn modelId="{D697E479-88E4-4DF0-A468-58AAB8A315E9}" type="presParOf" srcId="{530CBF10-0F44-496E-ABFF-8A83FD9CC832}" destId="{99090DF4-8FD5-4683-91C2-A07C4AF5C9B9}" srcOrd="0" destOrd="0" presId="urn:microsoft.com/office/officeart/2005/8/layout/hList1"/>
    <dgm:cxn modelId="{98C1B834-B982-43D9-A0E0-340D26C07E7D}" type="presParOf" srcId="{530CBF10-0F44-496E-ABFF-8A83FD9CC832}" destId="{B7CD1DAD-B753-4BA3-93D6-0CA3602E4050}" srcOrd="1" destOrd="0" presId="urn:microsoft.com/office/officeart/2005/8/layout/hList1"/>
    <dgm:cxn modelId="{132BEBF7-1898-4D6E-AC31-19EF622C81BE}" type="presParOf" srcId="{357C2BF4-0043-4641-BB05-A7802759A1FD}" destId="{F7750181-F0E4-4911-AE60-721A542EB05B}" srcOrd="1" destOrd="0" presId="urn:microsoft.com/office/officeart/2005/8/layout/hList1"/>
    <dgm:cxn modelId="{CA21979A-62FD-483B-9D2F-B4975E11525A}" type="presParOf" srcId="{357C2BF4-0043-4641-BB05-A7802759A1FD}" destId="{A0DECE6E-81AD-4A25-AEB5-CBE3BE8AC522}" srcOrd="2" destOrd="0" presId="urn:microsoft.com/office/officeart/2005/8/layout/hList1"/>
    <dgm:cxn modelId="{BEF1077F-730B-47B7-BFB3-05119702C86D}" type="presParOf" srcId="{A0DECE6E-81AD-4A25-AEB5-CBE3BE8AC522}" destId="{6FFCF6F0-8EFA-476D-B29B-FE83A2190767}" srcOrd="0" destOrd="0" presId="urn:microsoft.com/office/officeart/2005/8/layout/hList1"/>
    <dgm:cxn modelId="{D1428141-083F-4F56-A15E-FA64C211D08B}" type="presParOf" srcId="{A0DECE6E-81AD-4A25-AEB5-CBE3BE8AC522}" destId="{80B67ACA-45B2-4E6B-A28F-30800361C084}" srcOrd="1" destOrd="0" presId="urn:microsoft.com/office/officeart/2005/8/layout/hList1"/>
    <dgm:cxn modelId="{070757CE-DF84-41ED-B5AE-C652845B1D89}" type="presParOf" srcId="{357C2BF4-0043-4641-BB05-A7802759A1FD}" destId="{88F3B68E-41DB-466F-9C44-F67656526664}" srcOrd="3" destOrd="0" presId="urn:microsoft.com/office/officeart/2005/8/layout/hList1"/>
    <dgm:cxn modelId="{D47CA6EE-575B-4A88-AF6E-B38387977C0A}" type="presParOf" srcId="{357C2BF4-0043-4641-BB05-A7802759A1FD}" destId="{0F75D9A5-7E15-45F2-8364-DC818B33DB5B}" srcOrd="4" destOrd="0" presId="urn:microsoft.com/office/officeart/2005/8/layout/hList1"/>
    <dgm:cxn modelId="{C0AF5568-43C2-4D46-94B8-8499CEBAEB19}" type="presParOf" srcId="{0F75D9A5-7E15-45F2-8364-DC818B33DB5B}" destId="{B89AF59D-14DD-486A-97AF-5649F7A0E3A2}" srcOrd="0" destOrd="0" presId="urn:microsoft.com/office/officeart/2005/8/layout/hList1"/>
    <dgm:cxn modelId="{AC3EA087-16D5-416D-8747-752CD427BBC2}" type="presParOf" srcId="{0F75D9A5-7E15-45F2-8364-DC818B33DB5B}" destId="{E62D8CBC-D82F-41FF-9924-7A304B1452C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6FB0C2-C168-46C3-B96E-60C80811988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608BD46A-074E-41E6-A3AE-F35AF378A428}">
      <dgm:prSet phldrT="[Κείμενο]" custT="1"/>
      <dgm:spPr>
        <a:xfrm>
          <a:off x="0" y="106"/>
          <a:ext cx="5381625" cy="780837"/>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r>
            <a:rPr lang="el-GR" sz="1200" b="1" dirty="0">
              <a:solidFill>
                <a:sysClr val="window" lastClr="FFFFFF"/>
              </a:solidFill>
              <a:latin typeface="Arial" panose="020B0604020202020204" pitchFamily="34" charset="0"/>
              <a:ea typeface="+mn-ea"/>
              <a:cs typeface="Arial" panose="020B0604020202020204" pitchFamily="34" charset="0"/>
            </a:rPr>
            <a:t>Βασική επιδίωξη είναι η διασφάλιση της συνέχειας και της λειτουργικής διασύνδεσης του παραλιακού μετώπου με τον Κεντρικό Άξονα του Πολεοδομικού Συγκροτήματος. Λειτουργεί συμπληρωματικά στο πλαίσιο του Πόλου Αθήνας − Πειραιά, αλλά και διακριτά, ενισχύοντας την ανάδειξη του Θαλάσσιου Μετώπου ως συστατικού στοιχείου της φυσιογνωμίας της Αθήνας − Αττικής και περιλαμβάνει χρήσεις πολιτισμού και επιστήμης, αναψυχής, αθλητισμού και τουρισμού</a:t>
          </a:r>
        </a:p>
      </dgm:t>
    </dgm:pt>
    <dgm:pt modelId="{A7789DC7-3E15-47A5-A563-6383EA4EBF53}" type="parTrans" cxnId="{CE32FCCC-D688-46FF-82AA-A785EBF232E6}">
      <dgm:prSet/>
      <dgm:spPr/>
      <dgm:t>
        <a:bodyPr/>
        <a:lstStyle/>
        <a:p>
          <a:pPr algn="ctr"/>
          <a:endParaRPr lang="el-GR"/>
        </a:p>
      </dgm:t>
    </dgm:pt>
    <dgm:pt modelId="{7C2324D9-1BDC-4605-8AA2-A5A1AA9810FF}" type="sibTrans" cxnId="{CE32FCCC-D688-46FF-82AA-A785EBF232E6}">
      <dgm:prSet/>
      <dgm:spPr/>
      <dgm:t>
        <a:bodyPr/>
        <a:lstStyle/>
        <a:p>
          <a:pPr algn="ctr"/>
          <a:endParaRPr lang="el-GR"/>
        </a:p>
      </dgm:t>
    </dgm:pt>
    <dgm:pt modelId="{3C5E32F4-8969-4781-AB2B-1550A3425219}" type="pres">
      <dgm:prSet presAssocID="{F36FB0C2-C168-46C3-B96E-60C808119881}" presName="linear" presStyleCnt="0">
        <dgm:presLayoutVars>
          <dgm:animLvl val="lvl"/>
          <dgm:resizeHandles val="exact"/>
        </dgm:presLayoutVars>
      </dgm:prSet>
      <dgm:spPr/>
      <dgm:t>
        <a:bodyPr/>
        <a:lstStyle/>
        <a:p>
          <a:endParaRPr lang="el-GR"/>
        </a:p>
      </dgm:t>
    </dgm:pt>
    <dgm:pt modelId="{EC539520-B200-4BDC-A138-CAF554BBF488}" type="pres">
      <dgm:prSet presAssocID="{608BD46A-074E-41E6-A3AE-F35AF378A428}" presName="parentText" presStyleLbl="node1" presStyleIdx="0" presStyleCnt="1" custLinFactNeighborX="-3516" custLinFactNeighborY="27576">
        <dgm:presLayoutVars>
          <dgm:chMax val="0"/>
          <dgm:bulletEnabled val="1"/>
        </dgm:presLayoutVars>
      </dgm:prSet>
      <dgm:spPr>
        <a:prstGeom prst="roundRect">
          <a:avLst/>
        </a:prstGeom>
      </dgm:spPr>
      <dgm:t>
        <a:bodyPr/>
        <a:lstStyle/>
        <a:p>
          <a:endParaRPr lang="el-GR"/>
        </a:p>
      </dgm:t>
    </dgm:pt>
  </dgm:ptLst>
  <dgm:cxnLst>
    <dgm:cxn modelId="{25EB8A6C-3D6A-4C37-8AA3-9D96450BC8FB}" type="presOf" srcId="{F36FB0C2-C168-46C3-B96E-60C808119881}" destId="{3C5E32F4-8969-4781-AB2B-1550A3425219}" srcOrd="0" destOrd="0" presId="urn:microsoft.com/office/officeart/2005/8/layout/vList2"/>
    <dgm:cxn modelId="{E10CE2BE-6161-4FB9-A22A-8E4676EC13BF}" type="presOf" srcId="{608BD46A-074E-41E6-A3AE-F35AF378A428}" destId="{EC539520-B200-4BDC-A138-CAF554BBF488}" srcOrd="0" destOrd="0" presId="urn:microsoft.com/office/officeart/2005/8/layout/vList2"/>
    <dgm:cxn modelId="{CE32FCCC-D688-46FF-82AA-A785EBF232E6}" srcId="{F36FB0C2-C168-46C3-B96E-60C808119881}" destId="{608BD46A-074E-41E6-A3AE-F35AF378A428}" srcOrd="0" destOrd="0" parTransId="{A7789DC7-3E15-47A5-A563-6383EA4EBF53}" sibTransId="{7C2324D9-1BDC-4605-8AA2-A5A1AA9810FF}"/>
    <dgm:cxn modelId="{44E15BE1-99C0-4980-8EAE-AE93D732B40A}" type="presParOf" srcId="{3C5E32F4-8969-4781-AB2B-1550A3425219}" destId="{EC539520-B200-4BDC-A138-CAF554BBF488}"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90DF4-8FD5-4683-91C2-A07C4AF5C9B9}">
      <dsp:nvSpPr>
        <dsp:cNvPr id="0" name=""/>
        <dsp:cNvSpPr/>
      </dsp:nvSpPr>
      <dsp:spPr>
        <a:xfrm>
          <a:off x="2565" y="0"/>
          <a:ext cx="2501152" cy="970612"/>
        </a:xfrm>
        <a:prstGeom prst="rect">
          <a:avLst/>
        </a:prstGeom>
        <a:solidFill>
          <a:srgbClr val="4F81BD">
            <a:hueOff val="0"/>
            <a:satOff val="0"/>
            <a:lumOff val="0"/>
            <a:alphaOff val="0"/>
          </a:srgbClr>
        </a:solid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algn="ctr" defTabSz="533400">
            <a:lnSpc>
              <a:spcPct val="100000"/>
            </a:lnSpc>
            <a:spcBef>
              <a:spcPct val="0"/>
            </a:spcBef>
            <a:spcAft>
              <a:spcPts val="0"/>
            </a:spcAft>
          </a:pPr>
          <a:r>
            <a:rPr lang="el-GR" sz="1200" b="1" kern="1200" dirty="0">
              <a:solidFill>
                <a:sysClr val="window" lastClr="FFFFFF"/>
              </a:solidFill>
              <a:latin typeface="Arial" panose="020B0604020202020204" pitchFamily="34" charset="0"/>
              <a:ea typeface="+mn-ea"/>
              <a:cs typeface="Arial" panose="020B0604020202020204" pitchFamily="34" charset="0"/>
            </a:rPr>
            <a:t>Κεντρικός Άξονας του Πολεοδομικού Συγκροτήματος </a:t>
          </a:r>
        </a:p>
        <a:p>
          <a:pPr marL="0" lvl="0" algn="ctr" defTabSz="533400">
            <a:lnSpc>
              <a:spcPct val="100000"/>
            </a:lnSpc>
            <a:spcBef>
              <a:spcPct val="0"/>
            </a:spcBef>
            <a:spcAft>
              <a:spcPts val="0"/>
            </a:spcAft>
          </a:pPr>
          <a:r>
            <a:rPr lang="el-GR" sz="1200" b="1" kern="1200" dirty="0">
              <a:solidFill>
                <a:sysClr val="window" lastClr="FFFFFF"/>
              </a:solidFill>
              <a:latin typeface="Arial" panose="020B0604020202020204" pitchFamily="34" charset="0"/>
              <a:ea typeface="+mn-ea"/>
              <a:cs typeface="Arial" panose="020B0604020202020204" pitchFamily="34" charset="0"/>
            </a:rPr>
            <a:t>(τμήμα Λ. Ποσειδώνος και Λ. Συγγρού)</a:t>
          </a:r>
        </a:p>
      </dsp:txBody>
      <dsp:txXfrm>
        <a:off x="2565" y="0"/>
        <a:ext cx="2501152" cy="970612"/>
      </dsp:txXfrm>
    </dsp:sp>
    <dsp:sp modelId="{B7CD1DAD-B753-4BA3-93D6-0CA3602E4050}">
      <dsp:nvSpPr>
        <dsp:cNvPr id="0" name=""/>
        <dsp:cNvSpPr/>
      </dsp:nvSpPr>
      <dsp:spPr>
        <a:xfrm>
          <a:off x="2565" y="890048"/>
          <a:ext cx="2501152" cy="834480"/>
        </a:xfrm>
        <a:prstGeom prst="rect">
          <a:avLst/>
        </a:prstGeom>
        <a:solidFill>
          <a:srgbClr val="4F81BD">
            <a:alpha val="90000"/>
            <a:tint val="40000"/>
            <a:hueOff val="0"/>
            <a:satOff val="0"/>
            <a:lumOff val="0"/>
            <a:alphaOff val="0"/>
          </a:srgbClr>
        </a:solidFill>
        <a:ln w="25400" cap="flat" cmpd="sng" algn="ctr">
          <a:solidFill>
            <a:srgbClr val="4F81BD">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ctr" anchorCtr="0">
          <a:noAutofit/>
        </a:bodyPr>
        <a:lstStyle/>
        <a:p>
          <a:pPr marL="0" lvl="1" indent="-114300" algn="ctr" defTabSz="533400">
            <a:lnSpc>
              <a:spcPct val="100000"/>
            </a:lnSpc>
            <a:spcBef>
              <a:spcPct val="0"/>
            </a:spcBef>
            <a:spcAft>
              <a:spcPts val="0"/>
            </a:spcAft>
            <a:buChar char="••"/>
          </a:pPr>
          <a:r>
            <a:rPr lang="el-GR" sz="1200" b="1" kern="1200">
              <a:solidFill>
                <a:srgbClr val="1F497D"/>
              </a:solidFill>
              <a:latin typeface="Arial" panose="020B0604020202020204" pitchFamily="34" charset="0"/>
              <a:ea typeface="+mn-ea"/>
              <a:cs typeface="Arial" panose="020B0604020202020204" pitchFamily="34" charset="0"/>
            </a:rPr>
            <a:t>Δήμος Καλλιθέας </a:t>
          </a:r>
        </a:p>
        <a:p>
          <a:pPr marL="0" lvl="1" indent="-114300" algn="ctr" defTabSz="533400">
            <a:lnSpc>
              <a:spcPct val="100000"/>
            </a:lnSpc>
            <a:spcBef>
              <a:spcPct val="0"/>
            </a:spcBef>
            <a:spcAft>
              <a:spcPts val="0"/>
            </a:spcAft>
            <a:buChar char="••"/>
          </a:pPr>
          <a:r>
            <a:rPr lang="el-GR" sz="1200" b="1" kern="1200" dirty="0">
              <a:solidFill>
                <a:srgbClr val="1F497D"/>
              </a:solidFill>
              <a:latin typeface="Arial" panose="020B0604020202020204" pitchFamily="34" charset="0"/>
              <a:ea typeface="+mn-ea"/>
              <a:cs typeface="Arial" panose="020B0604020202020204" pitchFamily="34" charset="0"/>
            </a:rPr>
            <a:t>Δήμος Παλαιού Φαλήρου</a:t>
          </a:r>
        </a:p>
      </dsp:txBody>
      <dsp:txXfrm>
        <a:off x="2565" y="890048"/>
        <a:ext cx="2501152" cy="834480"/>
      </dsp:txXfrm>
    </dsp:sp>
    <dsp:sp modelId="{6FFCF6F0-8EFA-476D-B29B-FE83A2190767}">
      <dsp:nvSpPr>
        <dsp:cNvPr id="0" name=""/>
        <dsp:cNvSpPr/>
      </dsp:nvSpPr>
      <dsp:spPr>
        <a:xfrm>
          <a:off x="2853879" y="0"/>
          <a:ext cx="2501152" cy="970612"/>
        </a:xfrm>
        <a:prstGeom prst="rect">
          <a:avLst/>
        </a:prstGeom>
        <a:solidFill>
          <a:srgbClr val="4F81BD">
            <a:hueOff val="0"/>
            <a:satOff val="0"/>
            <a:lumOff val="0"/>
            <a:alphaOff val="0"/>
          </a:srgbClr>
        </a:solid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algn="ctr" defTabSz="533400">
            <a:lnSpc>
              <a:spcPct val="100000"/>
            </a:lnSpc>
            <a:spcBef>
              <a:spcPct val="0"/>
            </a:spcBef>
            <a:spcAft>
              <a:spcPts val="0"/>
            </a:spcAft>
          </a:pPr>
          <a:r>
            <a:rPr lang="el-GR" sz="1200" b="1" kern="1200" dirty="0">
              <a:solidFill>
                <a:sysClr val="window" lastClr="FFFFFF"/>
              </a:solidFill>
              <a:latin typeface="Arial" panose="020B0604020202020204" pitchFamily="34" charset="0"/>
              <a:ea typeface="+mn-ea"/>
              <a:cs typeface="Arial" panose="020B0604020202020204" pitchFamily="34" charset="0"/>
            </a:rPr>
            <a:t>Άξονας μητροπολιτικής ακτινοβολίας </a:t>
          </a:r>
        </a:p>
        <a:p>
          <a:pPr marL="0" lvl="0" algn="ctr" defTabSz="533400">
            <a:lnSpc>
              <a:spcPct val="100000"/>
            </a:lnSpc>
            <a:spcBef>
              <a:spcPct val="0"/>
            </a:spcBef>
            <a:spcAft>
              <a:spcPts val="0"/>
            </a:spcAft>
          </a:pPr>
          <a:r>
            <a:rPr lang="el-GR" sz="1200" b="1" kern="1200" dirty="0">
              <a:solidFill>
                <a:sysClr val="window" lastClr="FFFFFF"/>
              </a:solidFill>
              <a:latin typeface="Arial" panose="020B0604020202020204" pitchFamily="34" charset="0"/>
              <a:ea typeface="+mn-ea"/>
              <a:cs typeface="Arial" panose="020B0604020202020204" pitchFamily="34" charset="0"/>
            </a:rPr>
            <a:t>(Θαλάσσιο μέτωπο Λ. </a:t>
          </a:r>
          <a:r>
            <a:rPr lang="el-GR" sz="1200" b="1" kern="1200" dirty="0" err="1">
              <a:solidFill>
                <a:sysClr val="window" lastClr="FFFFFF"/>
              </a:solidFill>
              <a:latin typeface="Arial" panose="020B0604020202020204" pitchFamily="34" charset="0"/>
              <a:ea typeface="+mn-ea"/>
              <a:cs typeface="Arial" panose="020B0604020202020204" pitchFamily="34" charset="0"/>
            </a:rPr>
            <a:t>Ποσειδώνος</a:t>
          </a:r>
          <a:r>
            <a:rPr lang="el-GR" sz="1200" b="1" kern="1200" dirty="0">
              <a:solidFill>
                <a:sysClr val="window" lastClr="FFFFFF"/>
              </a:solidFill>
              <a:latin typeface="Arial" panose="020B0604020202020204" pitchFamily="34" charset="0"/>
              <a:ea typeface="+mn-ea"/>
              <a:cs typeface="Arial" panose="020B0604020202020204" pitchFamily="34" charset="0"/>
            </a:rPr>
            <a:t>) </a:t>
          </a:r>
        </a:p>
      </dsp:txBody>
      <dsp:txXfrm>
        <a:off x="2853879" y="0"/>
        <a:ext cx="2501152" cy="970612"/>
      </dsp:txXfrm>
    </dsp:sp>
    <dsp:sp modelId="{80B67ACA-45B2-4E6B-A28F-30800361C084}">
      <dsp:nvSpPr>
        <dsp:cNvPr id="0" name=""/>
        <dsp:cNvSpPr/>
      </dsp:nvSpPr>
      <dsp:spPr>
        <a:xfrm>
          <a:off x="2853879" y="890048"/>
          <a:ext cx="2501152" cy="834480"/>
        </a:xfrm>
        <a:prstGeom prst="rect">
          <a:avLst/>
        </a:prstGeom>
        <a:solidFill>
          <a:srgbClr val="4F81BD">
            <a:alpha val="90000"/>
            <a:tint val="40000"/>
            <a:hueOff val="0"/>
            <a:satOff val="0"/>
            <a:lumOff val="0"/>
            <a:alphaOff val="0"/>
          </a:srgbClr>
        </a:solidFill>
        <a:ln w="25400" cap="flat" cmpd="sng" algn="ctr">
          <a:solidFill>
            <a:srgbClr val="4F81BD">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ctr" anchorCtr="0">
          <a:noAutofit/>
        </a:bodyPr>
        <a:lstStyle/>
        <a:p>
          <a:pPr marL="0" lvl="1" indent="-114300" algn="ctr" defTabSz="533400">
            <a:lnSpc>
              <a:spcPct val="100000"/>
            </a:lnSpc>
            <a:spcBef>
              <a:spcPct val="0"/>
            </a:spcBef>
            <a:spcAft>
              <a:spcPts val="0"/>
            </a:spcAft>
            <a:buChar char="••"/>
          </a:pPr>
          <a:r>
            <a:rPr lang="el-GR" sz="1200" b="1" kern="1200" dirty="0">
              <a:solidFill>
                <a:srgbClr val="1F497D"/>
              </a:solidFill>
              <a:latin typeface="Arial" panose="020B0604020202020204" pitchFamily="34" charset="0"/>
              <a:ea typeface="+mn-ea"/>
              <a:cs typeface="Arial" panose="020B0604020202020204" pitchFamily="34" charset="0"/>
            </a:rPr>
            <a:t>Δήμος Καλλιθέας </a:t>
          </a:r>
        </a:p>
        <a:p>
          <a:pPr marL="0" lvl="1" indent="-114300" algn="ctr" defTabSz="533400">
            <a:lnSpc>
              <a:spcPct val="100000"/>
            </a:lnSpc>
            <a:spcBef>
              <a:spcPct val="0"/>
            </a:spcBef>
            <a:spcAft>
              <a:spcPts val="0"/>
            </a:spcAft>
            <a:buChar char="••"/>
          </a:pPr>
          <a:r>
            <a:rPr lang="el-GR" sz="1200" b="1" kern="1200">
              <a:solidFill>
                <a:srgbClr val="1F497D"/>
              </a:solidFill>
              <a:latin typeface="Arial" panose="020B0604020202020204" pitchFamily="34" charset="0"/>
              <a:ea typeface="+mn-ea"/>
              <a:cs typeface="Arial" panose="020B0604020202020204" pitchFamily="34" charset="0"/>
            </a:rPr>
            <a:t>Δήμος Παλαιού Φαλήρου</a:t>
          </a:r>
        </a:p>
        <a:p>
          <a:pPr marL="0" lvl="1" indent="-114300" algn="ctr" defTabSz="533400">
            <a:lnSpc>
              <a:spcPct val="100000"/>
            </a:lnSpc>
            <a:spcBef>
              <a:spcPct val="0"/>
            </a:spcBef>
            <a:spcAft>
              <a:spcPts val="0"/>
            </a:spcAft>
            <a:buChar char="••"/>
          </a:pPr>
          <a:r>
            <a:rPr lang="el-GR" sz="1200" b="1" kern="1200" dirty="0">
              <a:solidFill>
                <a:srgbClr val="1F497D"/>
              </a:solidFill>
              <a:latin typeface="Arial" panose="020B0604020202020204" pitchFamily="34" charset="0"/>
              <a:ea typeface="+mn-ea"/>
              <a:cs typeface="Arial" panose="020B0604020202020204" pitchFamily="34" charset="0"/>
            </a:rPr>
            <a:t>Δήμος Αλίμου</a:t>
          </a:r>
        </a:p>
      </dsp:txBody>
      <dsp:txXfrm>
        <a:off x="2853879" y="890048"/>
        <a:ext cx="2501152" cy="834480"/>
      </dsp:txXfrm>
    </dsp:sp>
    <dsp:sp modelId="{B89AF59D-14DD-486A-97AF-5649F7A0E3A2}">
      <dsp:nvSpPr>
        <dsp:cNvPr id="0" name=""/>
        <dsp:cNvSpPr/>
      </dsp:nvSpPr>
      <dsp:spPr>
        <a:xfrm>
          <a:off x="5705193" y="0"/>
          <a:ext cx="2501152" cy="957120"/>
        </a:xfrm>
        <a:prstGeom prst="rect">
          <a:avLst/>
        </a:prstGeom>
        <a:solidFill>
          <a:srgbClr val="4F81BD">
            <a:hueOff val="0"/>
            <a:satOff val="0"/>
            <a:lumOff val="0"/>
            <a:alphaOff val="0"/>
          </a:srgbClr>
        </a:solid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algn="ctr" defTabSz="533400">
            <a:lnSpc>
              <a:spcPct val="100000"/>
            </a:lnSpc>
            <a:spcBef>
              <a:spcPct val="0"/>
            </a:spcBef>
            <a:spcAft>
              <a:spcPts val="0"/>
            </a:spcAft>
          </a:pPr>
          <a:r>
            <a:rPr lang="el-GR" sz="1200" b="1" kern="1200" dirty="0">
              <a:solidFill>
                <a:sysClr val="window" lastClr="FFFFFF"/>
              </a:solidFill>
              <a:latin typeface="Arial" panose="020B0604020202020204" pitchFamily="34" charset="0"/>
              <a:ea typeface="+mn-ea"/>
              <a:cs typeface="Arial" panose="020B0604020202020204" pitchFamily="34" charset="0"/>
            </a:rPr>
            <a:t>Αναπτυξιακός άξονας ενδοπεριφερειακής σημασίας</a:t>
          </a:r>
        </a:p>
        <a:p>
          <a:pPr marL="0" lvl="0" algn="ctr" defTabSz="533400">
            <a:lnSpc>
              <a:spcPct val="100000"/>
            </a:lnSpc>
            <a:spcBef>
              <a:spcPct val="0"/>
            </a:spcBef>
            <a:spcAft>
              <a:spcPts val="0"/>
            </a:spcAft>
          </a:pPr>
          <a:r>
            <a:rPr lang="el-GR" sz="1200" b="1" kern="1200" dirty="0">
              <a:solidFill>
                <a:sysClr val="window" lastClr="FFFFFF"/>
              </a:solidFill>
              <a:latin typeface="Arial" panose="020B0604020202020204" pitchFamily="34" charset="0"/>
              <a:ea typeface="+mn-ea"/>
              <a:cs typeface="Arial" panose="020B0604020202020204" pitchFamily="34" charset="0"/>
            </a:rPr>
            <a:t>(τμήμα Λ. Βουλιαγμένης)</a:t>
          </a:r>
        </a:p>
      </dsp:txBody>
      <dsp:txXfrm>
        <a:off x="5705193" y="0"/>
        <a:ext cx="2501152" cy="957120"/>
      </dsp:txXfrm>
    </dsp:sp>
    <dsp:sp modelId="{E62D8CBC-D82F-41FF-9924-7A304B1452C7}">
      <dsp:nvSpPr>
        <dsp:cNvPr id="0" name=""/>
        <dsp:cNvSpPr/>
      </dsp:nvSpPr>
      <dsp:spPr>
        <a:xfrm>
          <a:off x="5705193" y="886675"/>
          <a:ext cx="2501152" cy="834480"/>
        </a:xfrm>
        <a:prstGeom prst="rect">
          <a:avLst/>
        </a:prstGeom>
        <a:solidFill>
          <a:srgbClr val="4F81BD">
            <a:alpha val="90000"/>
            <a:tint val="40000"/>
            <a:hueOff val="0"/>
            <a:satOff val="0"/>
            <a:lumOff val="0"/>
            <a:alphaOff val="0"/>
          </a:srgbClr>
        </a:solidFill>
        <a:ln w="25400" cap="flat" cmpd="sng" algn="ctr">
          <a:solidFill>
            <a:srgbClr val="4F81BD">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ctr" anchorCtr="0">
          <a:noAutofit/>
        </a:bodyPr>
        <a:lstStyle/>
        <a:p>
          <a:pPr marL="0" lvl="1" indent="-114300" algn="ctr" defTabSz="533400">
            <a:lnSpc>
              <a:spcPct val="100000"/>
            </a:lnSpc>
            <a:spcBef>
              <a:spcPct val="0"/>
            </a:spcBef>
            <a:spcAft>
              <a:spcPts val="0"/>
            </a:spcAft>
            <a:buChar char="••"/>
          </a:pPr>
          <a:r>
            <a:rPr lang="el-GR" sz="1200" b="1" kern="1200" dirty="0">
              <a:solidFill>
                <a:srgbClr val="1F497D"/>
              </a:solidFill>
              <a:latin typeface="Arial" panose="020B0604020202020204" pitchFamily="34" charset="0"/>
              <a:ea typeface="+mn-ea"/>
              <a:cs typeface="Arial" panose="020B0604020202020204" pitchFamily="34" charset="0"/>
            </a:rPr>
            <a:t>Δήμος Αλίμου</a:t>
          </a:r>
        </a:p>
      </dsp:txBody>
      <dsp:txXfrm>
        <a:off x="5705193" y="886675"/>
        <a:ext cx="2501152" cy="8344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39520-B200-4BDC-A138-CAF554BBF488}">
      <dsp:nvSpPr>
        <dsp:cNvPr id="0" name=""/>
        <dsp:cNvSpPr/>
      </dsp:nvSpPr>
      <dsp:spPr>
        <a:xfrm>
          <a:off x="0" y="4805"/>
          <a:ext cx="7992888" cy="1085760"/>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l-GR" sz="1200" b="1" kern="1200" dirty="0">
              <a:solidFill>
                <a:sysClr val="window" lastClr="FFFFFF"/>
              </a:solidFill>
              <a:latin typeface="Arial" panose="020B0604020202020204" pitchFamily="34" charset="0"/>
              <a:ea typeface="+mn-ea"/>
              <a:cs typeface="Arial" panose="020B0604020202020204" pitchFamily="34" charset="0"/>
            </a:rPr>
            <a:t>Βασική επιδίωξη είναι η διασφάλιση της συνέχειας και της λειτουργικής διασύνδεσης του παραλιακού μετώπου με τον Κεντρικό Άξονα του Πολεοδομικού Συγκροτήματος. Λειτουργεί συμπληρωματικά στο πλαίσιο του Πόλου Αθήνας − Πειραιά, αλλά και διακριτά, ενισχύοντας την ανάδειξη του Θαλάσσιου Μετώπου ως συστατικού στοιχείου της φυσιογνωμίας της Αθήνας − Αττικής και περιλαμβάνει χρήσεις πολιτισμού και επιστήμης, αναψυχής, αθλητισμού και τουρισμού</a:t>
          </a:r>
        </a:p>
      </dsp:txBody>
      <dsp:txXfrm>
        <a:off x="53002" y="57807"/>
        <a:ext cx="7886884" cy="979756"/>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85558" cy="501094"/>
          </a:xfrm>
          <a:prstGeom prst="rect">
            <a:avLst/>
          </a:prstGeom>
        </p:spPr>
        <p:txBody>
          <a:bodyPr vert="horz" lIns="96634" tIns="48317" rIns="96634" bIns="48317" rtlCol="0"/>
          <a:lstStyle>
            <a:lvl1pPr algn="l">
              <a:defRPr sz="1300"/>
            </a:lvl1pPr>
          </a:lstStyle>
          <a:p>
            <a:endParaRPr lang="el-GR"/>
          </a:p>
        </p:txBody>
      </p:sp>
      <p:sp>
        <p:nvSpPr>
          <p:cNvPr id="3" name="Θέση ημερομηνίας 2"/>
          <p:cNvSpPr>
            <a:spLocks noGrp="1"/>
          </p:cNvSpPr>
          <p:nvPr>
            <p:ph type="dt" idx="1"/>
          </p:nvPr>
        </p:nvSpPr>
        <p:spPr>
          <a:xfrm>
            <a:off x="3902597" y="0"/>
            <a:ext cx="2985558" cy="501094"/>
          </a:xfrm>
          <a:prstGeom prst="rect">
            <a:avLst/>
          </a:prstGeom>
        </p:spPr>
        <p:txBody>
          <a:bodyPr vert="horz" lIns="96634" tIns="48317" rIns="96634" bIns="48317" rtlCol="0"/>
          <a:lstStyle>
            <a:lvl1pPr algn="r">
              <a:defRPr sz="1300"/>
            </a:lvl1pPr>
          </a:lstStyle>
          <a:p>
            <a:fld id="{BAEB3C25-F98F-46FD-A0D6-C0B5849F30A7}" type="datetimeFigureOut">
              <a:rPr lang="el-GR" smtClean="0"/>
              <a:t>6/7/2023</a:t>
            </a:fld>
            <a:endParaRPr lang="el-GR"/>
          </a:p>
        </p:txBody>
      </p:sp>
      <p:sp>
        <p:nvSpPr>
          <p:cNvPr id="4" name="Θέση εικόνας διαφάνειας 3"/>
          <p:cNvSpPr>
            <a:spLocks noGrp="1" noRot="1" noChangeAspect="1"/>
          </p:cNvSpPr>
          <p:nvPr>
            <p:ph type="sldImg" idx="2"/>
          </p:nvPr>
        </p:nvSpPr>
        <p:spPr>
          <a:xfrm>
            <a:off x="939800" y="750888"/>
            <a:ext cx="5010150" cy="3759200"/>
          </a:xfrm>
          <a:prstGeom prst="rect">
            <a:avLst/>
          </a:prstGeom>
          <a:noFill/>
          <a:ln w="12700">
            <a:solidFill>
              <a:prstClr val="black"/>
            </a:solidFill>
          </a:ln>
        </p:spPr>
        <p:txBody>
          <a:bodyPr vert="horz" lIns="96634" tIns="48317" rIns="96634" bIns="48317" rtlCol="0" anchor="ctr"/>
          <a:lstStyle/>
          <a:p>
            <a:endParaRPr lang="el-GR"/>
          </a:p>
        </p:txBody>
      </p:sp>
      <p:sp>
        <p:nvSpPr>
          <p:cNvPr id="5" name="Θέση σημειώσεων 4"/>
          <p:cNvSpPr>
            <a:spLocks noGrp="1"/>
          </p:cNvSpPr>
          <p:nvPr>
            <p:ph type="body" sz="quarter" idx="3"/>
          </p:nvPr>
        </p:nvSpPr>
        <p:spPr>
          <a:xfrm>
            <a:off x="688975" y="4760397"/>
            <a:ext cx="5511800" cy="4509850"/>
          </a:xfrm>
          <a:prstGeom prst="rect">
            <a:avLst/>
          </a:prstGeom>
        </p:spPr>
        <p:txBody>
          <a:bodyPr vert="horz" lIns="96634" tIns="48317" rIns="96634" bIns="48317" rtlCol="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9519054"/>
            <a:ext cx="2985558" cy="501094"/>
          </a:xfrm>
          <a:prstGeom prst="rect">
            <a:avLst/>
          </a:prstGeom>
        </p:spPr>
        <p:txBody>
          <a:bodyPr vert="horz" lIns="96634" tIns="48317" rIns="96634" bIns="48317" rtlCol="0" anchor="b"/>
          <a:lstStyle>
            <a:lvl1pPr algn="l">
              <a:defRPr sz="1300"/>
            </a:lvl1pPr>
          </a:lstStyle>
          <a:p>
            <a:endParaRPr lang="el-GR"/>
          </a:p>
        </p:txBody>
      </p:sp>
      <p:sp>
        <p:nvSpPr>
          <p:cNvPr id="7" name="Θέση αριθμού διαφάνειας 6"/>
          <p:cNvSpPr>
            <a:spLocks noGrp="1"/>
          </p:cNvSpPr>
          <p:nvPr>
            <p:ph type="sldNum" sz="quarter" idx="5"/>
          </p:nvPr>
        </p:nvSpPr>
        <p:spPr>
          <a:xfrm>
            <a:off x="3902597" y="9519054"/>
            <a:ext cx="2985558" cy="501094"/>
          </a:xfrm>
          <a:prstGeom prst="rect">
            <a:avLst/>
          </a:prstGeom>
        </p:spPr>
        <p:txBody>
          <a:bodyPr vert="horz" lIns="96634" tIns="48317" rIns="96634" bIns="48317" rtlCol="0" anchor="b"/>
          <a:lstStyle>
            <a:lvl1pPr algn="r">
              <a:defRPr sz="1300"/>
            </a:lvl1pPr>
          </a:lstStyle>
          <a:p>
            <a:fld id="{829DB518-179D-43AF-97B3-8B1278FC248F}" type="slidenum">
              <a:rPr lang="el-GR" smtClean="0"/>
              <a:t>‹#›</a:t>
            </a:fld>
            <a:endParaRPr lang="el-GR"/>
          </a:p>
        </p:txBody>
      </p:sp>
    </p:spTree>
    <p:extLst>
      <p:ext uri="{BB962C8B-B14F-4D97-AF65-F5344CB8AC3E}">
        <p14:creationId xmlns:p14="http://schemas.microsoft.com/office/powerpoint/2010/main" val="900101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829DB518-179D-43AF-97B3-8B1278FC248F}" type="slidenum">
              <a:rPr lang="el-GR" smtClean="0"/>
              <a:t>6</a:t>
            </a:fld>
            <a:endParaRPr lang="el-GR"/>
          </a:p>
        </p:txBody>
      </p:sp>
    </p:spTree>
    <p:extLst>
      <p:ext uri="{BB962C8B-B14F-4D97-AF65-F5344CB8AC3E}">
        <p14:creationId xmlns:p14="http://schemas.microsoft.com/office/powerpoint/2010/main" val="2583828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5"/>
          </p:nvPr>
        </p:nvSpPr>
        <p:spPr/>
        <p:txBody>
          <a:bodyPr/>
          <a:lstStyle/>
          <a:p>
            <a:fld id="{829DB518-179D-43AF-97B3-8B1278FC248F}" type="slidenum">
              <a:rPr lang="el-GR" smtClean="0"/>
              <a:t>20</a:t>
            </a:fld>
            <a:endParaRPr lang="el-GR"/>
          </a:p>
        </p:txBody>
      </p:sp>
    </p:spTree>
    <p:extLst>
      <p:ext uri="{BB962C8B-B14F-4D97-AF65-F5344CB8AC3E}">
        <p14:creationId xmlns:p14="http://schemas.microsoft.com/office/powerpoint/2010/main" val="4251083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p:txBody>
      </p:sp>
      <p:sp>
        <p:nvSpPr>
          <p:cNvPr id="4" name="Θέση αριθμού διαφάνειας 3"/>
          <p:cNvSpPr>
            <a:spLocks noGrp="1"/>
          </p:cNvSpPr>
          <p:nvPr>
            <p:ph type="sldNum" sz="quarter" idx="10"/>
          </p:nvPr>
        </p:nvSpPr>
        <p:spPr/>
        <p:txBody>
          <a:bodyPr/>
          <a:lstStyle/>
          <a:p>
            <a:fld id="{829DB518-179D-43AF-97B3-8B1278FC248F}" type="slidenum">
              <a:rPr lang="el-GR" smtClean="0"/>
              <a:t>21</a:t>
            </a:fld>
            <a:endParaRPr lang="el-GR"/>
          </a:p>
        </p:txBody>
      </p:sp>
    </p:spTree>
    <p:extLst>
      <p:ext uri="{BB962C8B-B14F-4D97-AF65-F5344CB8AC3E}">
        <p14:creationId xmlns:p14="http://schemas.microsoft.com/office/powerpoint/2010/main" val="1751033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5"/>
          </p:nvPr>
        </p:nvSpPr>
        <p:spPr/>
        <p:txBody>
          <a:bodyPr/>
          <a:lstStyle/>
          <a:p>
            <a:fld id="{829DB518-179D-43AF-97B3-8B1278FC248F}" type="slidenum">
              <a:rPr lang="el-GR" smtClean="0"/>
              <a:t>22</a:t>
            </a:fld>
            <a:endParaRPr lang="el-GR"/>
          </a:p>
        </p:txBody>
      </p:sp>
    </p:spTree>
    <p:extLst>
      <p:ext uri="{BB962C8B-B14F-4D97-AF65-F5344CB8AC3E}">
        <p14:creationId xmlns:p14="http://schemas.microsoft.com/office/powerpoint/2010/main" val="4251083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5"/>
          </p:nvPr>
        </p:nvSpPr>
        <p:spPr/>
        <p:txBody>
          <a:bodyPr/>
          <a:lstStyle/>
          <a:p>
            <a:fld id="{829DB518-179D-43AF-97B3-8B1278FC248F}" type="slidenum">
              <a:rPr lang="el-GR" smtClean="0"/>
              <a:t>23</a:t>
            </a:fld>
            <a:endParaRPr lang="el-GR"/>
          </a:p>
        </p:txBody>
      </p:sp>
    </p:spTree>
    <p:extLst>
      <p:ext uri="{BB962C8B-B14F-4D97-AF65-F5344CB8AC3E}">
        <p14:creationId xmlns:p14="http://schemas.microsoft.com/office/powerpoint/2010/main" val="4251083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5"/>
          </p:nvPr>
        </p:nvSpPr>
        <p:spPr/>
        <p:txBody>
          <a:bodyPr/>
          <a:lstStyle/>
          <a:p>
            <a:fld id="{829DB518-179D-43AF-97B3-8B1278FC248F}" type="slidenum">
              <a:rPr lang="el-GR" smtClean="0"/>
              <a:t>24</a:t>
            </a:fld>
            <a:endParaRPr lang="el-GR"/>
          </a:p>
        </p:txBody>
      </p:sp>
    </p:spTree>
    <p:extLst>
      <p:ext uri="{BB962C8B-B14F-4D97-AF65-F5344CB8AC3E}">
        <p14:creationId xmlns:p14="http://schemas.microsoft.com/office/powerpoint/2010/main" val="4251083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defTabSz="966338">
              <a:defRPr/>
            </a:pPr>
            <a:endParaRPr lang="el-GR" dirty="0"/>
          </a:p>
        </p:txBody>
      </p:sp>
      <p:sp>
        <p:nvSpPr>
          <p:cNvPr id="4" name="Θέση αριθμού διαφάνειας 3"/>
          <p:cNvSpPr>
            <a:spLocks noGrp="1"/>
          </p:cNvSpPr>
          <p:nvPr>
            <p:ph type="sldNum" sz="quarter" idx="5"/>
          </p:nvPr>
        </p:nvSpPr>
        <p:spPr/>
        <p:txBody>
          <a:bodyPr/>
          <a:lstStyle/>
          <a:p>
            <a:fld id="{829DB518-179D-43AF-97B3-8B1278FC248F}" type="slidenum">
              <a:rPr lang="el-GR" smtClean="0"/>
              <a:t>27</a:t>
            </a:fld>
            <a:endParaRPr lang="el-GR"/>
          </a:p>
        </p:txBody>
      </p:sp>
    </p:spTree>
    <p:extLst>
      <p:ext uri="{BB962C8B-B14F-4D97-AF65-F5344CB8AC3E}">
        <p14:creationId xmlns:p14="http://schemas.microsoft.com/office/powerpoint/2010/main" val="1578970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829DB518-179D-43AF-97B3-8B1278FC248F}" type="slidenum">
              <a:rPr lang="el-GR" smtClean="0"/>
              <a:t>29</a:t>
            </a:fld>
            <a:endParaRPr lang="el-GR"/>
          </a:p>
        </p:txBody>
      </p:sp>
    </p:spTree>
    <p:extLst>
      <p:ext uri="{BB962C8B-B14F-4D97-AF65-F5344CB8AC3E}">
        <p14:creationId xmlns:p14="http://schemas.microsoft.com/office/powerpoint/2010/main" val="3867738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829DB518-179D-43AF-97B3-8B1278FC248F}" type="slidenum">
              <a:rPr lang="el-GR" smtClean="0"/>
              <a:t>30</a:t>
            </a:fld>
            <a:endParaRPr lang="el-GR"/>
          </a:p>
        </p:txBody>
      </p:sp>
    </p:spTree>
    <p:extLst>
      <p:ext uri="{BB962C8B-B14F-4D97-AF65-F5344CB8AC3E}">
        <p14:creationId xmlns:p14="http://schemas.microsoft.com/office/powerpoint/2010/main" val="3867738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defTabSz="966338">
              <a:defRPr/>
            </a:pPr>
            <a:endParaRPr lang="el-GR" dirty="0"/>
          </a:p>
        </p:txBody>
      </p:sp>
      <p:sp>
        <p:nvSpPr>
          <p:cNvPr id="4" name="Θέση αριθμού διαφάνειας 3"/>
          <p:cNvSpPr>
            <a:spLocks noGrp="1"/>
          </p:cNvSpPr>
          <p:nvPr>
            <p:ph type="sldNum" sz="quarter" idx="5"/>
          </p:nvPr>
        </p:nvSpPr>
        <p:spPr/>
        <p:txBody>
          <a:bodyPr/>
          <a:lstStyle/>
          <a:p>
            <a:fld id="{829DB518-179D-43AF-97B3-8B1278FC248F}" type="slidenum">
              <a:rPr lang="el-GR" smtClean="0"/>
              <a:t>31</a:t>
            </a:fld>
            <a:endParaRPr lang="el-GR"/>
          </a:p>
        </p:txBody>
      </p:sp>
    </p:spTree>
    <p:extLst>
      <p:ext uri="{BB962C8B-B14F-4D97-AF65-F5344CB8AC3E}">
        <p14:creationId xmlns:p14="http://schemas.microsoft.com/office/powerpoint/2010/main" val="2072493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829DB518-179D-43AF-97B3-8B1278FC248F}" type="slidenum">
              <a:rPr lang="el-GR" smtClean="0"/>
              <a:t>34</a:t>
            </a:fld>
            <a:endParaRPr lang="el-GR"/>
          </a:p>
        </p:txBody>
      </p:sp>
    </p:spTree>
    <p:extLst>
      <p:ext uri="{BB962C8B-B14F-4D97-AF65-F5344CB8AC3E}">
        <p14:creationId xmlns:p14="http://schemas.microsoft.com/office/powerpoint/2010/main" val="2815096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p:txBody>
      </p:sp>
      <p:sp>
        <p:nvSpPr>
          <p:cNvPr id="4" name="Θέση αριθμού διαφάνειας 3"/>
          <p:cNvSpPr>
            <a:spLocks noGrp="1"/>
          </p:cNvSpPr>
          <p:nvPr>
            <p:ph type="sldNum" sz="quarter" idx="10"/>
          </p:nvPr>
        </p:nvSpPr>
        <p:spPr/>
        <p:txBody>
          <a:bodyPr/>
          <a:lstStyle/>
          <a:p>
            <a:fld id="{829DB518-179D-43AF-97B3-8B1278FC248F}" type="slidenum">
              <a:rPr lang="el-GR" smtClean="0"/>
              <a:t>7</a:t>
            </a:fld>
            <a:endParaRPr lang="el-GR"/>
          </a:p>
        </p:txBody>
      </p:sp>
    </p:spTree>
    <p:extLst>
      <p:ext uri="{BB962C8B-B14F-4D97-AF65-F5344CB8AC3E}">
        <p14:creationId xmlns:p14="http://schemas.microsoft.com/office/powerpoint/2010/main" val="1544200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829DB518-179D-43AF-97B3-8B1278FC248F}" type="slidenum">
              <a:rPr lang="el-GR" smtClean="0"/>
              <a:t>8</a:t>
            </a:fld>
            <a:endParaRPr lang="el-GR"/>
          </a:p>
        </p:txBody>
      </p:sp>
    </p:spTree>
    <p:extLst>
      <p:ext uri="{BB962C8B-B14F-4D97-AF65-F5344CB8AC3E}">
        <p14:creationId xmlns:p14="http://schemas.microsoft.com/office/powerpoint/2010/main" val="800341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829DB518-179D-43AF-97B3-8B1278FC248F}" type="slidenum">
              <a:rPr lang="el-GR" smtClean="0"/>
              <a:t>10</a:t>
            </a:fld>
            <a:endParaRPr lang="el-GR"/>
          </a:p>
        </p:txBody>
      </p:sp>
    </p:spTree>
    <p:extLst>
      <p:ext uri="{BB962C8B-B14F-4D97-AF65-F5344CB8AC3E}">
        <p14:creationId xmlns:p14="http://schemas.microsoft.com/office/powerpoint/2010/main" val="752783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829DB518-179D-43AF-97B3-8B1278FC248F}" type="slidenum">
              <a:rPr lang="el-GR" smtClean="0"/>
              <a:t>11</a:t>
            </a:fld>
            <a:endParaRPr lang="el-GR"/>
          </a:p>
        </p:txBody>
      </p:sp>
    </p:spTree>
    <p:extLst>
      <p:ext uri="{BB962C8B-B14F-4D97-AF65-F5344CB8AC3E}">
        <p14:creationId xmlns:p14="http://schemas.microsoft.com/office/powerpoint/2010/main" val="943437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Έλεγχος μητροπολιτικό δίκτυο ποδηλάτων από ΥΠΟΜΕΔΙ</a:t>
            </a:r>
            <a:r>
              <a:rPr lang="el-GR" baseline="0" dirty="0" smtClean="0"/>
              <a:t> αν είναι οκ</a:t>
            </a:r>
            <a:endParaRPr lang="el-GR" dirty="0"/>
          </a:p>
        </p:txBody>
      </p:sp>
      <p:sp>
        <p:nvSpPr>
          <p:cNvPr id="4" name="Θέση αριθμού διαφάνειας 3"/>
          <p:cNvSpPr>
            <a:spLocks noGrp="1"/>
          </p:cNvSpPr>
          <p:nvPr>
            <p:ph type="sldNum" sz="quarter" idx="5"/>
          </p:nvPr>
        </p:nvSpPr>
        <p:spPr/>
        <p:txBody>
          <a:bodyPr/>
          <a:lstStyle/>
          <a:p>
            <a:fld id="{829DB518-179D-43AF-97B3-8B1278FC248F}" type="slidenum">
              <a:rPr lang="el-GR" smtClean="0"/>
              <a:t>12</a:t>
            </a:fld>
            <a:endParaRPr lang="el-GR"/>
          </a:p>
        </p:txBody>
      </p:sp>
    </p:spTree>
    <p:extLst>
      <p:ext uri="{BB962C8B-B14F-4D97-AF65-F5344CB8AC3E}">
        <p14:creationId xmlns:p14="http://schemas.microsoft.com/office/powerpoint/2010/main" val="388252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829DB518-179D-43AF-97B3-8B1278FC248F}" type="slidenum">
              <a:rPr lang="el-GR" smtClean="0"/>
              <a:t>13</a:t>
            </a:fld>
            <a:endParaRPr lang="el-GR"/>
          </a:p>
        </p:txBody>
      </p:sp>
    </p:spTree>
    <p:extLst>
      <p:ext uri="{BB962C8B-B14F-4D97-AF65-F5344CB8AC3E}">
        <p14:creationId xmlns:p14="http://schemas.microsoft.com/office/powerpoint/2010/main" val="1474807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829DB518-179D-43AF-97B3-8B1278FC248F}" type="slidenum">
              <a:rPr lang="el-GR" smtClean="0"/>
              <a:t>18</a:t>
            </a:fld>
            <a:endParaRPr lang="el-GR"/>
          </a:p>
        </p:txBody>
      </p:sp>
    </p:spTree>
    <p:extLst>
      <p:ext uri="{BB962C8B-B14F-4D97-AF65-F5344CB8AC3E}">
        <p14:creationId xmlns:p14="http://schemas.microsoft.com/office/powerpoint/2010/main" val="963867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5"/>
          </p:nvPr>
        </p:nvSpPr>
        <p:spPr/>
        <p:txBody>
          <a:bodyPr/>
          <a:lstStyle/>
          <a:p>
            <a:fld id="{829DB518-179D-43AF-97B3-8B1278FC248F}" type="slidenum">
              <a:rPr lang="el-GR" smtClean="0"/>
              <a:t>19</a:t>
            </a:fld>
            <a:endParaRPr lang="el-GR"/>
          </a:p>
        </p:txBody>
      </p:sp>
    </p:spTree>
    <p:extLst>
      <p:ext uri="{BB962C8B-B14F-4D97-AF65-F5344CB8AC3E}">
        <p14:creationId xmlns:p14="http://schemas.microsoft.com/office/powerpoint/2010/main" val="4251083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l-GR"/>
              <a:t>Στυλ κύριου τίτλου</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l-GR"/>
              <a:t>Στυλ κύριου υπότιτλου</a:t>
            </a:r>
            <a:endParaRPr lang="en-US" dirty="0"/>
          </a:p>
        </p:txBody>
      </p:sp>
      <p:sp>
        <p:nvSpPr>
          <p:cNvPr id="4" name="Date Placeholder 3"/>
          <p:cNvSpPr>
            <a:spLocks noGrp="1"/>
          </p:cNvSpPr>
          <p:nvPr>
            <p:ph type="dt" sz="half" idx="10"/>
          </p:nvPr>
        </p:nvSpPr>
        <p:spPr/>
        <p:txBody>
          <a:bodyPr/>
          <a:lstStyle/>
          <a:p>
            <a:fld id="{0BACF41C-C5D4-466B-8A15-B99A6C1A627B}" type="datetime1">
              <a:rPr lang="el-GR" smtClean="0"/>
              <a:t>6/7/2023</a:t>
            </a:fld>
            <a:endParaRPr lang="el-GR"/>
          </a:p>
        </p:txBody>
      </p:sp>
      <p:sp>
        <p:nvSpPr>
          <p:cNvPr id="5" name="Footer Placeholder 4"/>
          <p:cNvSpPr>
            <a:spLocks noGrp="1"/>
          </p:cNvSpPr>
          <p:nvPr>
            <p:ph type="ftr" sz="quarter" idx="11"/>
          </p:nvPr>
        </p:nvSpPr>
        <p:spPr/>
        <p:txBody>
          <a:bodyPr/>
          <a:lstStyle/>
          <a:p>
            <a:endParaRPr lang="el-GR"/>
          </a:p>
        </p:txBody>
      </p:sp>
      <p:sp>
        <p:nvSpPr>
          <p:cNvPr id="9" name="Slide Number Placeholder 4">
            <a:extLst>
              <a:ext uri="{FF2B5EF4-FFF2-40B4-BE49-F238E27FC236}">
                <a16:creationId xmlns:a16="http://schemas.microsoft.com/office/drawing/2014/main" xmlns="" id="{F69CF5F7-6F8B-6B43-A722-F9D4BF66AD7D}"/>
              </a:ext>
            </a:extLst>
          </p:cNvPr>
          <p:cNvSpPr txBox="1">
            <a:spLocks/>
          </p:cNvSpPr>
          <p:nvPr userDrawn="1"/>
        </p:nvSpPr>
        <p:spPr>
          <a:xfrm>
            <a:off x="8458188" y="6285122"/>
            <a:ext cx="388620" cy="388620"/>
          </a:xfrm>
          <a:prstGeom prst="ellipse">
            <a:avLst/>
          </a:prstGeom>
          <a:ln w="19050">
            <a:solidFill>
              <a:srgbClr val="FFFFFF"/>
            </a:solidFill>
          </a:ln>
        </p:spPr>
        <p:txBody>
          <a:bodyPr vert="horz" lIns="9144" tIns="9144" rIns="9144" bIns="9144" rtlCol="0" anchor="ctr">
            <a:normAutofit/>
          </a:bodyPr>
          <a:lstStyle>
            <a:defPPr>
              <a:defRPr lang="el-GR"/>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0BF061C-A727-48B5-9531-D91387ABAFA4}" type="slidenum">
              <a:rPr lang="el-GR" smtClean="0"/>
              <a:pPr/>
              <a:t>‹#›</a:t>
            </a:fld>
            <a:endParaRPr lang="el-G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a:p>
        </p:txBody>
      </p:sp>
      <p:sp>
        <p:nvSpPr>
          <p:cNvPr id="3" name="Vertical Text Placeholder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Date Placeholder 3"/>
          <p:cNvSpPr>
            <a:spLocks noGrp="1"/>
          </p:cNvSpPr>
          <p:nvPr>
            <p:ph type="dt" sz="half" idx="10"/>
          </p:nvPr>
        </p:nvSpPr>
        <p:spPr/>
        <p:txBody>
          <a:bodyPr/>
          <a:lstStyle/>
          <a:p>
            <a:fld id="{3A875B32-BFFB-4053-B9DB-4A2E1AE0B039}" type="datetime1">
              <a:rPr lang="el-GR" smtClean="0"/>
              <a:t>6/7/2023</a:t>
            </a:fld>
            <a:endParaRPr lang="el-GR"/>
          </a:p>
        </p:txBody>
      </p:sp>
      <p:sp>
        <p:nvSpPr>
          <p:cNvPr id="5" name="Footer Placeholder 4"/>
          <p:cNvSpPr>
            <a:spLocks noGrp="1"/>
          </p:cNvSpPr>
          <p:nvPr>
            <p:ph type="ftr" sz="quarter" idx="11"/>
          </p:nvPr>
        </p:nvSpPr>
        <p:spPr/>
        <p:txBody>
          <a:bodyPr/>
          <a:lstStyle/>
          <a:p>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l-GR"/>
              <a:t>Στυλ κύριου τίτλου</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Date Placeholder 3"/>
          <p:cNvSpPr>
            <a:spLocks noGrp="1"/>
          </p:cNvSpPr>
          <p:nvPr>
            <p:ph type="dt" sz="half" idx="10"/>
          </p:nvPr>
        </p:nvSpPr>
        <p:spPr/>
        <p:txBody>
          <a:bodyPr/>
          <a:lstStyle/>
          <a:p>
            <a:fld id="{A3EA7FE8-8CE3-4A61-9295-01FA1B478BDB}" type="datetime1">
              <a:rPr lang="el-GR" smtClean="0"/>
              <a:t>6/7/2023</a:t>
            </a:fld>
            <a:endParaRPr lang="el-GR"/>
          </a:p>
        </p:txBody>
      </p:sp>
      <p:sp>
        <p:nvSpPr>
          <p:cNvPr id="5" name="Footer Placeholder 4"/>
          <p:cNvSpPr>
            <a:spLocks noGrp="1"/>
          </p:cNvSpPr>
          <p:nvPr>
            <p:ph type="ftr" sz="quarter" idx="11"/>
          </p:nvPr>
        </p:nvSpPr>
        <p:spPr/>
        <p:txBody>
          <a:bodyPr/>
          <a:lstStyle/>
          <a:p>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a:p>
        </p:txBody>
      </p:sp>
      <p:sp>
        <p:nvSpPr>
          <p:cNvPr id="3" name="Content Placeholder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D766017B-9F4C-4FA0-A8BD-E7E5EF210D93}" type="datetime1">
              <a:rPr lang="el-GR" smtClean="0"/>
              <a:t>6/7/2023</a:t>
            </a:fld>
            <a:endParaRPr lang="el-GR"/>
          </a:p>
        </p:txBody>
      </p:sp>
      <p:sp>
        <p:nvSpPr>
          <p:cNvPr id="5" name="Footer Placeholder 4"/>
          <p:cNvSpPr>
            <a:spLocks noGrp="1"/>
          </p:cNvSpPr>
          <p:nvPr>
            <p:ph type="ftr" sz="quarter" idx="11"/>
          </p:nvPr>
        </p:nvSpPr>
        <p:spPr/>
        <p:txBody>
          <a:bodyPr/>
          <a:lstStyle/>
          <a:p>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l-GR"/>
              <a:t>Στυλ κύριου τίτλου</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l-GR"/>
              <a:t>Στυλ υποδείγματος κειμένου</a:t>
            </a:r>
          </a:p>
        </p:txBody>
      </p:sp>
      <p:sp>
        <p:nvSpPr>
          <p:cNvPr id="4" name="Date Placeholder 3"/>
          <p:cNvSpPr>
            <a:spLocks noGrp="1"/>
          </p:cNvSpPr>
          <p:nvPr>
            <p:ph type="dt" sz="half" idx="10"/>
          </p:nvPr>
        </p:nvSpPr>
        <p:spPr/>
        <p:txBody>
          <a:bodyPr/>
          <a:lstStyle/>
          <a:p>
            <a:fld id="{DD98E0FE-FC57-4F4C-B86E-D6943845DDF7}" type="datetime1">
              <a:rPr lang="el-GR" smtClean="0"/>
              <a:t>6/7/2023</a:t>
            </a:fld>
            <a:endParaRPr lang="el-GR"/>
          </a:p>
        </p:txBody>
      </p:sp>
      <p:sp>
        <p:nvSpPr>
          <p:cNvPr id="5" name="Footer Placeholder 4"/>
          <p:cNvSpPr>
            <a:spLocks noGrp="1"/>
          </p:cNvSpPr>
          <p:nvPr>
            <p:ph type="ftr" sz="quarter" idx="11"/>
          </p:nvPr>
        </p:nvSpPr>
        <p:spPr/>
        <p:txBody>
          <a:bodyPr/>
          <a:lstStyle/>
          <a:p>
            <a:endParaRPr lang="el-GR"/>
          </a:p>
        </p:txBody>
      </p:sp>
      <p:sp>
        <p:nvSpPr>
          <p:cNvPr id="9" name="Slide Number Placeholder 4">
            <a:extLst>
              <a:ext uri="{FF2B5EF4-FFF2-40B4-BE49-F238E27FC236}">
                <a16:creationId xmlns:a16="http://schemas.microsoft.com/office/drawing/2014/main" xmlns="" id="{4B939159-F023-3CE4-6E46-FC165529332C}"/>
              </a:ext>
            </a:extLst>
          </p:cNvPr>
          <p:cNvSpPr txBox="1">
            <a:spLocks/>
          </p:cNvSpPr>
          <p:nvPr userDrawn="1"/>
        </p:nvSpPr>
        <p:spPr>
          <a:xfrm>
            <a:off x="8458188" y="6285122"/>
            <a:ext cx="388620" cy="388620"/>
          </a:xfrm>
          <a:prstGeom prst="ellipse">
            <a:avLst/>
          </a:prstGeom>
          <a:ln w="19050">
            <a:solidFill>
              <a:srgbClr val="FFFFFF"/>
            </a:solidFill>
          </a:ln>
        </p:spPr>
        <p:txBody>
          <a:bodyPr vert="horz" lIns="9144" tIns="9144" rIns="9144" bIns="9144" rtlCol="0" anchor="ctr">
            <a:normAutofit/>
          </a:bodyPr>
          <a:lstStyle>
            <a:defPPr>
              <a:defRPr lang="el-GR"/>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0BF061C-A727-48B5-9531-D91387ABAFA4}" type="slidenum">
              <a:rPr lang="el-GR" smtClean="0"/>
              <a:pPr/>
              <a:t>‹#›</a:t>
            </a:fld>
            <a:endParaRPr lang="el-G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3A995111-B705-4E67-B54C-EFA08386FB19}" type="datetime1">
              <a:rPr lang="el-GR" smtClean="0"/>
              <a:t>6/7/2023</a:t>
            </a:fld>
            <a:endParaRPr lang="el-GR"/>
          </a:p>
        </p:txBody>
      </p:sp>
      <p:sp>
        <p:nvSpPr>
          <p:cNvPr id="6" name="Footer Placeholder 5"/>
          <p:cNvSpPr>
            <a:spLocks noGrp="1"/>
          </p:cNvSpPr>
          <p:nvPr>
            <p:ph type="ftr" sz="quarter" idx="11"/>
          </p:nvPr>
        </p:nvSpPr>
        <p:spPr/>
        <p:txBody>
          <a:bodyPr/>
          <a:lstStyle/>
          <a:p>
            <a:endParaRPr lang="el-GR"/>
          </a:p>
        </p:txBody>
      </p:sp>
      <p:sp>
        <p:nvSpPr>
          <p:cNvPr id="8" name="Title 7"/>
          <p:cNvSpPr>
            <a:spLocks noGrp="1"/>
          </p:cNvSpPr>
          <p:nvPr>
            <p:ph type="title"/>
          </p:nvPr>
        </p:nvSpPr>
        <p:spPr/>
        <p:txBody>
          <a:bodyPr/>
          <a:lstStyle/>
          <a:p>
            <a:r>
              <a:rPr lang="el-GR"/>
              <a:t>Στυλ κύριου τίτλου</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Στυλ κύριου τίτλου</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l-GR"/>
              <a:t>Στυλ υποδείγματος κειμένου</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l-GR"/>
              <a:t>Στυλ υποδείγματος κειμένου</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5B6E9F41-8A80-467E-A400-D4074996A8DF}" type="datetime1">
              <a:rPr lang="el-GR" smtClean="0"/>
              <a:t>6/7/2023</a:t>
            </a:fld>
            <a:endParaRPr lang="el-GR"/>
          </a:p>
        </p:txBody>
      </p:sp>
      <p:sp>
        <p:nvSpPr>
          <p:cNvPr id="8" name="Footer Placeholder 7"/>
          <p:cNvSpPr>
            <a:spLocks noGrp="1"/>
          </p:cNvSpPr>
          <p:nvPr>
            <p:ph type="ftr" sz="quarter" idx="11"/>
          </p:nvPr>
        </p:nvSpPr>
        <p:spPr/>
        <p:txBody>
          <a:bodyPr/>
          <a:lstStyle/>
          <a:p>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a:p>
        </p:txBody>
      </p:sp>
      <p:sp>
        <p:nvSpPr>
          <p:cNvPr id="3" name="Date Placeholder 2"/>
          <p:cNvSpPr>
            <a:spLocks noGrp="1"/>
          </p:cNvSpPr>
          <p:nvPr>
            <p:ph type="dt" sz="half" idx="10"/>
          </p:nvPr>
        </p:nvSpPr>
        <p:spPr/>
        <p:txBody>
          <a:bodyPr/>
          <a:lstStyle/>
          <a:p>
            <a:fld id="{84C00FFB-C567-4F77-A7BB-BE924FCBE152}" type="datetime1">
              <a:rPr lang="el-GR" smtClean="0"/>
              <a:t>6/7/2023</a:t>
            </a:fld>
            <a:endParaRPr lang="el-GR"/>
          </a:p>
        </p:txBody>
      </p:sp>
      <p:sp>
        <p:nvSpPr>
          <p:cNvPr id="4" name="Footer Placeholder 3"/>
          <p:cNvSpPr>
            <a:spLocks noGrp="1"/>
          </p:cNvSpPr>
          <p:nvPr>
            <p:ph type="ftr" sz="quarter" idx="11"/>
          </p:nvPr>
        </p:nvSpPr>
        <p:spPr/>
        <p:txBody>
          <a:bodyPr/>
          <a:lstStyle/>
          <a:p>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DA1D4F-A352-4447-AEED-2637EF9B67E6}" type="datetime1">
              <a:rPr lang="el-GR" smtClean="0"/>
              <a:t>6/7/2023</a:t>
            </a:fld>
            <a:endParaRPr lang="el-GR"/>
          </a:p>
        </p:txBody>
      </p:sp>
      <p:sp>
        <p:nvSpPr>
          <p:cNvPr id="3" name="Footer Placeholder 2"/>
          <p:cNvSpPr>
            <a:spLocks noGrp="1"/>
          </p:cNvSpPr>
          <p:nvPr>
            <p:ph type="ftr" sz="quarter" idx="11"/>
          </p:nvPr>
        </p:nvSpPr>
        <p:spPr/>
        <p:txBody>
          <a:bodyPr/>
          <a:lstStyle/>
          <a:p>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l-GR"/>
              <a:t>Στυλ κύριου τίτλου</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l-GR"/>
              <a:t>Στυλ υποδείγματος κειμένου</a:t>
            </a:r>
          </a:p>
        </p:txBody>
      </p:sp>
      <p:sp>
        <p:nvSpPr>
          <p:cNvPr id="5" name="Date Placeholder 4"/>
          <p:cNvSpPr>
            <a:spLocks noGrp="1"/>
          </p:cNvSpPr>
          <p:nvPr>
            <p:ph type="dt" sz="half" idx="10"/>
          </p:nvPr>
        </p:nvSpPr>
        <p:spPr/>
        <p:txBody>
          <a:bodyPr/>
          <a:lstStyle/>
          <a:p>
            <a:fld id="{89A4663E-2A1B-4272-A189-7E6B00DD3069}" type="datetime1">
              <a:rPr lang="el-GR" smtClean="0"/>
              <a:t>6/7/2023</a:t>
            </a:fld>
            <a:endParaRPr lang="el-GR"/>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l-GR" dirty="0"/>
              <a:t>Κάντε κλικ στο εικονίδιο για να προσθέσετε μια εικόνα</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l-GR"/>
              <a:t>Στυλ κύριου τίτλου</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p>
            <a:fld id="{5F728997-AA9E-4437-83A9-A6DC337E2FBE}" type="datetime1">
              <a:rPr lang="el-GR" smtClean="0"/>
              <a:t>6/7/2023</a:t>
            </a:fld>
            <a:endParaRPr lang="el-GR"/>
          </a:p>
        </p:txBody>
      </p:sp>
      <p:sp>
        <p:nvSpPr>
          <p:cNvPr id="6" name="Footer Placeholder 5"/>
          <p:cNvSpPr>
            <a:spLocks noGrp="1"/>
          </p:cNvSpPr>
          <p:nvPr>
            <p:ph type="ftr" sz="quarter" idx="11"/>
          </p:nvPr>
        </p:nvSpPr>
        <p:spPr/>
        <p:txBody>
          <a:bodyPr/>
          <a:lstStyle/>
          <a:p>
            <a:endParaRPr lang="el-GR"/>
          </a:p>
        </p:txBody>
      </p:sp>
      <p:sp>
        <p:nvSpPr>
          <p:cNvPr id="3" name="Slide Number Placeholder 4">
            <a:extLst>
              <a:ext uri="{FF2B5EF4-FFF2-40B4-BE49-F238E27FC236}">
                <a16:creationId xmlns:a16="http://schemas.microsoft.com/office/drawing/2014/main" xmlns="" id="{4EEC8FC5-81CE-3211-117A-A43CC81C9BD4}"/>
              </a:ext>
            </a:extLst>
          </p:cNvPr>
          <p:cNvSpPr txBox="1">
            <a:spLocks/>
          </p:cNvSpPr>
          <p:nvPr userDrawn="1"/>
        </p:nvSpPr>
        <p:spPr>
          <a:xfrm>
            <a:off x="8458188" y="6285122"/>
            <a:ext cx="388620" cy="388620"/>
          </a:xfrm>
          <a:prstGeom prst="ellipse">
            <a:avLst/>
          </a:prstGeom>
          <a:ln w="19050">
            <a:solidFill>
              <a:srgbClr val="FFFFFF"/>
            </a:solidFill>
          </a:ln>
        </p:spPr>
        <p:txBody>
          <a:bodyPr vert="horz" lIns="9144" tIns="9144" rIns="9144" bIns="9144" rtlCol="0" anchor="ctr">
            <a:normAutofit/>
          </a:bodyPr>
          <a:lstStyle>
            <a:defPPr>
              <a:defRPr lang="el-GR"/>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0BF061C-A727-48B5-9531-D91387ABAFA4}" type="slidenum">
              <a:rPr lang="el-GR" smtClean="0"/>
              <a:pPr/>
              <a:t>‹#›</a:t>
            </a:fld>
            <a:endParaRPr lang="el-G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accent3">
                <a:alpha val="72000"/>
                <a:lumMod val="43000"/>
                <a:lumOff val="57000"/>
              </a:schemeClr>
            </a:gs>
          </a:gsLst>
          <a:lin ang="5400000" scaled="0"/>
          <a:tileRect/>
        </a:gradFill>
        <a:effectLst/>
      </p:bgPr>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l-GR"/>
              <a:t>Στυλ κύριου τίτλου</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320BB4C7-E851-47CC-94FF-65A924475C6A}" type="datetime1">
              <a:rPr lang="el-GR" smtClean="0"/>
              <a:t>6/7/2023</a:t>
            </a:fld>
            <a:endParaRPr lang="el-GR"/>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l-GR"/>
          </a:p>
        </p:txBody>
      </p:sp>
      <p:sp>
        <p:nvSpPr>
          <p:cNvPr id="10" name="Slide Number Placeholder 4">
            <a:extLst>
              <a:ext uri="{FF2B5EF4-FFF2-40B4-BE49-F238E27FC236}">
                <a16:creationId xmlns:a16="http://schemas.microsoft.com/office/drawing/2014/main" xmlns="" id="{CDB5C2EF-55DA-4B3A-0FC3-44FE41094AB6}"/>
              </a:ext>
            </a:extLst>
          </p:cNvPr>
          <p:cNvSpPr txBox="1">
            <a:spLocks/>
          </p:cNvSpPr>
          <p:nvPr userDrawn="1"/>
        </p:nvSpPr>
        <p:spPr>
          <a:xfrm>
            <a:off x="8458188" y="6285122"/>
            <a:ext cx="388620" cy="388620"/>
          </a:xfrm>
          <a:prstGeom prst="ellipse">
            <a:avLst/>
          </a:prstGeom>
          <a:ln w="19050">
            <a:solidFill>
              <a:srgbClr val="FFFFFF"/>
            </a:solidFill>
          </a:ln>
        </p:spPr>
        <p:txBody>
          <a:bodyPr vert="horz" lIns="9144" tIns="9144" rIns="9144" bIns="9144" rtlCol="0" anchor="ctr">
            <a:normAutofit/>
          </a:bodyPr>
          <a:lstStyle>
            <a:defPPr>
              <a:defRPr lang="el-GR"/>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0BF061C-A727-48B5-9531-D91387ABAFA4}" type="slidenum">
              <a:rPr lang="el-GR" smtClean="0"/>
              <a:pPr/>
              <a:t>‹#›</a:t>
            </a:fld>
            <a:endParaRPr lang="el-GR" dirty="0"/>
          </a:p>
        </p:txBody>
      </p:sp>
    </p:spTree>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hf hdr="0" ft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0.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23.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microsoft.com/office/2007/relationships/hdphoto" Target="../media/hdphoto7.wdp"/><Relationship Id="rId5" Type="http://schemas.openxmlformats.org/officeDocument/2006/relationships/image" Target="../media/image25.png"/><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3.png"/><Relationship Id="rId5" Type="http://schemas.microsoft.com/office/2007/relationships/hdphoto" Target="../media/hdphoto8.wdp"/><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ΣΥΝΔΕΣΜΟΣ ΔΗΜΩΝ ΝΟΤΙΑΣ ΑΤΤΙΚΗ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198341"/>
            <a:ext cx="1436415" cy="8400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kallithea.gr/wp-content/uploads/2021/01/logo-large-tr-400x4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704" y="116632"/>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https://palaiofaliro.gr/wp-content/themes/egritostemplate/img/logo_whit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033" name="Picture 9" descr="https://cdn.e-satisfaction.com/files/q/Hr1nxdsnRCitr8w7jmrHZQ/profile/icon_cR0fudc4QlamgKIA8Cr60g.PN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0298" t="26861" r="20773" b="16903"/>
          <a:stretch/>
        </p:blipFill>
        <p:spPr bwMode="auto">
          <a:xfrm>
            <a:off x="2987824" y="77493"/>
            <a:ext cx="1224136" cy="986728"/>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Δήμος Αλίμου - ΠΕΔΑ"/>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5600" r="25067"/>
          <a:stretch/>
        </p:blipFill>
        <p:spPr bwMode="auto">
          <a:xfrm>
            <a:off x="4355976" y="120378"/>
            <a:ext cx="936104" cy="948754"/>
          </a:xfrm>
          <a:prstGeom prst="rect">
            <a:avLst/>
          </a:prstGeom>
          <a:noFill/>
          <a:extLst>
            <a:ext uri="{909E8E84-426E-40DD-AFC4-6F175D3DCCD1}">
              <a14:hiddenFill xmlns:a14="http://schemas.microsoft.com/office/drawing/2010/main">
                <a:solidFill>
                  <a:srgbClr val="FFFFFF"/>
                </a:solidFill>
              </a14:hiddenFill>
            </a:ext>
          </a:extLst>
        </p:spPr>
      </p:pic>
      <p:sp>
        <p:nvSpPr>
          <p:cNvPr id="13" name="Τίτλος 1"/>
          <p:cNvSpPr>
            <a:spLocks noGrp="1"/>
          </p:cNvSpPr>
          <p:nvPr>
            <p:ph type="ctrTitle"/>
          </p:nvPr>
        </p:nvSpPr>
        <p:spPr>
          <a:xfrm>
            <a:off x="2483768" y="4077072"/>
            <a:ext cx="6480720" cy="1080120"/>
          </a:xfrm>
        </p:spPr>
        <p:txBody>
          <a:bodyPr>
            <a:normAutofit fontScale="90000"/>
          </a:bodyPr>
          <a:lstStyle/>
          <a:p>
            <a:pPr algn="r"/>
            <a:r>
              <a:rPr lang="el-GR" dirty="0" err="1"/>
              <a:t>Επικαιροποιηση</a:t>
            </a:r>
            <a:r>
              <a:rPr lang="el-GR" dirty="0"/>
              <a:t> </a:t>
            </a:r>
            <a:r>
              <a:rPr lang="el-GR" dirty="0" err="1"/>
              <a:t>Στρατηγικησ</a:t>
            </a:r>
            <a:r>
              <a:rPr lang="el-GR" dirty="0"/>
              <a:t> ΒΙΩΣΙΜΗΣ ΑΣΤΙΚΗΣ ΑΝΑΠΤΥΞΗΣ (</a:t>
            </a:r>
            <a:r>
              <a:rPr lang="el-GR" dirty="0" err="1"/>
              <a:t>σΒΑΑ</a:t>
            </a:r>
            <a:r>
              <a:rPr lang="el-GR" dirty="0"/>
              <a:t>) </a:t>
            </a:r>
            <a:r>
              <a:rPr lang="el-GR" dirty="0" smtClean="0"/>
              <a:t/>
            </a:r>
            <a:br>
              <a:rPr lang="el-GR" dirty="0" smtClean="0"/>
            </a:br>
            <a:r>
              <a:rPr lang="el-GR" dirty="0" smtClean="0"/>
              <a:t>«</a:t>
            </a:r>
            <a:r>
              <a:rPr lang="el-GR" cap="none" dirty="0" smtClean="0"/>
              <a:t>Η Μουσική </a:t>
            </a:r>
            <a:r>
              <a:rPr lang="el-GR" cap="none" dirty="0"/>
              <a:t>κ</a:t>
            </a:r>
            <a:r>
              <a:rPr lang="el-GR" cap="none" dirty="0" smtClean="0"/>
              <a:t>αι </a:t>
            </a:r>
            <a:r>
              <a:rPr lang="el-GR" cap="none" dirty="0"/>
              <a:t>η</a:t>
            </a:r>
            <a:r>
              <a:rPr lang="el-GR" cap="none" dirty="0" smtClean="0"/>
              <a:t> Ιστορία των Δρόμων</a:t>
            </a:r>
            <a:r>
              <a:rPr lang="el-GR" dirty="0" smtClean="0"/>
              <a:t>»</a:t>
            </a:r>
            <a:endParaRPr lang="el-GR" dirty="0"/>
          </a:p>
        </p:txBody>
      </p:sp>
      <p:sp>
        <p:nvSpPr>
          <p:cNvPr id="14" name="Υπότιτλος 2"/>
          <p:cNvSpPr>
            <a:spLocks noGrp="1"/>
          </p:cNvSpPr>
          <p:nvPr>
            <p:ph type="subTitle" idx="1"/>
          </p:nvPr>
        </p:nvSpPr>
        <p:spPr>
          <a:xfrm>
            <a:off x="6372200" y="5229200"/>
            <a:ext cx="2466245" cy="329259"/>
          </a:xfrm>
        </p:spPr>
        <p:txBody>
          <a:bodyPr anchor="ctr"/>
          <a:lstStyle/>
          <a:p>
            <a:pPr algn="r"/>
            <a:r>
              <a:rPr lang="el-GR" dirty="0" err="1" smtClean="0"/>
              <a:t>ΙΟΥλΙΟΣ</a:t>
            </a:r>
            <a:r>
              <a:rPr lang="el-GR" dirty="0" smtClean="0"/>
              <a:t> 2023</a:t>
            </a:r>
            <a:endParaRPr lang="el-GR" dirty="0"/>
          </a:p>
        </p:txBody>
      </p:sp>
      <p:sp>
        <p:nvSpPr>
          <p:cNvPr id="15" name="Υπότιτλος 2"/>
          <p:cNvSpPr txBox="1">
            <a:spLocks/>
          </p:cNvSpPr>
          <p:nvPr/>
        </p:nvSpPr>
        <p:spPr>
          <a:xfrm>
            <a:off x="4211960" y="3356992"/>
            <a:ext cx="4698493" cy="329259"/>
          </a:xfrm>
          <a:prstGeom prst="rect">
            <a:avLst/>
          </a:prstGeom>
        </p:spPr>
        <p:txBody>
          <a:bodyPr vert="horz" lIns="91440" tIns="9144" rIns="91440" bIns="45720" rtlCol="0">
            <a:noAutofit/>
          </a:bodyPr>
          <a:lstStyle>
            <a:lvl1pPr marL="0" indent="0" algn="l" defTabSz="914400" rtl="0" eaLnBrk="1" latinLnBrk="0" hangingPunct="1">
              <a:spcBef>
                <a:spcPts val="800"/>
              </a:spcBef>
              <a:buFont typeface="Arial" pitchFamily="34" charse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defTabSz="914400" rtl="0" eaLnBrk="1" latinLnBrk="0" hangingPunct="1">
              <a:spcBef>
                <a:spcPts val="300"/>
              </a:spcBef>
              <a:buClr>
                <a:schemeClr val="accent2"/>
              </a:buClr>
              <a:buFont typeface="Wingdings" pitchFamily="2" charset="2"/>
              <a:buNone/>
              <a:defRPr sz="1600" kern="1200">
                <a:solidFill>
                  <a:schemeClr val="tx1">
                    <a:tint val="75000"/>
                  </a:schemeClr>
                </a:solidFill>
                <a:latin typeface="+mn-lt"/>
                <a:ea typeface="+mn-ea"/>
                <a:cs typeface="+mn-cs"/>
              </a:defRPr>
            </a:lvl2pPr>
            <a:lvl3pPr marL="914400" indent="0" algn="ctr" defTabSz="914400" rtl="0" eaLnBrk="1" latinLnBrk="0" hangingPunct="1">
              <a:spcBef>
                <a:spcPts val="300"/>
              </a:spcBef>
              <a:buClr>
                <a:schemeClr val="accent2"/>
              </a:buClr>
              <a:buFont typeface="Wingdings" pitchFamily="2" charset="2"/>
              <a:buNone/>
              <a:defRPr sz="1600" kern="1200">
                <a:solidFill>
                  <a:schemeClr val="tx1">
                    <a:tint val="75000"/>
                  </a:schemeClr>
                </a:solidFill>
                <a:latin typeface="+mn-lt"/>
                <a:ea typeface="+mn-ea"/>
                <a:cs typeface="+mn-cs"/>
              </a:defRPr>
            </a:lvl3pPr>
            <a:lvl4pPr marL="1371600" indent="0" algn="ctr" defTabSz="914400" rtl="0" eaLnBrk="1" latinLnBrk="0" hangingPunct="1">
              <a:spcBef>
                <a:spcPts val="300"/>
              </a:spcBef>
              <a:buClr>
                <a:schemeClr val="accent2"/>
              </a:buClr>
              <a:buFont typeface="Wingdings" pitchFamily="2" charset="2"/>
              <a:buNone/>
              <a:defRPr sz="1600" kern="1200">
                <a:solidFill>
                  <a:schemeClr val="tx1">
                    <a:tint val="75000"/>
                  </a:schemeClr>
                </a:solidFill>
                <a:latin typeface="+mn-lt"/>
                <a:ea typeface="+mn-ea"/>
                <a:cs typeface="+mn-cs"/>
              </a:defRPr>
            </a:lvl4pPr>
            <a:lvl5pPr marL="1828800" indent="0" algn="ctr" defTabSz="914400" rtl="0" eaLnBrk="1" latinLnBrk="0" hangingPunct="1">
              <a:spcBef>
                <a:spcPts val="300"/>
              </a:spcBef>
              <a:buClr>
                <a:schemeClr val="accent2"/>
              </a:buClr>
              <a:buFont typeface="Wingdings" pitchFamily="2"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00"/>
              </a:spcBef>
              <a:buClr>
                <a:schemeClr val="accent2"/>
              </a:buClr>
              <a:buFont typeface="Wingdings" pitchFamily="2"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00"/>
              </a:spcBef>
              <a:buClr>
                <a:schemeClr val="accent2"/>
              </a:buClr>
              <a:buFont typeface="Wingdings" pitchFamily="2"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00"/>
              </a:spcBef>
              <a:buClr>
                <a:schemeClr val="accent2"/>
              </a:buClr>
              <a:buFont typeface="Wingdings" pitchFamily="2"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00"/>
              </a:spcBef>
              <a:buClr>
                <a:schemeClr val="accent2"/>
              </a:buClr>
              <a:buFont typeface="Wingdings" pitchFamily="2" charset="2"/>
              <a:buNone/>
              <a:defRPr sz="1400" kern="1200">
                <a:solidFill>
                  <a:schemeClr val="tx1">
                    <a:tint val="75000"/>
                  </a:schemeClr>
                </a:solidFill>
                <a:latin typeface="+mn-lt"/>
                <a:ea typeface="+mn-ea"/>
                <a:cs typeface="+mn-cs"/>
              </a:defRPr>
            </a:lvl9pPr>
          </a:lstStyle>
          <a:p>
            <a:pPr algn="r"/>
            <a:r>
              <a:rPr lang="el-GR" sz="1600" dirty="0" smtClean="0"/>
              <a:t>ΣΥΝΟΠΤΙΚΗ ΤΕΧΝΙΚΗ ΠΑΡΟΥΣΙΑΣΗ</a:t>
            </a:r>
            <a:endParaRPr lang="el-GR" sz="1600" dirty="0"/>
          </a:p>
        </p:txBody>
      </p:sp>
    </p:spTree>
    <p:extLst>
      <p:ext uri="{BB962C8B-B14F-4D97-AF65-F5344CB8AC3E}">
        <p14:creationId xmlns:p14="http://schemas.microsoft.com/office/powerpoint/2010/main" val="3912690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21BDF5F0-10AC-A172-85E2-7AFE8B7D0BC7}"/>
              </a:ext>
            </a:extLst>
          </p:cNvPr>
          <p:cNvSpPr>
            <a:spLocks noGrp="1"/>
          </p:cNvSpPr>
          <p:nvPr>
            <p:ph type="title"/>
          </p:nvPr>
        </p:nvSpPr>
        <p:spPr>
          <a:xfrm>
            <a:off x="0" y="116632"/>
            <a:ext cx="9144000" cy="548640"/>
          </a:xfrm>
        </p:spPr>
        <p:txBody>
          <a:bodyPr/>
          <a:lstStyle/>
          <a:p>
            <a:pPr algn="ctr"/>
            <a:r>
              <a:rPr lang="el-GR" sz="2000" dirty="0" err="1"/>
              <a:t>Ποιεσ</a:t>
            </a:r>
            <a:r>
              <a:rPr lang="el-GR" sz="2000" dirty="0"/>
              <a:t> </a:t>
            </a:r>
            <a:r>
              <a:rPr lang="el-GR" sz="2000" dirty="0" err="1"/>
              <a:t>ειναι</a:t>
            </a:r>
            <a:r>
              <a:rPr lang="el-GR" sz="2000" dirty="0"/>
              <a:t> οι </a:t>
            </a:r>
            <a:r>
              <a:rPr lang="el-GR" sz="2000" dirty="0" err="1"/>
              <a:t>προβλεψεισ</a:t>
            </a:r>
            <a:r>
              <a:rPr lang="el-GR" sz="2000" dirty="0"/>
              <a:t> του </a:t>
            </a:r>
            <a:r>
              <a:rPr lang="el-GR" sz="2000" dirty="0" err="1" smtClean="0"/>
              <a:t>ρσα</a:t>
            </a:r>
            <a:r>
              <a:rPr lang="el-GR" sz="2000" dirty="0" smtClean="0"/>
              <a:t> </a:t>
            </a:r>
            <a:r>
              <a:rPr lang="el-GR" sz="2000" dirty="0"/>
              <a:t>για την </a:t>
            </a:r>
            <a:r>
              <a:rPr lang="el-GR" sz="2000" dirty="0" err="1"/>
              <a:t>ενισχυση</a:t>
            </a:r>
            <a:r>
              <a:rPr lang="el-GR" sz="2000" dirty="0"/>
              <a:t> του </a:t>
            </a:r>
            <a:r>
              <a:rPr lang="el-GR" sz="2000" dirty="0" err="1"/>
              <a:t>ρολου</a:t>
            </a:r>
            <a:r>
              <a:rPr lang="el-GR" sz="2000" dirty="0"/>
              <a:t> </a:t>
            </a:r>
            <a:r>
              <a:rPr lang="el-GR" sz="2000" dirty="0" err="1" smtClean="0"/>
              <a:t>τησ</a:t>
            </a:r>
            <a:r>
              <a:rPr lang="el-GR" sz="2000" dirty="0" smtClean="0"/>
              <a:t> </a:t>
            </a:r>
            <a:r>
              <a:rPr lang="el-GR" sz="2000" dirty="0" err="1" smtClean="0"/>
              <a:t>περιοχησ</a:t>
            </a:r>
            <a:r>
              <a:rPr lang="el-GR" sz="2000" dirty="0" smtClean="0"/>
              <a:t> ΒΑΑ </a:t>
            </a:r>
            <a:r>
              <a:rPr lang="el-GR" sz="2000" dirty="0"/>
              <a:t>στον </a:t>
            </a:r>
            <a:r>
              <a:rPr lang="el-GR" sz="2000" dirty="0" err="1"/>
              <a:t>πολιτισμο</a:t>
            </a:r>
            <a:r>
              <a:rPr lang="el-GR" sz="2000" dirty="0"/>
              <a:t> και </a:t>
            </a:r>
            <a:r>
              <a:rPr lang="el-GR" sz="2000" dirty="0" err="1"/>
              <a:t>τουρισμο</a:t>
            </a:r>
            <a:r>
              <a:rPr lang="el-GR" sz="2000" dirty="0"/>
              <a:t>;</a:t>
            </a:r>
            <a:endParaRPr lang="en-GB" sz="2000" dirty="0"/>
          </a:p>
        </p:txBody>
      </p:sp>
      <p:grpSp>
        <p:nvGrpSpPr>
          <p:cNvPr id="4" name="Ομάδα 3"/>
          <p:cNvGrpSpPr/>
          <p:nvPr/>
        </p:nvGrpSpPr>
        <p:grpSpPr>
          <a:xfrm>
            <a:off x="524344" y="985345"/>
            <a:ext cx="4752527" cy="1085760"/>
            <a:chOff x="0" y="4805"/>
            <a:chExt cx="7992889" cy="1085760"/>
          </a:xfrm>
        </p:grpSpPr>
        <p:sp>
          <p:nvSpPr>
            <p:cNvPr id="5" name="Στρογγυλεμένο ορθογώνιο 4"/>
            <p:cNvSpPr/>
            <p:nvPr/>
          </p:nvSpPr>
          <p:spPr>
            <a:xfrm>
              <a:off x="0" y="4805"/>
              <a:ext cx="7992888" cy="1085760"/>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6" name="Στρογγυλεμένο ορθογώνιο 4"/>
            <p:cNvSpPr txBox="1"/>
            <p:nvPr/>
          </p:nvSpPr>
          <p:spPr>
            <a:xfrm>
              <a:off x="53003" y="57807"/>
              <a:ext cx="7939886" cy="979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a:r>
                <a:rPr lang="el-GR" sz="1200" b="1" dirty="0" smtClean="0">
                  <a:latin typeface="Arial" panose="020B0604020202020204" pitchFamily="34" charset="0"/>
                  <a:cs typeface="Arial" panose="020B0604020202020204" pitchFamily="34" charset="0"/>
                </a:rPr>
                <a:t>Συνδυασμένη </a:t>
              </a:r>
              <a:r>
                <a:rPr lang="el-GR" sz="1200" b="1" dirty="0">
                  <a:latin typeface="Arial" panose="020B0604020202020204" pitchFamily="34" charset="0"/>
                  <a:cs typeface="Arial" panose="020B0604020202020204" pitchFamily="34" charset="0"/>
                </a:rPr>
                <a:t>προβολή στοιχείων πολιτιστικού και φυσικού περιβάλλοντος και ανάδειξη «διαδρομών πολιτισμικής διαχρονικότητας» σε περιοχές που βρίσκονται οι σημαντικότεροι χώροι πολιτισμού και μητροπολιτικά πάρκα</a:t>
              </a:r>
            </a:p>
          </p:txBody>
        </p:sp>
      </p:grpSp>
      <p:grpSp>
        <p:nvGrpSpPr>
          <p:cNvPr id="7" name="Ομάδα 6"/>
          <p:cNvGrpSpPr/>
          <p:nvPr/>
        </p:nvGrpSpPr>
        <p:grpSpPr>
          <a:xfrm>
            <a:off x="524344" y="5001663"/>
            <a:ext cx="4350894" cy="1085760"/>
            <a:chOff x="0" y="4805"/>
            <a:chExt cx="7992888" cy="1085760"/>
          </a:xfrm>
        </p:grpSpPr>
        <p:sp>
          <p:nvSpPr>
            <p:cNvPr id="8" name="Στρογγυλεμένο ορθογώνιο 7"/>
            <p:cNvSpPr/>
            <p:nvPr/>
          </p:nvSpPr>
          <p:spPr>
            <a:xfrm>
              <a:off x="0" y="4805"/>
              <a:ext cx="7992888" cy="1085760"/>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9" name="Στρογγυλεμένο ορθογώνιο 4"/>
            <p:cNvSpPr txBox="1"/>
            <p:nvPr/>
          </p:nvSpPr>
          <p:spPr>
            <a:xfrm>
              <a:off x="53002" y="57807"/>
              <a:ext cx="7886884" cy="979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a:r>
                <a:rPr lang="el-GR" sz="1200" b="1" dirty="0" smtClean="0">
                  <a:latin typeface="Arial" panose="020B0604020202020204" pitchFamily="34" charset="0"/>
                  <a:cs typeface="Arial" panose="020B0604020202020204" pitchFamily="34" charset="0"/>
                </a:rPr>
                <a:t>Προώθηση </a:t>
              </a:r>
              <a:r>
                <a:rPr lang="el-GR" sz="1200" b="1" dirty="0">
                  <a:latin typeface="Arial" panose="020B0604020202020204" pitchFamily="34" charset="0"/>
                  <a:cs typeface="Arial" panose="020B0604020202020204" pitchFamily="34" charset="0"/>
                </a:rPr>
                <a:t>νέων μορφών θεματικού τουρισμού, σε συνδυασμό με ανάδειξη της εικόνας των περιοχών και παράλληλα ειδική μέριμνα για ανάδειξη, προβολή και διατήρηση του φυσικού και πολιτιστικού κεφαλαίου</a:t>
              </a:r>
            </a:p>
          </p:txBody>
        </p:sp>
      </p:grpSp>
      <p:grpSp>
        <p:nvGrpSpPr>
          <p:cNvPr id="15" name="Ομάδα 14"/>
          <p:cNvGrpSpPr/>
          <p:nvPr/>
        </p:nvGrpSpPr>
        <p:grpSpPr>
          <a:xfrm>
            <a:off x="4053750" y="3853435"/>
            <a:ext cx="4392487" cy="1054717"/>
            <a:chOff x="0" y="4805"/>
            <a:chExt cx="7992888" cy="1085760"/>
          </a:xfrm>
          <a:solidFill>
            <a:srgbClr val="D4DBE9"/>
          </a:solidFill>
        </p:grpSpPr>
        <p:sp>
          <p:nvSpPr>
            <p:cNvPr id="16" name="Στρογγυλεμένο ορθογώνιο 15"/>
            <p:cNvSpPr/>
            <p:nvPr/>
          </p:nvSpPr>
          <p:spPr>
            <a:xfrm>
              <a:off x="0" y="4805"/>
              <a:ext cx="7992888" cy="1085760"/>
            </a:xfrm>
            <a:prstGeom prst="roundRect">
              <a:avLst/>
            </a:prstGeom>
            <a:grp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17" name="Στρογγυλεμένο ορθογώνιο 4"/>
            <p:cNvSpPr txBox="1"/>
            <p:nvPr/>
          </p:nvSpPr>
          <p:spPr>
            <a:xfrm>
              <a:off x="257835" y="57807"/>
              <a:ext cx="7477219" cy="9797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a:r>
                <a:rPr lang="el-GR" sz="1200" b="1" dirty="0" smtClean="0">
                  <a:solidFill>
                    <a:srgbClr val="325886"/>
                  </a:solidFill>
                  <a:latin typeface="Arial" panose="020B0604020202020204" pitchFamily="34" charset="0"/>
                  <a:cs typeface="Arial" panose="020B0604020202020204" pitchFamily="34" charset="0"/>
                </a:rPr>
                <a:t>Ενίσχυση </a:t>
              </a:r>
              <a:r>
                <a:rPr lang="el-GR" sz="1200" b="1" dirty="0">
                  <a:solidFill>
                    <a:srgbClr val="325886"/>
                  </a:solidFill>
                  <a:latin typeface="Arial" panose="020B0604020202020204" pitchFamily="34" charset="0"/>
                  <a:cs typeface="Arial" panose="020B0604020202020204" pitchFamily="34" charset="0"/>
                </a:rPr>
                <a:t>«νέων πολιτιστικών διαδρομών» με παρεμβάσεις βιώσιμης κινητικότητας και ενίσχυση της χρήσης των μαζικών μέσων μεταφοράς</a:t>
              </a:r>
            </a:p>
          </p:txBody>
        </p:sp>
      </p:grpSp>
      <p:grpSp>
        <p:nvGrpSpPr>
          <p:cNvPr id="19" name="Ομάδα 18"/>
          <p:cNvGrpSpPr/>
          <p:nvPr/>
        </p:nvGrpSpPr>
        <p:grpSpPr>
          <a:xfrm>
            <a:off x="5506115" y="5477533"/>
            <a:ext cx="2940122" cy="1085760"/>
            <a:chOff x="0" y="4805"/>
            <a:chExt cx="7992888" cy="1085760"/>
          </a:xfrm>
          <a:solidFill>
            <a:srgbClr val="D4DBE9"/>
          </a:solidFill>
        </p:grpSpPr>
        <p:sp>
          <p:nvSpPr>
            <p:cNvPr id="20" name="Στρογγυλεμένο ορθογώνιο 19"/>
            <p:cNvSpPr/>
            <p:nvPr/>
          </p:nvSpPr>
          <p:spPr>
            <a:xfrm>
              <a:off x="0" y="4805"/>
              <a:ext cx="7992888" cy="1085760"/>
            </a:xfrm>
            <a:prstGeom prst="roundRect">
              <a:avLst/>
            </a:prstGeom>
            <a:grp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21" name="Στρογγυλεμένο ορθογώνιο 4"/>
            <p:cNvSpPr txBox="1"/>
            <p:nvPr/>
          </p:nvSpPr>
          <p:spPr>
            <a:xfrm>
              <a:off x="358575" y="57807"/>
              <a:ext cx="7247940" cy="9797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a:r>
                <a:rPr lang="el-GR" sz="1200" b="1" dirty="0" smtClean="0">
                  <a:solidFill>
                    <a:srgbClr val="325886"/>
                  </a:solidFill>
                  <a:latin typeface="Arial" panose="020B0604020202020204" pitchFamily="34" charset="0"/>
                  <a:cs typeface="Arial" panose="020B0604020202020204" pitchFamily="34" charset="0"/>
                </a:rPr>
                <a:t>Πολιτιστικές </a:t>
              </a:r>
              <a:r>
                <a:rPr lang="el-GR" sz="1200" b="1" dirty="0">
                  <a:solidFill>
                    <a:srgbClr val="325886"/>
                  </a:solidFill>
                  <a:latin typeface="Arial" panose="020B0604020202020204" pitchFamily="34" charset="0"/>
                  <a:cs typeface="Arial" panose="020B0604020202020204" pitchFamily="34" charset="0"/>
                </a:rPr>
                <a:t>εκδηλώσεις «κλίμακας πόλης και γειτονιάς»</a:t>
              </a:r>
            </a:p>
          </p:txBody>
        </p:sp>
      </p:grpSp>
      <p:grpSp>
        <p:nvGrpSpPr>
          <p:cNvPr id="22" name="Ομάδα 21"/>
          <p:cNvGrpSpPr/>
          <p:nvPr/>
        </p:nvGrpSpPr>
        <p:grpSpPr>
          <a:xfrm>
            <a:off x="553195" y="2822564"/>
            <a:ext cx="3528392" cy="1030871"/>
            <a:chOff x="0" y="4805"/>
            <a:chExt cx="7992889" cy="1085760"/>
          </a:xfrm>
        </p:grpSpPr>
        <p:sp>
          <p:nvSpPr>
            <p:cNvPr id="23" name="Στρογγυλεμένο ορθογώνιο 22"/>
            <p:cNvSpPr/>
            <p:nvPr/>
          </p:nvSpPr>
          <p:spPr>
            <a:xfrm>
              <a:off x="0" y="4805"/>
              <a:ext cx="7992888" cy="1085760"/>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24" name="Στρογγυλεμένο ορθογώνιο 4"/>
            <p:cNvSpPr txBox="1"/>
            <p:nvPr/>
          </p:nvSpPr>
          <p:spPr>
            <a:xfrm>
              <a:off x="53003" y="57807"/>
              <a:ext cx="7939886" cy="979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a:r>
                <a:rPr lang="el-GR" sz="1200" b="1" dirty="0">
                  <a:latin typeface="Arial" panose="020B0604020202020204" pitchFamily="34" charset="0"/>
                  <a:cs typeface="Arial" panose="020B0604020202020204" pitchFamily="34" charset="0"/>
                </a:rPr>
                <a:t>Κ</a:t>
              </a:r>
              <a:r>
                <a:rPr lang="el-GR" sz="1200" b="1" dirty="0" smtClean="0">
                  <a:latin typeface="Arial" panose="020B0604020202020204" pitchFamily="34" charset="0"/>
                  <a:cs typeface="Arial" panose="020B0604020202020204" pitchFamily="34" charset="0"/>
                </a:rPr>
                <a:t>ίνητρα </a:t>
              </a:r>
              <a:r>
                <a:rPr lang="el-GR" sz="1200" b="1" dirty="0">
                  <a:latin typeface="Arial" panose="020B0604020202020204" pitchFamily="34" charset="0"/>
                  <a:cs typeface="Arial" panose="020B0604020202020204" pitchFamily="34" charset="0"/>
                </a:rPr>
                <a:t>για επανάχρηση αξιόλογων διατηρητέων κτιρίων και συνόλων με ενεργοποίηση της ιδιωτικής πρωτοβουλίας</a:t>
              </a:r>
            </a:p>
          </p:txBody>
        </p:sp>
      </p:grpSp>
      <p:grpSp>
        <p:nvGrpSpPr>
          <p:cNvPr id="25" name="Ομάδα 24"/>
          <p:cNvGrpSpPr/>
          <p:nvPr/>
        </p:nvGrpSpPr>
        <p:grpSpPr>
          <a:xfrm>
            <a:off x="4917845" y="2198294"/>
            <a:ext cx="3528392" cy="1085760"/>
            <a:chOff x="0" y="4805"/>
            <a:chExt cx="7992889" cy="1085760"/>
          </a:xfrm>
        </p:grpSpPr>
        <p:sp>
          <p:nvSpPr>
            <p:cNvPr id="26" name="Στρογγυλεμένο ορθογώνιο 25"/>
            <p:cNvSpPr/>
            <p:nvPr/>
          </p:nvSpPr>
          <p:spPr>
            <a:xfrm>
              <a:off x="0" y="4805"/>
              <a:ext cx="7992888" cy="1085760"/>
            </a:xfrm>
            <a:prstGeom prst="roundRect">
              <a:avLst/>
            </a:prstGeom>
            <a:solidFill>
              <a:srgbClr val="D4DBE9"/>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27" name="Στρογγυλεμένο ορθογώνιο 4"/>
            <p:cNvSpPr txBox="1"/>
            <p:nvPr/>
          </p:nvSpPr>
          <p:spPr>
            <a:xfrm>
              <a:off x="53003" y="57807"/>
              <a:ext cx="7939886" cy="979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a:r>
                <a:rPr lang="el-GR" sz="1200" b="1" dirty="0" smtClean="0">
                  <a:solidFill>
                    <a:srgbClr val="325886"/>
                  </a:solidFill>
                  <a:latin typeface="Arial" panose="020B0604020202020204" pitchFamily="34" charset="0"/>
                  <a:cs typeface="Arial" panose="020B0604020202020204" pitchFamily="34" charset="0"/>
                </a:rPr>
                <a:t>Διατήρηση</a:t>
              </a:r>
              <a:r>
                <a:rPr lang="el-GR" sz="1200" b="1" dirty="0">
                  <a:solidFill>
                    <a:srgbClr val="325886"/>
                  </a:solidFill>
                  <a:latin typeface="Arial" panose="020B0604020202020204" pitchFamily="34" charset="0"/>
                  <a:cs typeface="Arial" panose="020B0604020202020204" pitchFamily="34" charset="0"/>
                </a:rPr>
                <a:t>, ανάδειξη στοιχείων ιστορικού πολιτιστικού περιβάλλοντος, με </a:t>
              </a:r>
              <a:r>
                <a:rPr lang="el-GR" sz="1200" b="1" dirty="0" smtClean="0">
                  <a:solidFill>
                    <a:srgbClr val="325886"/>
                  </a:solidFill>
                  <a:latin typeface="Arial" panose="020B0604020202020204" pitchFamily="34" charset="0"/>
                  <a:cs typeface="Arial" panose="020B0604020202020204" pitchFamily="34" charset="0"/>
                </a:rPr>
                <a:t>ιδιαίτερη </a:t>
              </a:r>
              <a:r>
                <a:rPr lang="el-GR" sz="1200" b="1" dirty="0">
                  <a:solidFill>
                    <a:srgbClr val="325886"/>
                  </a:solidFill>
                  <a:latin typeface="Arial" panose="020B0604020202020204" pitchFamily="34" charset="0"/>
                  <a:cs typeface="Arial" panose="020B0604020202020204" pitchFamily="34" charset="0"/>
                </a:rPr>
                <a:t>αναφορά στους «παλιούς και νεότερους συνοικισμούς, όπως σε Καλλιθέα, Παλαιό Φάληρο»</a:t>
              </a:r>
            </a:p>
          </p:txBody>
        </p:sp>
      </p:grpSp>
    </p:spTree>
    <p:extLst>
      <p:ext uri="{BB962C8B-B14F-4D97-AF65-F5344CB8AC3E}">
        <p14:creationId xmlns:p14="http://schemas.microsoft.com/office/powerpoint/2010/main" val="42546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656" y="1"/>
            <a:ext cx="4274113" cy="1484783"/>
          </a:xfrm>
        </p:spPr>
        <p:txBody>
          <a:bodyPr/>
          <a:lstStyle/>
          <a:p>
            <a:pPr algn="ctr"/>
            <a:r>
              <a:rPr lang="el-GR" sz="1800" dirty="0" err="1"/>
              <a:t>Ποιεσ</a:t>
            </a:r>
            <a:r>
              <a:rPr lang="el-GR" sz="1800" dirty="0"/>
              <a:t> </a:t>
            </a:r>
            <a:r>
              <a:rPr lang="el-GR" sz="1800" dirty="0" err="1"/>
              <a:t>ειναι</a:t>
            </a:r>
            <a:r>
              <a:rPr lang="el-GR" sz="1800" dirty="0"/>
              <a:t> Οι </a:t>
            </a:r>
            <a:r>
              <a:rPr lang="el-GR" sz="1800" dirty="0" err="1"/>
              <a:t>προβλεψεισ</a:t>
            </a:r>
            <a:r>
              <a:rPr lang="el-GR" sz="1800" dirty="0"/>
              <a:t> </a:t>
            </a:r>
            <a:r>
              <a:rPr lang="el-GR" sz="1800" dirty="0" err="1"/>
              <a:t>απο</a:t>
            </a:r>
            <a:r>
              <a:rPr lang="el-GR" sz="1800" dirty="0"/>
              <a:t> το </a:t>
            </a:r>
            <a:r>
              <a:rPr lang="el-GR" sz="1800" dirty="0" err="1"/>
              <a:t>Ερευνητικο</a:t>
            </a:r>
            <a:r>
              <a:rPr lang="el-GR" sz="1800" dirty="0"/>
              <a:t> </a:t>
            </a:r>
            <a:r>
              <a:rPr lang="el-GR" sz="1800" dirty="0" err="1"/>
              <a:t>Προγραμμα</a:t>
            </a:r>
            <a:r>
              <a:rPr lang="el-GR" sz="1800" dirty="0"/>
              <a:t> «</a:t>
            </a:r>
            <a:r>
              <a:rPr lang="el-GR" sz="1800" dirty="0" err="1"/>
              <a:t>Διερευνηση</a:t>
            </a:r>
            <a:r>
              <a:rPr lang="el-GR" sz="1800" dirty="0"/>
              <a:t> </a:t>
            </a:r>
            <a:r>
              <a:rPr lang="el-GR" sz="1800" dirty="0" err="1"/>
              <a:t>Στρατηγικων</a:t>
            </a:r>
            <a:r>
              <a:rPr lang="el-GR" sz="1800" dirty="0"/>
              <a:t> για τη </a:t>
            </a:r>
            <a:r>
              <a:rPr lang="el-GR" sz="1800" dirty="0" err="1"/>
              <a:t>δικτυωση</a:t>
            </a:r>
            <a:r>
              <a:rPr lang="el-GR" sz="1800" dirty="0"/>
              <a:t> των </a:t>
            </a:r>
            <a:r>
              <a:rPr lang="el-GR" sz="1800" dirty="0" err="1"/>
              <a:t>αστικων</a:t>
            </a:r>
            <a:r>
              <a:rPr lang="el-GR" sz="1800" dirty="0"/>
              <a:t> </a:t>
            </a:r>
            <a:r>
              <a:rPr lang="el-GR" sz="1800" dirty="0" err="1"/>
              <a:t>παρεμβασεων</a:t>
            </a:r>
            <a:r>
              <a:rPr lang="el-GR" sz="1800" dirty="0"/>
              <a:t> στο </a:t>
            </a:r>
            <a:r>
              <a:rPr lang="el-GR" sz="1800" dirty="0" err="1"/>
              <a:t>Μητροπολιτικο</a:t>
            </a:r>
            <a:r>
              <a:rPr lang="el-GR" sz="1800" dirty="0"/>
              <a:t> </a:t>
            </a:r>
            <a:r>
              <a:rPr lang="el-GR" sz="1800" dirty="0" err="1"/>
              <a:t>κεντρο</a:t>
            </a:r>
            <a:r>
              <a:rPr lang="el-GR" sz="1800" dirty="0"/>
              <a:t> </a:t>
            </a:r>
            <a:r>
              <a:rPr lang="el-GR" sz="1800" dirty="0" err="1"/>
              <a:t>Αθηνων</a:t>
            </a:r>
            <a:r>
              <a:rPr lang="el-GR" sz="1800" dirty="0"/>
              <a:t>»; </a:t>
            </a:r>
          </a:p>
        </p:txBody>
      </p:sp>
      <p:sp>
        <p:nvSpPr>
          <p:cNvPr id="3" name="TextBox 2"/>
          <p:cNvSpPr txBox="1"/>
          <p:nvPr/>
        </p:nvSpPr>
        <p:spPr>
          <a:xfrm>
            <a:off x="3245" y="1772816"/>
            <a:ext cx="4104455" cy="4832092"/>
          </a:xfrm>
          <a:prstGeom prst="rect">
            <a:avLst/>
          </a:prstGeom>
          <a:noFill/>
        </p:spPr>
        <p:txBody>
          <a:bodyPr wrap="square" rtlCol="0" anchor="ctr">
            <a:spAutoFit/>
          </a:bodyPr>
          <a:lstStyle/>
          <a:p>
            <a:pPr marL="285750" indent="-285750" algn="just">
              <a:buFont typeface="Wingdings" panose="05000000000000000000" pitchFamily="2" charset="2"/>
              <a:buChar char="§"/>
            </a:pPr>
            <a:r>
              <a:rPr lang="el-GR" sz="1400" dirty="0"/>
              <a:t>Η </a:t>
            </a:r>
            <a:r>
              <a:rPr lang="el-GR" sz="1400" b="1" dirty="0" err="1"/>
              <a:t>Λεωφ</a:t>
            </a:r>
            <a:r>
              <a:rPr lang="el-GR" sz="1400" b="1" dirty="0"/>
              <a:t>. Συγγρού ορίζεται ως Πολιτιστικός Διάδρομος 5 </a:t>
            </a:r>
            <a:r>
              <a:rPr lang="el-GR" sz="1400" dirty="0"/>
              <a:t>«Λεωφόρος Συγγρού από </a:t>
            </a:r>
            <a:r>
              <a:rPr lang="el-GR" sz="1400" dirty="0" err="1"/>
              <a:t>Στήλους</a:t>
            </a:r>
            <a:r>
              <a:rPr lang="el-GR" sz="1400" dirty="0"/>
              <a:t> Ολυμπίου Διός έως Λυρική Σκηνή/Εθνική Βιβλιοθήκη». Κατά μήκος της σημειώνονται ειδικές χρήσεις πολιτισμού – αναψυχής, με αυξημένη επισκεψιμότητα όπως, το Κέντρο Πολιτισμού Ίδρυμα Σταύρος Νιάρχος (Καλλιθέα) και το Ίδρυμα </a:t>
            </a:r>
            <a:r>
              <a:rPr lang="el-GR" sz="1400" dirty="0" err="1"/>
              <a:t>Ευγενίδου</a:t>
            </a:r>
            <a:r>
              <a:rPr lang="el-GR" sz="1400" dirty="0"/>
              <a:t> (Παλαιό Φάληρο) και έχει άμεση χωρική συνέχεια με στοιχεία ιστορικού – πολιτιστικού περιβάλλοντος στην παράκτια ζώνη και στο εσωτερικό των Δήμων από το ΚΠΙΣΝ έως την περιοχή ανάπτυξης του Ελληνικού</a:t>
            </a:r>
          </a:p>
          <a:p>
            <a:pPr marL="285750" indent="-285750" algn="just">
              <a:buFont typeface="Wingdings" panose="05000000000000000000" pitchFamily="2" charset="2"/>
              <a:buChar char="§"/>
            </a:pPr>
            <a:r>
              <a:rPr lang="el-GR" sz="1400" b="1" dirty="0"/>
              <a:t>2 Πράσινοι Διάδρομοι</a:t>
            </a:r>
            <a:r>
              <a:rPr lang="el-GR" sz="1400" dirty="0"/>
              <a:t>: «Αθήνα – Φαληρικό μέτωπο διαμέσου του Ιλισού» (Δήμος Καλλιθέας) και «Ρέμα Πικροδάφνης από Παλαιό Φάληρο έως Υμηττό / Θέατρο Βράχων» (Δήμοι Παλαιού Φαλήρου, Αλίμου).</a:t>
            </a:r>
          </a:p>
          <a:p>
            <a:pPr marL="285750" indent="-285750" algn="just">
              <a:buFont typeface="Wingdings" panose="05000000000000000000" pitchFamily="2" charset="2"/>
              <a:buChar char="§"/>
            </a:pPr>
            <a:r>
              <a:rPr lang="el-GR" sz="1400" dirty="0"/>
              <a:t>Τα </a:t>
            </a:r>
            <a:r>
              <a:rPr lang="el-GR" sz="1400" b="1" dirty="0"/>
              <a:t>μητροπολιτικά πάρκα Φαλήρου</a:t>
            </a:r>
            <a:r>
              <a:rPr lang="el-GR" sz="1400" dirty="0"/>
              <a:t> (Δήμοι Καλλιθέας και Παλαιού Φαλήρου) και </a:t>
            </a:r>
            <a:r>
              <a:rPr lang="el-GR" sz="1400" b="1" dirty="0"/>
              <a:t>Ελληνικού</a:t>
            </a:r>
            <a:r>
              <a:rPr lang="el-GR" sz="1400" dirty="0"/>
              <a:t> (Δήμος Αλίμου)  </a:t>
            </a:r>
          </a:p>
          <a:p>
            <a:pPr marL="285750" indent="-285750" algn="just">
              <a:buFont typeface="Wingdings" panose="05000000000000000000" pitchFamily="2" charset="2"/>
              <a:buChar char="§"/>
            </a:pPr>
            <a:r>
              <a:rPr lang="el-GR" sz="1400" dirty="0"/>
              <a:t>Το </a:t>
            </a:r>
            <a:r>
              <a:rPr lang="el-GR" sz="1400" b="1" dirty="0"/>
              <a:t>δίκτυο κοινόχρηστων χώρων πρασίνου </a:t>
            </a:r>
            <a:r>
              <a:rPr lang="el-GR" sz="1400" dirty="0"/>
              <a:t>στο εσωτερικό των Δήμων</a:t>
            </a:r>
          </a:p>
        </p:txBody>
      </p:sp>
      <p:pic>
        <p:nvPicPr>
          <p:cNvPr id="6" name="Εικόνα 5">
            <a:extLst>
              <a:ext uri="{FF2B5EF4-FFF2-40B4-BE49-F238E27FC236}">
                <a16:creationId xmlns:a16="http://schemas.microsoft.com/office/drawing/2014/main" xmlns="" id="{43634136-B492-D4FD-31D4-E55F1A6C80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6971" y="3854"/>
            <a:ext cx="4833784" cy="6858000"/>
          </a:xfrm>
          <a:prstGeom prst="rect">
            <a:avLst/>
          </a:prstGeom>
        </p:spPr>
      </p:pic>
    </p:spTree>
    <p:extLst>
      <p:ext uri="{BB962C8B-B14F-4D97-AF65-F5344CB8AC3E}">
        <p14:creationId xmlns:p14="http://schemas.microsoft.com/office/powerpoint/2010/main" val="3220766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1"/>
          <p:cNvSpPr txBox="1">
            <a:spLocks/>
          </p:cNvSpPr>
          <p:nvPr/>
        </p:nvSpPr>
        <p:spPr>
          <a:xfrm>
            <a:off x="0" y="-9239"/>
            <a:ext cx="4238329" cy="1061975"/>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l-GR" sz="2000" dirty="0" err="1"/>
              <a:t>Ποιεσ</a:t>
            </a:r>
            <a:r>
              <a:rPr lang="el-GR" sz="2000" dirty="0"/>
              <a:t> </a:t>
            </a:r>
            <a:r>
              <a:rPr lang="el-GR" sz="2000" dirty="0" err="1"/>
              <a:t>ειναι</a:t>
            </a:r>
            <a:r>
              <a:rPr lang="el-GR" sz="2000" dirty="0"/>
              <a:t> Οι </a:t>
            </a:r>
            <a:r>
              <a:rPr lang="el-GR" sz="2000" dirty="0" err="1"/>
              <a:t>προβλεψεισ</a:t>
            </a:r>
            <a:r>
              <a:rPr lang="el-GR" sz="2000" dirty="0"/>
              <a:t> </a:t>
            </a:r>
            <a:r>
              <a:rPr lang="el-GR" sz="2000" dirty="0" err="1"/>
              <a:t>απο</a:t>
            </a:r>
            <a:r>
              <a:rPr lang="el-GR" sz="2000" dirty="0"/>
              <a:t> </a:t>
            </a:r>
            <a:r>
              <a:rPr lang="el-GR" sz="2000" dirty="0" err="1"/>
              <a:t>στρατηγικα</a:t>
            </a:r>
            <a:r>
              <a:rPr lang="el-GR" sz="2000" dirty="0"/>
              <a:t> </a:t>
            </a:r>
            <a:r>
              <a:rPr lang="el-GR" sz="2000" dirty="0" err="1"/>
              <a:t>σχεδια</a:t>
            </a:r>
            <a:r>
              <a:rPr lang="el-GR" sz="2000" dirty="0"/>
              <a:t> για την </a:t>
            </a:r>
            <a:r>
              <a:rPr lang="el-GR" sz="2000" dirty="0" err="1"/>
              <a:t>περιοχη</a:t>
            </a:r>
            <a:r>
              <a:rPr lang="el-GR" sz="2000" dirty="0"/>
              <a:t> </a:t>
            </a:r>
            <a:r>
              <a:rPr lang="el-GR" sz="2000" dirty="0" err="1"/>
              <a:t>βαα</a:t>
            </a:r>
            <a:r>
              <a:rPr lang="el-GR" sz="2000" dirty="0"/>
              <a:t>;</a:t>
            </a:r>
          </a:p>
        </p:txBody>
      </p:sp>
      <p:sp>
        <p:nvSpPr>
          <p:cNvPr id="4" name="Ορθογώνιο 3"/>
          <p:cNvSpPr/>
          <p:nvPr/>
        </p:nvSpPr>
        <p:spPr>
          <a:xfrm>
            <a:off x="-10143" y="1340768"/>
            <a:ext cx="4248472" cy="5047536"/>
          </a:xfrm>
          <a:prstGeom prst="rect">
            <a:avLst/>
          </a:prstGeom>
        </p:spPr>
        <p:txBody>
          <a:bodyPr wrap="square">
            <a:spAutoFit/>
          </a:bodyPr>
          <a:lstStyle/>
          <a:p>
            <a:pPr marL="285750" indent="-285750">
              <a:buFont typeface="Wingdings" panose="05000000000000000000" pitchFamily="2" charset="2"/>
              <a:buChar char="§"/>
            </a:pPr>
            <a:r>
              <a:rPr lang="el-GR" sz="1400" b="1" dirty="0"/>
              <a:t>Μητροπολιτικό Δίκτυο Ποδηλάτων</a:t>
            </a:r>
          </a:p>
          <a:p>
            <a:pPr marL="273050"/>
            <a:r>
              <a:rPr lang="el-GR" sz="1400" dirty="0"/>
              <a:t>Προτείνεται η επέκταση της υφιστάμενης διαδρομής ποδηλάτου, κατά μήκος της οδού Θεσσαλονίκης, από το βορειοδυτικό όριο του Δήμου Καλλιθέας προς νότο κατά μήκος του πράσινου διαδρόμου του Ιλισσού και στη συνέχεια κατά μήκος του άξονα της Λεωφόρου Ποσειδώνος με σημεία αναφοράς Μητροπολιτικής εμβέλειας: </a:t>
            </a:r>
          </a:p>
          <a:p>
            <a:pPr marL="742950" lvl="1" indent="-285750" algn="just">
              <a:buFont typeface="Arial" panose="020B0604020202020204" pitchFamily="34" charset="0"/>
              <a:buChar char="•"/>
            </a:pPr>
            <a:r>
              <a:rPr lang="el-GR" sz="1400" dirty="0"/>
              <a:t>Την Εθνική Βιβλιοθήκη και Εθνική Λυρική Σκηνή στο Κέντρο Πολιτισμού Ίδρυμα Σταύρος Νιάρχος (Δήμος Καλλιθέας) </a:t>
            </a:r>
          </a:p>
          <a:p>
            <a:pPr marL="742950" lvl="1" indent="-285750" algn="just">
              <a:buFont typeface="Arial" panose="020B0604020202020204" pitchFamily="34" charset="0"/>
              <a:buChar char="•"/>
            </a:pPr>
            <a:r>
              <a:rPr lang="el-GR" sz="1400" dirty="0"/>
              <a:t>Το Διεθνές Συνεδριακό Κέντρο στο TAE KWON-DO (Δήμος Παλαιού Φαλήρου) </a:t>
            </a:r>
          </a:p>
          <a:p>
            <a:pPr marL="742950" lvl="1" indent="-285750" algn="just">
              <a:buFont typeface="Arial" panose="020B0604020202020204" pitchFamily="34" charset="0"/>
              <a:buChar char="•"/>
            </a:pPr>
            <a:r>
              <a:rPr lang="el-GR" sz="1400" dirty="0"/>
              <a:t>Το Μητροπολιτικό Πάρκο Φαληρικού Όρμου (Δήμοι Καλλιθέας και Παλαιού Φαλήρου) </a:t>
            </a:r>
          </a:p>
          <a:p>
            <a:pPr marL="742950" lvl="1" indent="-285750" algn="just">
              <a:buFont typeface="Arial" panose="020B0604020202020204" pitchFamily="34" charset="0"/>
              <a:buChar char="•"/>
            </a:pPr>
            <a:r>
              <a:rPr lang="el-GR" sz="1400" dirty="0"/>
              <a:t>Τον Πράσινο Διάδρομο 7 «Ρέμα Πικροδάφνης από Παλαιό Φάληρο έως Υμηττό / Θέατρο Βράχων» (Δήμοι Παλαιού Φαλήρου, Αλίμου)</a:t>
            </a:r>
          </a:p>
          <a:p>
            <a:pPr marL="742950" lvl="1" indent="-285750" algn="just">
              <a:buFont typeface="Arial" panose="020B0604020202020204" pitchFamily="34" charset="0"/>
              <a:buChar char="•"/>
            </a:pPr>
            <a:r>
              <a:rPr lang="el-GR" sz="1400" dirty="0"/>
              <a:t>Τον μητροπολιτικό πόλο του Ελληνικού </a:t>
            </a:r>
          </a:p>
          <a:p>
            <a:pPr marL="273050" lvl="1"/>
            <a:r>
              <a:rPr lang="el-GR" sz="1400" dirty="0"/>
              <a:t>Επιπλέον στο εσωτερικό των Δήμων υπάρχει δίκτυο  πεζοδρόμων – ποδηλατοδρόμων </a:t>
            </a:r>
            <a:endParaRPr lang="el-GR" sz="1400" b="1" dirty="0"/>
          </a:p>
          <a:p>
            <a:pPr marL="273050" lvl="1"/>
            <a:endParaRPr lang="el-GR" sz="1400" dirty="0"/>
          </a:p>
        </p:txBody>
      </p:sp>
      <p:pic>
        <p:nvPicPr>
          <p:cNvPr id="6" name="Εικόνα 5">
            <a:extLst>
              <a:ext uri="{FF2B5EF4-FFF2-40B4-BE49-F238E27FC236}">
                <a16:creationId xmlns:a16="http://schemas.microsoft.com/office/drawing/2014/main" xmlns="" id="{279314F5-7B17-7C29-C32A-A66709BC1F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0216" y="0"/>
            <a:ext cx="4833784" cy="6858000"/>
          </a:xfrm>
          <a:prstGeom prst="rect">
            <a:avLst/>
          </a:prstGeom>
        </p:spPr>
      </p:pic>
    </p:spTree>
    <p:extLst>
      <p:ext uri="{BB962C8B-B14F-4D97-AF65-F5344CB8AC3E}">
        <p14:creationId xmlns:p14="http://schemas.microsoft.com/office/powerpoint/2010/main" val="1490298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4041" y="-27384"/>
            <a:ext cx="4846471" cy="687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Τίτλος 1"/>
          <p:cNvSpPr txBox="1">
            <a:spLocks/>
          </p:cNvSpPr>
          <p:nvPr/>
        </p:nvSpPr>
        <p:spPr>
          <a:xfrm>
            <a:off x="0" y="-9239"/>
            <a:ext cx="5472000" cy="989967"/>
          </a:xfrm>
          <a:prstGeom prst="rect">
            <a:avLst/>
          </a:prstGeom>
          <a:solidFill>
            <a:schemeClr val="bg1"/>
          </a:solidFill>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l-GR" sz="2000" dirty="0" err="1"/>
              <a:t>Ποιεσ</a:t>
            </a:r>
            <a:r>
              <a:rPr lang="el-GR" sz="2000" dirty="0"/>
              <a:t> </a:t>
            </a:r>
            <a:r>
              <a:rPr lang="el-GR" sz="2000" dirty="0" err="1"/>
              <a:t>ειναι</a:t>
            </a:r>
            <a:r>
              <a:rPr lang="el-GR" sz="2000" dirty="0"/>
              <a:t> Οι </a:t>
            </a:r>
            <a:r>
              <a:rPr lang="el-GR" sz="2000" dirty="0" err="1" smtClean="0"/>
              <a:t>κατευθυνσεισ</a:t>
            </a:r>
            <a:r>
              <a:rPr lang="el-GR" sz="2000" dirty="0" smtClean="0"/>
              <a:t> &amp; </a:t>
            </a:r>
            <a:r>
              <a:rPr lang="el-GR" sz="2000" dirty="0" err="1" smtClean="0"/>
              <a:t>προβλεψεισ</a:t>
            </a:r>
            <a:r>
              <a:rPr lang="el-GR" sz="2000" dirty="0" smtClean="0"/>
              <a:t> </a:t>
            </a:r>
            <a:r>
              <a:rPr lang="el-GR" sz="2000" dirty="0" err="1"/>
              <a:t>απο</a:t>
            </a:r>
            <a:r>
              <a:rPr lang="el-GR" sz="2000" dirty="0"/>
              <a:t> </a:t>
            </a:r>
            <a:r>
              <a:rPr lang="el-GR" sz="2000" dirty="0" err="1" smtClean="0"/>
              <a:t>Σχεδια</a:t>
            </a:r>
            <a:r>
              <a:rPr lang="el-GR" sz="2000" dirty="0" smtClean="0"/>
              <a:t> </a:t>
            </a:r>
            <a:r>
              <a:rPr lang="el-GR" sz="2000" dirty="0" err="1" smtClean="0"/>
              <a:t>βιωσιμησ</a:t>
            </a:r>
            <a:r>
              <a:rPr lang="el-GR" sz="2000" dirty="0" smtClean="0"/>
              <a:t> </a:t>
            </a:r>
            <a:r>
              <a:rPr lang="el-GR" sz="2000" dirty="0" err="1" smtClean="0"/>
              <a:t>αστικησ</a:t>
            </a:r>
            <a:r>
              <a:rPr lang="el-GR" sz="2000" dirty="0" smtClean="0"/>
              <a:t> </a:t>
            </a:r>
            <a:r>
              <a:rPr lang="el-GR" sz="2000" dirty="0" err="1" smtClean="0"/>
              <a:t>κινητικοτητασ</a:t>
            </a:r>
            <a:r>
              <a:rPr lang="el-GR" sz="2000" dirty="0" smtClean="0"/>
              <a:t> (</a:t>
            </a:r>
            <a:r>
              <a:rPr lang="el-GR" sz="2000" dirty="0" err="1" smtClean="0"/>
              <a:t>σβακ</a:t>
            </a:r>
            <a:r>
              <a:rPr lang="el-GR" sz="2000" dirty="0" smtClean="0"/>
              <a:t>) </a:t>
            </a:r>
            <a:r>
              <a:rPr lang="el-GR" sz="2000" dirty="0"/>
              <a:t>για την </a:t>
            </a:r>
            <a:r>
              <a:rPr lang="el-GR" sz="2000" dirty="0" err="1"/>
              <a:t>περιοχη</a:t>
            </a:r>
            <a:r>
              <a:rPr lang="el-GR" sz="2000" dirty="0"/>
              <a:t> </a:t>
            </a:r>
            <a:r>
              <a:rPr lang="el-GR" sz="2000" dirty="0" err="1"/>
              <a:t>βαα</a:t>
            </a:r>
            <a:r>
              <a:rPr lang="el-GR" sz="2000" dirty="0"/>
              <a:t>;</a:t>
            </a:r>
          </a:p>
        </p:txBody>
      </p:sp>
      <p:grpSp>
        <p:nvGrpSpPr>
          <p:cNvPr id="7" name="Ομάδα 6"/>
          <p:cNvGrpSpPr/>
          <p:nvPr/>
        </p:nvGrpSpPr>
        <p:grpSpPr>
          <a:xfrm>
            <a:off x="71920" y="1196752"/>
            <a:ext cx="3780000" cy="888776"/>
            <a:chOff x="0" y="4805"/>
            <a:chExt cx="7992889" cy="1085760"/>
          </a:xfrm>
          <a:solidFill>
            <a:schemeClr val="accent3">
              <a:lumMod val="75000"/>
            </a:schemeClr>
          </a:solidFill>
        </p:grpSpPr>
        <p:sp>
          <p:nvSpPr>
            <p:cNvPr id="8" name="Στρογγυλεμένο ορθογώνιο 7"/>
            <p:cNvSpPr/>
            <p:nvPr/>
          </p:nvSpPr>
          <p:spPr>
            <a:xfrm>
              <a:off x="0" y="4805"/>
              <a:ext cx="7992887" cy="1085760"/>
            </a:xfrm>
            <a:prstGeom prst="roundRect">
              <a:avLst/>
            </a:prstGeom>
            <a:grpFill/>
            <a:ln/>
          </p:spPr>
          <p:style>
            <a:lnRef idx="2">
              <a:schemeClr val="accent3">
                <a:shade val="50000"/>
              </a:schemeClr>
            </a:lnRef>
            <a:fillRef idx="1">
              <a:schemeClr val="accent3"/>
            </a:fillRef>
            <a:effectRef idx="0">
              <a:schemeClr val="accent3"/>
            </a:effectRef>
            <a:fontRef idx="minor">
              <a:schemeClr val="lt1"/>
            </a:fontRef>
          </p:style>
        </p:sp>
        <p:sp>
          <p:nvSpPr>
            <p:cNvPr id="9" name="Στρογγυλεμένο ορθογώνιο 4"/>
            <p:cNvSpPr txBox="1"/>
            <p:nvPr/>
          </p:nvSpPr>
          <p:spPr>
            <a:xfrm>
              <a:off x="53003" y="57807"/>
              <a:ext cx="7939886" cy="979756"/>
            </a:xfrm>
            <a:prstGeom prst="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45720" tIns="45720" rIns="45720" bIns="45720" numCol="1" spcCol="1270" anchor="ctr" anchorCtr="0">
              <a:noAutofit/>
            </a:bodyPr>
            <a:lstStyle/>
            <a:p>
              <a:r>
                <a:rPr lang="el-GR" sz="1200" b="1" dirty="0">
                  <a:latin typeface="Arial" panose="020B0604020202020204" pitchFamily="34" charset="0"/>
                  <a:cs typeface="Arial" panose="020B0604020202020204" pitchFamily="34" charset="0"/>
                </a:rPr>
                <a:t>Αντικατάσταση παράνομης στάθμευσης με διαπλάτυνση πεζοδρομίων και -όπου είναι εφικτό- δημιουργία ποδηλατοδρόμων, ακόμη και σε τμήματα του ιεραρχημένου οδικού </a:t>
              </a:r>
              <a:r>
                <a:rPr lang="el-GR" sz="1200" b="1" dirty="0" smtClean="0">
                  <a:latin typeface="Arial" panose="020B0604020202020204" pitchFamily="34" charset="0"/>
                  <a:cs typeface="Arial" panose="020B0604020202020204" pitchFamily="34" charset="0"/>
                </a:rPr>
                <a:t>δικτύου</a:t>
              </a:r>
              <a:endParaRPr lang="el-GR" sz="1200" b="1" dirty="0">
                <a:latin typeface="Arial" panose="020B0604020202020204" pitchFamily="34" charset="0"/>
                <a:cs typeface="Arial" panose="020B0604020202020204" pitchFamily="34" charset="0"/>
              </a:endParaRPr>
            </a:p>
          </p:txBody>
        </p:sp>
      </p:grpSp>
      <p:grpSp>
        <p:nvGrpSpPr>
          <p:cNvPr id="10" name="Ομάδα 9"/>
          <p:cNvGrpSpPr/>
          <p:nvPr/>
        </p:nvGrpSpPr>
        <p:grpSpPr>
          <a:xfrm>
            <a:off x="71920" y="2826625"/>
            <a:ext cx="3780000" cy="890407"/>
            <a:chOff x="0" y="4805"/>
            <a:chExt cx="7992889" cy="1085760"/>
          </a:xfrm>
          <a:solidFill>
            <a:schemeClr val="accent3">
              <a:lumMod val="75000"/>
            </a:schemeClr>
          </a:solidFill>
        </p:grpSpPr>
        <p:sp>
          <p:nvSpPr>
            <p:cNvPr id="11" name="Στρογγυλεμένο ορθογώνιο 10"/>
            <p:cNvSpPr/>
            <p:nvPr/>
          </p:nvSpPr>
          <p:spPr>
            <a:xfrm>
              <a:off x="0" y="4805"/>
              <a:ext cx="7992887" cy="1085760"/>
            </a:xfrm>
            <a:prstGeom prst="roundRect">
              <a:avLst/>
            </a:prstGeom>
            <a:grpFill/>
            <a:ln/>
          </p:spPr>
          <p:style>
            <a:lnRef idx="2">
              <a:schemeClr val="accent3">
                <a:shade val="50000"/>
              </a:schemeClr>
            </a:lnRef>
            <a:fillRef idx="1">
              <a:schemeClr val="accent3"/>
            </a:fillRef>
            <a:effectRef idx="0">
              <a:schemeClr val="accent3"/>
            </a:effectRef>
            <a:fontRef idx="minor">
              <a:schemeClr val="lt1"/>
            </a:fontRef>
          </p:style>
        </p:sp>
        <p:sp>
          <p:nvSpPr>
            <p:cNvPr id="12" name="Στρογγυλεμένο ορθογώνιο 4"/>
            <p:cNvSpPr txBox="1"/>
            <p:nvPr/>
          </p:nvSpPr>
          <p:spPr>
            <a:xfrm>
              <a:off x="53003" y="57807"/>
              <a:ext cx="7939886" cy="979756"/>
            </a:xfrm>
            <a:prstGeom prst="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45720" tIns="45720" rIns="45720" bIns="45720" numCol="1" spcCol="1270" anchor="ctr" anchorCtr="0">
              <a:noAutofit/>
            </a:bodyPr>
            <a:lstStyle/>
            <a:p>
              <a:r>
                <a:rPr lang="el-GR" sz="1200" b="1" dirty="0">
                  <a:latin typeface="Arial" panose="020B0604020202020204" pitchFamily="34" charset="0"/>
                  <a:cs typeface="Arial" panose="020B0604020202020204" pitchFamily="34" charset="0"/>
                </a:rPr>
                <a:t>Ανάπλαση των υφιστάμενων πεζοδρομίων και βελτίωση των τεχνικών/ γεωμετρικών χαρακτηριστικών σε όλη την πόλη, για την ευχερέστερη πεζή μετακίνηση των χρηστών</a:t>
              </a:r>
            </a:p>
          </p:txBody>
        </p:sp>
      </p:grpSp>
      <p:grpSp>
        <p:nvGrpSpPr>
          <p:cNvPr id="13" name="Ομάδα 12"/>
          <p:cNvGrpSpPr/>
          <p:nvPr/>
        </p:nvGrpSpPr>
        <p:grpSpPr>
          <a:xfrm>
            <a:off x="60771" y="4293096"/>
            <a:ext cx="3780000" cy="864000"/>
            <a:chOff x="0" y="4805"/>
            <a:chExt cx="7992889" cy="1085760"/>
          </a:xfrm>
          <a:solidFill>
            <a:schemeClr val="accent3">
              <a:lumMod val="75000"/>
            </a:schemeClr>
          </a:solidFill>
        </p:grpSpPr>
        <p:sp>
          <p:nvSpPr>
            <p:cNvPr id="14" name="Στρογγυλεμένο ορθογώνιο 13"/>
            <p:cNvSpPr/>
            <p:nvPr/>
          </p:nvSpPr>
          <p:spPr>
            <a:xfrm>
              <a:off x="0" y="4805"/>
              <a:ext cx="7992887" cy="1085760"/>
            </a:xfrm>
            <a:prstGeom prst="roundRect">
              <a:avLst/>
            </a:prstGeom>
            <a:grpFill/>
            <a:ln/>
          </p:spPr>
          <p:style>
            <a:lnRef idx="2">
              <a:schemeClr val="accent3">
                <a:shade val="50000"/>
              </a:schemeClr>
            </a:lnRef>
            <a:fillRef idx="1">
              <a:schemeClr val="accent3"/>
            </a:fillRef>
            <a:effectRef idx="0">
              <a:schemeClr val="accent3"/>
            </a:effectRef>
            <a:fontRef idx="minor">
              <a:schemeClr val="lt1"/>
            </a:fontRef>
          </p:style>
        </p:sp>
        <p:sp>
          <p:nvSpPr>
            <p:cNvPr id="15" name="Στρογγυλεμένο ορθογώνιο 4"/>
            <p:cNvSpPr txBox="1"/>
            <p:nvPr/>
          </p:nvSpPr>
          <p:spPr>
            <a:xfrm>
              <a:off x="53002" y="57807"/>
              <a:ext cx="7939887" cy="979756"/>
            </a:xfrm>
            <a:prstGeom prst="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45720" tIns="45720" rIns="45720" bIns="45720" numCol="1" spcCol="1270" anchor="ctr" anchorCtr="0">
              <a:noAutofit/>
            </a:bodyPr>
            <a:lstStyle/>
            <a:p>
              <a:r>
                <a:rPr lang="el-GR" sz="1200" b="1" dirty="0" smtClean="0">
                  <a:latin typeface="Arial" panose="020B0604020202020204" pitchFamily="34" charset="0"/>
                  <a:cs typeface="Arial" panose="020B0604020202020204" pitchFamily="34" charset="0"/>
                </a:rPr>
                <a:t>Δίνεται </a:t>
              </a:r>
              <a:r>
                <a:rPr lang="el-GR" sz="1200" b="1" dirty="0">
                  <a:latin typeface="Arial" panose="020B0604020202020204" pitchFamily="34" charset="0"/>
                  <a:cs typeface="Arial" panose="020B0604020202020204" pitchFamily="34" charset="0"/>
                </a:rPr>
                <a:t>προτεραιότητα στην προσβασιμότητα στις ευάλωτες ομάδες, με ιδιαίτερη πρόβλεψη σε ράμπες ΑΜΕΑ στις διασταυρώσεις και σε οδεύσεις τυφλών επί των πεζοδρομίων</a:t>
              </a:r>
            </a:p>
          </p:txBody>
        </p:sp>
      </p:grpSp>
      <p:grpSp>
        <p:nvGrpSpPr>
          <p:cNvPr id="16" name="Ομάδα 15"/>
          <p:cNvGrpSpPr/>
          <p:nvPr/>
        </p:nvGrpSpPr>
        <p:grpSpPr>
          <a:xfrm>
            <a:off x="71920" y="5805264"/>
            <a:ext cx="3780000" cy="576000"/>
            <a:chOff x="0" y="4805"/>
            <a:chExt cx="7992889" cy="1085760"/>
          </a:xfrm>
          <a:solidFill>
            <a:schemeClr val="accent3">
              <a:lumMod val="75000"/>
            </a:schemeClr>
          </a:solidFill>
        </p:grpSpPr>
        <p:sp>
          <p:nvSpPr>
            <p:cNvPr id="17" name="Στρογγυλεμένο ορθογώνιο 16"/>
            <p:cNvSpPr/>
            <p:nvPr/>
          </p:nvSpPr>
          <p:spPr>
            <a:xfrm>
              <a:off x="0" y="4805"/>
              <a:ext cx="7992887" cy="1085760"/>
            </a:xfrm>
            <a:prstGeom prst="roundRect">
              <a:avLst/>
            </a:prstGeom>
            <a:grpFill/>
            <a:ln/>
          </p:spPr>
          <p:style>
            <a:lnRef idx="2">
              <a:schemeClr val="accent3">
                <a:shade val="50000"/>
              </a:schemeClr>
            </a:lnRef>
            <a:fillRef idx="1">
              <a:schemeClr val="accent3"/>
            </a:fillRef>
            <a:effectRef idx="0">
              <a:schemeClr val="accent3"/>
            </a:effectRef>
            <a:fontRef idx="minor">
              <a:schemeClr val="lt1"/>
            </a:fontRef>
          </p:style>
        </p:sp>
        <p:sp>
          <p:nvSpPr>
            <p:cNvPr id="18" name="Στρογγυλεμένο ορθογώνιο 4"/>
            <p:cNvSpPr txBox="1"/>
            <p:nvPr/>
          </p:nvSpPr>
          <p:spPr>
            <a:xfrm>
              <a:off x="53002" y="57807"/>
              <a:ext cx="7939887" cy="979756"/>
            </a:xfrm>
            <a:prstGeom prst="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45720" tIns="45720" rIns="45720" bIns="45720" numCol="1" spcCol="1270" anchor="ctr" anchorCtr="0">
              <a:noAutofit/>
            </a:bodyPr>
            <a:lstStyle/>
            <a:p>
              <a:r>
                <a:rPr lang="el-GR" sz="1200" b="1" dirty="0">
                  <a:latin typeface="Arial" panose="020B0604020202020204" pitchFamily="34" charset="0"/>
                  <a:cs typeface="Arial" panose="020B0604020202020204" pitchFamily="34" charset="0"/>
                </a:rPr>
                <a:t>Ενίσχυση της χρήσης ποδηλάτου με κατασκευή δικτύου ποδηλατοδρόμων και διαμόρφωση υποδομών χρήσης ποδηλάτου</a:t>
              </a:r>
            </a:p>
          </p:txBody>
        </p:sp>
      </p:grpSp>
      <p:grpSp>
        <p:nvGrpSpPr>
          <p:cNvPr id="19" name="Ομάδα 18"/>
          <p:cNvGrpSpPr/>
          <p:nvPr/>
        </p:nvGrpSpPr>
        <p:grpSpPr>
          <a:xfrm>
            <a:off x="683568" y="2132928"/>
            <a:ext cx="3528392" cy="648000"/>
            <a:chOff x="0" y="4805"/>
            <a:chExt cx="7992889" cy="1085760"/>
          </a:xfrm>
          <a:solidFill>
            <a:schemeClr val="accent3">
              <a:lumMod val="40000"/>
              <a:lumOff val="60000"/>
            </a:schemeClr>
          </a:solidFill>
        </p:grpSpPr>
        <p:sp>
          <p:nvSpPr>
            <p:cNvPr id="20" name="Στρογγυλεμένο ορθογώνιο 19"/>
            <p:cNvSpPr/>
            <p:nvPr/>
          </p:nvSpPr>
          <p:spPr>
            <a:xfrm>
              <a:off x="0" y="4805"/>
              <a:ext cx="7992888" cy="1085760"/>
            </a:xfrm>
            <a:prstGeom prst="roundRect">
              <a:avLst/>
            </a:prstGeom>
            <a:grpFill/>
            <a:ln/>
          </p:spPr>
          <p:style>
            <a:lnRef idx="2">
              <a:schemeClr val="accent3">
                <a:shade val="50000"/>
              </a:schemeClr>
            </a:lnRef>
            <a:fillRef idx="1">
              <a:schemeClr val="accent3"/>
            </a:fillRef>
            <a:effectRef idx="0">
              <a:schemeClr val="accent3"/>
            </a:effectRef>
            <a:fontRef idx="minor">
              <a:schemeClr val="lt1"/>
            </a:fontRef>
          </p:style>
        </p:sp>
        <p:sp>
          <p:nvSpPr>
            <p:cNvPr id="21" name="Στρογγυλεμένο ορθογώνιο 4"/>
            <p:cNvSpPr txBox="1"/>
            <p:nvPr/>
          </p:nvSpPr>
          <p:spPr>
            <a:xfrm>
              <a:off x="53004" y="57807"/>
              <a:ext cx="7939885" cy="979756"/>
            </a:xfrm>
            <a:prstGeom prst="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45720" tIns="45720" rIns="45720" bIns="45720" numCol="1" spcCol="1270" anchor="ctr" anchorCtr="0">
              <a:noAutofit/>
            </a:bodyPr>
            <a:lstStyle/>
            <a:p>
              <a:pPr algn="r"/>
              <a:r>
                <a:rPr lang="el-GR" sz="1200" b="1" dirty="0">
                  <a:solidFill>
                    <a:schemeClr val="tx1"/>
                  </a:solidFill>
                  <a:latin typeface="Arial" panose="020B0604020202020204" pitchFamily="34" charset="0"/>
                  <a:cs typeface="Arial" panose="020B0604020202020204" pitchFamily="34" charset="0"/>
                </a:rPr>
                <a:t>Δημιουργία δικτύου ποδηλατοδρόμων και οργανωμένων χώρων στάθμευσης ποδηλάτων για ομαλή και ασφαλή χρήση ποδηλάτου</a:t>
              </a:r>
            </a:p>
          </p:txBody>
        </p:sp>
      </p:grpSp>
      <p:grpSp>
        <p:nvGrpSpPr>
          <p:cNvPr id="22" name="Ομάδα 21"/>
          <p:cNvGrpSpPr/>
          <p:nvPr/>
        </p:nvGrpSpPr>
        <p:grpSpPr>
          <a:xfrm>
            <a:off x="683568" y="3789088"/>
            <a:ext cx="3528392" cy="432000"/>
            <a:chOff x="0" y="4805"/>
            <a:chExt cx="7992889" cy="1085760"/>
          </a:xfrm>
        </p:grpSpPr>
        <p:sp>
          <p:nvSpPr>
            <p:cNvPr id="23" name="Στρογγυλεμένο ορθογώνιο 22"/>
            <p:cNvSpPr/>
            <p:nvPr/>
          </p:nvSpPr>
          <p:spPr>
            <a:xfrm>
              <a:off x="0" y="4805"/>
              <a:ext cx="7992888" cy="1085760"/>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sp>
        <p:sp>
          <p:nvSpPr>
            <p:cNvPr id="24" name="Στρογγυλεμένο ορθογώνιο 4"/>
            <p:cNvSpPr txBox="1"/>
            <p:nvPr/>
          </p:nvSpPr>
          <p:spPr>
            <a:xfrm>
              <a:off x="53004" y="57807"/>
              <a:ext cx="7939885" cy="979756"/>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45720" tIns="45720" rIns="45720" bIns="45720" numCol="1" spcCol="1270" anchor="ctr" anchorCtr="0">
              <a:noAutofit/>
            </a:bodyPr>
            <a:lstStyle/>
            <a:p>
              <a:pPr algn="r"/>
              <a:r>
                <a:rPr lang="el-GR" sz="1200" b="1" dirty="0">
                  <a:solidFill>
                    <a:schemeClr val="tx1"/>
                  </a:solidFill>
                  <a:latin typeface="Arial" panose="020B0604020202020204" pitchFamily="34" charset="0"/>
                  <a:cs typeface="Arial" panose="020B0604020202020204" pitchFamily="34" charset="0"/>
                </a:rPr>
                <a:t>Επεμβάσεις οδικού δικτύου: πεζοδρομήσεις, οδοί ήπιας κυκλοφορίας</a:t>
              </a:r>
            </a:p>
          </p:txBody>
        </p:sp>
      </p:grpSp>
      <p:grpSp>
        <p:nvGrpSpPr>
          <p:cNvPr id="25" name="Ομάδα 24"/>
          <p:cNvGrpSpPr/>
          <p:nvPr/>
        </p:nvGrpSpPr>
        <p:grpSpPr>
          <a:xfrm>
            <a:off x="575960" y="5204195"/>
            <a:ext cx="3636000" cy="540000"/>
            <a:chOff x="0" y="4805"/>
            <a:chExt cx="7992889" cy="1085760"/>
          </a:xfrm>
          <a:solidFill>
            <a:schemeClr val="accent3">
              <a:lumMod val="40000"/>
              <a:lumOff val="60000"/>
            </a:schemeClr>
          </a:solidFill>
        </p:grpSpPr>
        <p:sp>
          <p:nvSpPr>
            <p:cNvPr id="26" name="Στρογγυλεμένο ορθογώνιο 25"/>
            <p:cNvSpPr/>
            <p:nvPr/>
          </p:nvSpPr>
          <p:spPr>
            <a:xfrm>
              <a:off x="0" y="4805"/>
              <a:ext cx="7992888" cy="1085760"/>
            </a:xfrm>
            <a:prstGeom prst="roundRect">
              <a:avLst/>
            </a:prstGeom>
            <a:grpFill/>
            <a:ln/>
          </p:spPr>
          <p:style>
            <a:lnRef idx="2">
              <a:schemeClr val="accent3">
                <a:shade val="50000"/>
              </a:schemeClr>
            </a:lnRef>
            <a:fillRef idx="1">
              <a:schemeClr val="accent3"/>
            </a:fillRef>
            <a:effectRef idx="0">
              <a:schemeClr val="accent3"/>
            </a:effectRef>
            <a:fontRef idx="minor">
              <a:schemeClr val="lt1"/>
            </a:fontRef>
          </p:style>
        </p:sp>
        <p:sp>
          <p:nvSpPr>
            <p:cNvPr id="27" name="Στρογγυλεμένο ορθογώνιο 4"/>
            <p:cNvSpPr txBox="1"/>
            <p:nvPr/>
          </p:nvSpPr>
          <p:spPr>
            <a:xfrm>
              <a:off x="53004" y="57807"/>
              <a:ext cx="7939885" cy="979756"/>
            </a:xfrm>
            <a:prstGeom prst="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45720" tIns="45720" rIns="45720" bIns="45720" numCol="1" spcCol="1270" anchor="ctr" anchorCtr="0">
              <a:noAutofit/>
            </a:bodyPr>
            <a:lstStyle/>
            <a:p>
              <a:pPr algn="r"/>
              <a:r>
                <a:rPr lang="el-GR" sz="1200" b="1" dirty="0">
                  <a:solidFill>
                    <a:schemeClr val="tx1"/>
                  </a:solidFill>
                  <a:latin typeface="Arial" panose="020B0604020202020204" pitchFamily="34" charset="0"/>
                  <a:cs typeface="Arial" panose="020B0604020202020204" pitchFamily="34" charset="0"/>
                </a:rPr>
                <a:t>Τοπικές παρεμβάσεις για διαμόρφωση: διαπλάτυνση πεζοδρομίων, διαχωριστικές νησίδες, αναβαθμοί, διασταυρώσεις και κόμβοι</a:t>
              </a:r>
            </a:p>
          </p:txBody>
        </p:sp>
      </p:grpSp>
      <p:grpSp>
        <p:nvGrpSpPr>
          <p:cNvPr id="28" name="Ομάδα 27"/>
          <p:cNvGrpSpPr/>
          <p:nvPr/>
        </p:nvGrpSpPr>
        <p:grpSpPr>
          <a:xfrm>
            <a:off x="62295" y="6453376"/>
            <a:ext cx="3780000" cy="360000"/>
            <a:chOff x="0" y="4805"/>
            <a:chExt cx="7992889" cy="1085760"/>
          </a:xfrm>
          <a:solidFill>
            <a:schemeClr val="accent3">
              <a:lumMod val="75000"/>
            </a:schemeClr>
          </a:solidFill>
        </p:grpSpPr>
        <p:sp>
          <p:nvSpPr>
            <p:cNvPr id="29" name="Στρογγυλεμένο ορθογώνιο 28"/>
            <p:cNvSpPr/>
            <p:nvPr/>
          </p:nvSpPr>
          <p:spPr>
            <a:xfrm>
              <a:off x="0" y="4805"/>
              <a:ext cx="7992887" cy="1085760"/>
            </a:xfrm>
            <a:prstGeom prst="roundRect">
              <a:avLst/>
            </a:prstGeom>
            <a:grpFill/>
            <a:ln/>
          </p:spPr>
          <p:style>
            <a:lnRef idx="2">
              <a:schemeClr val="accent3">
                <a:shade val="50000"/>
              </a:schemeClr>
            </a:lnRef>
            <a:fillRef idx="1">
              <a:schemeClr val="accent3"/>
            </a:fillRef>
            <a:effectRef idx="0">
              <a:schemeClr val="accent3"/>
            </a:effectRef>
            <a:fontRef idx="minor">
              <a:schemeClr val="lt1"/>
            </a:fontRef>
          </p:style>
        </p:sp>
        <p:sp>
          <p:nvSpPr>
            <p:cNvPr id="30" name="Στρογγυλεμένο ορθογώνιο 4"/>
            <p:cNvSpPr txBox="1"/>
            <p:nvPr/>
          </p:nvSpPr>
          <p:spPr>
            <a:xfrm>
              <a:off x="53002" y="57807"/>
              <a:ext cx="7939887" cy="979756"/>
            </a:xfrm>
            <a:prstGeom prst="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45720" tIns="45720" rIns="45720" bIns="45720" numCol="1" spcCol="1270" anchor="ctr" anchorCtr="0">
              <a:noAutofit/>
            </a:bodyPr>
            <a:lstStyle/>
            <a:p>
              <a:r>
                <a:rPr lang="el-GR" sz="1200" b="1" dirty="0">
                  <a:latin typeface="Arial" panose="020B0604020202020204" pitchFamily="34" charset="0"/>
                  <a:cs typeface="Arial" panose="020B0604020202020204" pitchFamily="34" charset="0"/>
                </a:rPr>
                <a:t>Δημιουργία διευρυμένου Δικτύου Πράσινων Διαδρομών</a:t>
              </a:r>
            </a:p>
          </p:txBody>
        </p:sp>
      </p:grpSp>
      <p:sp>
        <p:nvSpPr>
          <p:cNvPr id="31" name="Στρογγυλεμένο ορθογώνιο 30"/>
          <p:cNvSpPr/>
          <p:nvPr/>
        </p:nvSpPr>
        <p:spPr>
          <a:xfrm>
            <a:off x="85837" y="980728"/>
            <a:ext cx="2016224" cy="180000"/>
          </a:xfrm>
          <a:prstGeom prst="roundRect">
            <a:avLst/>
          </a:prstGeom>
          <a:solidFill>
            <a:schemeClr val="accent3">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l-GR" sz="1400" b="1" dirty="0" smtClean="0">
                <a:solidFill>
                  <a:schemeClr val="bg1"/>
                </a:solidFill>
              </a:rPr>
              <a:t>Παλαιό Φάληρο</a:t>
            </a:r>
            <a:endParaRPr lang="el-GR" sz="1400" b="1" dirty="0">
              <a:solidFill>
                <a:schemeClr val="bg1"/>
              </a:solidFill>
            </a:endParaRPr>
          </a:p>
        </p:txBody>
      </p:sp>
      <p:sp>
        <p:nvSpPr>
          <p:cNvPr id="33" name="Στρογγυλεμένο ορθογώνιο 32"/>
          <p:cNvSpPr/>
          <p:nvPr/>
        </p:nvSpPr>
        <p:spPr>
          <a:xfrm>
            <a:off x="2987824" y="980728"/>
            <a:ext cx="1224136" cy="180000"/>
          </a:xfrm>
          <a:prstGeom prst="roundRect">
            <a:avLst/>
          </a:prstGeom>
          <a:solidFill>
            <a:schemeClr val="accent3">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r>
              <a:rPr lang="el-GR" sz="1400" b="1" dirty="0" smtClean="0">
                <a:solidFill>
                  <a:schemeClr val="tx1"/>
                </a:solidFill>
              </a:rPr>
              <a:t>Άλιμος</a:t>
            </a:r>
            <a:endParaRPr lang="el-GR" sz="1400" b="1" dirty="0">
              <a:solidFill>
                <a:schemeClr val="tx1"/>
              </a:solidFill>
            </a:endParaRPr>
          </a:p>
        </p:txBody>
      </p:sp>
    </p:spTree>
    <p:extLst>
      <p:ext uri="{BB962C8B-B14F-4D97-AF65-F5344CB8AC3E}">
        <p14:creationId xmlns:p14="http://schemas.microsoft.com/office/powerpoint/2010/main" val="386280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22960" y="0"/>
            <a:ext cx="7520940" cy="404664"/>
          </a:xfrm>
        </p:spPr>
        <p:txBody>
          <a:bodyPr/>
          <a:lstStyle/>
          <a:p>
            <a:pPr algn="ctr"/>
            <a:r>
              <a:rPr lang="el-GR" sz="2000" dirty="0" err="1" smtClean="0"/>
              <a:t>Επιχειρησιακα</a:t>
            </a:r>
            <a:r>
              <a:rPr lang="el-GR" sz="2000" dirty="0" smtClean="0"/>
              <a:t> </a:t>
            </a:r>
            <a:r>
              <a:rPr lang="el-GR" sz="2000" dirty="0" err="1" smtClean="0"/>
              <a:t>προγραμματα</a:t>
            </a:r>
            <a:r>
              <a:rPr lang="el-GR" sz="2000" dirty="0" smtClean="0"/>
              <a:t> </a:t>
            </a:r>
            <a:r>
              <a:rPr lang="el-GR" sz="2000" dirty="0" err="1" smtClean="0"/>
              <a:t>δημων</a:t>
            </a:r>
            <a:r>
              <a:rPr lang="el-GR" sz="2000" dirty="0" smtClean="0"/>
              <a:t> &amp; </a:t>
            </a:r>
            <a:r>
              <a:rPr lang="el-GR" sz="2000" dirty="0" err="1" smtClean="0"/>
              <a:t>σχεση</a:t>
            </a:r>
            <a:r>
              <a:rPr lang="el-GR" sz="2000" dirty="0" smtClean="0"/>
              <a:t> με ΣΒΑΑ</a:t>
            </a:r>
            <a:endParaRPr lang="el-GR" sz="2000" dirty="0"/>
          </a:p>
        </p:txBody>
      </p:sp>
      <p:graphicFrame>
        <p:nvGraphicFramePr>
          <p:cNvPr id="3" name="Πίνακας 2"/>
          <p:cNvGraphicFramePr>
            <a:graphicFrameLocks noGrp="1"/>
          </p:cNvGraphicFramePr>
          <p:nvPr>
            <p:extLst>
              <p:ext uri="{D42A27DB-BD31-4B8C-83A1-F6EECF244321}">
                <p14:modId xmlns:p14="http://schemas.microsoft.com/office/powerpoint/2010/main" val="1863463828"/>
              </p:ext>
            </p:extLst>
          </p:nvPr>
        </p:nvGraphicFramePr>
        <p:xfrm>
          <a:off x="107504" y="404704"/>
          <a:ext cx="8928992" cy="6217440"/>
        </p:xfrm>
        <a:graphic>
          <a:graphicData uri="http://schemas.openxmlformats.org/drawingml/2006/table">
            <a:tbl>
              <a:tblPr firstRow="1" bandRow="1">
                <a:tableStyleId>{5C22544A-7EE6-4342-B048-85BDC9FD1C3A}</a:tableStyleId>
              </a:tblPr>
              <a:tblGrid>
                <a:gridCol w="2232248">
                  <a:extLst>
                    <a:ext uri="{9D8B030D-6E8A-4147-A177-3AD203B41FA5}">
                      <a16:colId xmlns:a16="http://schemas.microsoft.com/office/drawing/2014/main" xmlns="" val="20000"/>
                    </a:ext>
                  </a:extLst>
                </a:gridCol>
                <a:gridCol w="2232248">
                  <a:extLst>
                    <a:ext uri="{9D8B030D-6E8A-4147-A177-3AD203B41FA5}">
                      <a16:colId xmlns:a16="http://schemas.microsoft.com/office/drawing/2014/main" xmlns="" val="20001"/>
                    </a:ext>
                  </a:extLst>
                </a:gridCol>
                <a:gridCol w="2232248">
                  <a:extLst>
                    <a:ext uri="{9D8B030D-6E8A-4147-A177-3AD203B41FA5}">
                      <a16:colId xmlns:a16="http://schemas.microsoft.com/office/drawing/2014/main" xmlns="" val="20002"/>
                    </a:ext>
                  </a:extLst>
                </a:gridCol>
                <a:gridCol w="2232248">
                  <a:extLst>
                    <a:ext uri="{9D8B030D-6E8A-4147-A177-3AD203B41FA5}">
                      <a16:colId xmlns:a16="http://schemas.microsoft.com/office/drawing/2014/main" xmlns="" val="20003"/>
                    </a:ext>
                  </a:extLst>
                </a:gridCol>
              </a:tblGrid>
              <a:tr h="0">
                <a:tc>
                  <a:txBody>
                    <a:bodyPr/>
                    <a:lstStyle/>
                    <a:p>
                      <a:pPr algn="ctr"/>
                      <a:r>
                        <a:rPr lang="el-GR" sz="1200" dirty="0" smtClean="0"/>
                        <a:t>Δήμος Καλλιθέας</a:t>
                      </a:r>
                      <a:endParaRPr lang="el-GR" sz="1200" dirty="0"/>
                    </a:p>
                  </a:txBody>
                  <a:tcPr marL="36000" marR="36000" marT="36000" marB="36000" anchor="ctr"/>
                </a:tc>
                <a:tc>
                  <a:txBody>
                    <a:bodyPr/>
                    <a:lstStyle/>
                    <a:p>
                      <a:pPr algn="ctr"/>
                      <a:r>
                        <a:rPr lang="el-GR" sz="1200" dirty="0" smtClean="0"/>
                        <a:t>Δήμος</a:t>
                      </a:r>
                      <a:r>
                        <a:rPr lang="el-GR" sz="1200" baseline="0" dirty="0" smtClean="0"/>
                        <a:t> Παλαιού Φαλήρου</a:t>
                      </a:r>
                      <a:endParaRPr lang="el-GR" sz="1200" dirty="0"/>
                    </a:p>
                  </a:txBody>
                  <a:tcPr marL="36000" marR="36000" marT="36000" marB="36000" anchor="ctr"/>
                </a:tc>
                <a:tc>
                  <a:txBody>
                    <a:bodyPr/>
                    <a:lstStyle/>
                    <a:p>
                      <a:pPr algn="ctr"/>
                      <a:r>
                        <a:rPr lang="el-GR" sz="1200" dirty="0" smtClean="0"/>
                        <a:t>Δήμος Αλίμου</a:t>
                      </a:r>
                      <a:endParaRPr lang="el-GR" sz="1200" dirty="0"/>
                    </a:p>
                  </a:txBody>
                  <a:tcPr marL="36000" marR="36000" marT="36000" marB="36000" anchor="ctr"/>
                </a:tc>
                <a:tc>
                  <a:txBody>
                    <a:bodyPr/>
                    <a:lstStyle/>
                    <a:p>
                      <a:pPr algn="ctr"/>
                      <a:r>
                        <a:rPr lang="el-GR" sz="1200" dirty="0" smtClean="0"/>
                        <a:t>ΣΒΑΑ 2014-2020</a:t>
                      </a:r>
                      <a:endParaRPr lang="el-GR" sz="1200" dirty="0"/>
                    </a:p>
                  </a:txBody>
                  <a:tcPr marL="36000" marR="36000" marT="36000" marB="36000" anchor="ctr"/>
                </a:tc>
                <a:extLst>
                  <a:ext uri="{0D108BD9-81ED-4DB2-BD59-A6C34878D82A}">
                    <a16:rowId xmlns:a16="http://schemas.microsoft.com/office/drawing/2014/main" xmlns="" val="10000"/>
                  </a:ext>
                </a:extLst>
              </a:tr>
              <a:tr h="465160">
                <a:tc>
                  <a:txBody>
                    <a:bodyPr/>
                    <a:lstStyle/>
                    <a:p>
                      <a:pPr algn="ctr"/>
                      <a:r>
                        <a:rPr lang="el-GR" sz="1200" dirty="0" smtClean="0"/>
                        <a:t>Άξονας 1: Περιβάλλον και Ποιότητα Ζωής</a:t>
                      </a:r>
                      <a:endParaRPr lang="el-GR" sz="1200" dirty="0"/>
                    </a:p>
                  </a:txBody>
                  <a:tcPr marL="36000" marR="36000" marT="36000" marB="36000" anchor="ctr">
                    <a:solidFill>
                      <a:schemeClr val="accent3">
                        <a:lumMod val="75000"/>
                      </a:schemeClr>
                    </a:solidFill>
                  </a:tcPr>
                </a:tc>
                <a:tc>
                  <a:txBody>
                    <a:bodyPr/>
                    <a:lstStyle/>
                    <a:p>
                      <a:pPr algn="ctr"/>
                      <a:r>
                        <a:rPr lang="el-GR" sz="1200" dirty="0" smtClean="0"/>
                        <a:t>Άξονας 1: Προστασία του Περιβάλλοντος και</a:t>
                      </a:r>
                      <a:r>
                        <a:rPr lang="el-GR" sz="1200" baseline="0" dirty="0" smtClean="0"/>
                        <a:t> </a:t>
                      </a:r>
                      <a:r>
                        <a:rPr lang="el-GR" sz="1200" dirty="0" smtClean="0"/>
                        <a:t>Βελτίωση της Ποιότητας Ζωής</a:t>
                      </a:r>
                      <a:endParaRPr lang="el-GR" sz="1200" dirty="0"/>
                    </a:p>
                  </a:txBody>
                  <a:tcPr marL="36000" marR="36000" marT="36000" marB="36000" anchor="ctr">
                    <a:solidFill>
                      <a:schemeClr val="accent3">
                        <a:lumMod val="75000"/>
                      </a:schemeClr>
                    </a:solidFill>
                  </a:tcPr>
                </a:tc>
                <a:tc>
                  <a:txBody>
                    <a:bodyPr/>
                    <a:lstStyle/>
                    <a:p>
                      <a:pPr algn="ctr"/>
                      <a:r>
                        <a:rPr lang="el-GR" sz="1200" dirty="0" smtClean="0"/>
                        <a:t>Άξονας 1: Περιβάλλον και Ποιότητα Ζωής</a:t>
                      </a:r>
                      <a:endParaRPr lang="el-GR" sz="1200" dirty="0"/>
                    </a:p>
                  </a:txBody>
                  <a:tcPr marL="36000" marR="36000" marT="36000" marB="36000" anchor="ctr">
                    <a:solidFill>
                      <a:schemeClr val="accent3">
                        <a:lumMod val="75000"/>
                      </a:schemeClr>
                    </a:solidFill>
                  </a:tcPr>
                </a:tc>
                <a:tc>
                  <a:txBody>
                    <a:bodyPr/>
                    <a:lstStyle/>
                    <a:p>
                      <a:pPr algn="ctr"/>
                      <a:endParaRPr lang="el-GR" sz="1200" dirty="0"/>
                    </a:p>
                  </a:txBody>
                  <a:tcPr marL="36000" marR="36000" marT="36000" marB="36000" anchor="ctr">
                    <a:solidFill>
                      <a:schemeClr val="accent3">
                        <a:lumMod val="75000"/>
                      </a:schemeClr>
                    </a:solidFill>
                  </a:tcPr>
                </a:tc>
                <a:extLst>
                  <a:ext uri="{0D108BD9-81ED-4DB2-BD59-A6C34878D82A}">
                    <a16:rowId xmlns:a16="http://schemas.microsoft.com/office/drawing/2014/main" xmlns="" val="10001"/>
                  </a:ext>
                </a:extLst>
              </a:tr>
              <a:tr h="0">
                <a:tc>
                  <a:txBody>
                    <a:bodyPr/>
                    <a:lstStyle/>
                    <a:p>
                      <a:pPr algn="ctr"/>
                      <a:r>
                        <a:rPr lang="el-GR" sz="1100" dirty="0" smtClean="0"/>
                        <a:t>1.1 : Προστασία / διαχείριση / ανάδειξη του φυσικού περιβάλλοντος</a:t>
                      </a:r>
                      <a:endParaRPr lang="el-GR" sz="1100" dirty="0"/>
                    </a:p>
                  </a:txBody>
                  <a:tcPr marL="36000" marR="36000" marT="36000" marB="36000" anchor="ctr">
                    <a:solidFill>
                      <a:schemeClr val="accent2">
                        <a:lumMod val="40000"/>
                        <a:lumOff val="60000"/>
                      </a:schemeClr>
                    </a:solidFill>
                  </a:tcPr>
                </a:tc>
                <a:tc>
                  <a:txBody>
                    <a:bodyPr/>
                    <a:lstStyle/>
                    <a:p>
                      <a:pPr algn="ctr"/>
                      <a:r>
                        <a:rPr lang="el-GR" sz="1100" dirty="0" smtClean="0"/>
                        <a:t>1.1</a:t>
                      </a:r>
                      <a:r>
                        <a:rPr lang="en-US" sz="1100" dirty="0" smtClean="0"/>
                        <a:t> </a:t>
                      </a:r>
                      <a:r>
                        <a:rPr lang="el-GR" sz="1100" dirty="0" smtClean="0"/>
                        <a:t>Περιβαλλοντική Διαχείριση</a:t>
                      </a:r>
                      <a:endParaRPr lang="el-GR" sz="1100" dirty="0"/>
                    </a:p>
                  </a:txBody>
                  <a:tcPr marL="36000" marR="36000" marT="36000" marB="36000" anchor="ctr">
                    <a:solidFill>
                      <a:schemeClr val="accent2">
                        <a:lumMod val="40000"/>
                        <a:lumOff val="60000"/>
                      </a:schemeClr>
                    </a:solidFill>
                  </a:tcPr>
                </a:tc>
                <a:tc>
                  <a:txBody>
                    <a:bodyPr/>
                    <a:lstStyle/>
                    <a:p>
                      <a:pPr algn="ctr"/>
                      <a:endParaRPr lang="el-GR" sz="1100" dirty="0"/>
                    </a:p>
                  </a:txBody>
                  <a:tcPr marL="36000" marR="36000" marT="36000" marB="36000" anchor="ctr">
                    <a:solidFill>
                      <a:schemeClr val="accent2">
                        <a:lumMod val="40000"/>
                        <a:lumOff val="60000"/>
                      </a:schemeClr>
                    </a:solidFill>
                  </a:tcPr>
                </a:tc>
                <a:tc>
                  <a:txBody>
                    <a:bodyPr/>
                    <a:lstStyle/>
                    <a:p>
                      <a:pPr algn="ctr"/>
                      <a:r>
                        <a:rPr lang="el-GR" sz="1100" dirty="0" smtClean="0"/>
                        <a:t>2.2. Μείωση των επιπτώσεων των πλημμυρικών φαινομένων</a:t>
                      </a:r>
                      <a:r>
                        <a:rPr lang="el-GR" sz="1100" baseline="0" dirty="0" smtClean="0"/>
                        <a:t> </a:t>
                      </a:r>
                      <a:r>
                        <a:rPr lang="el-GR" sz="1100" dirty="0" smtClean="0"/>
                        <a:t>από τις επιπτώσεις της</a:t>
                      </a:r>
                      <a:r>
                        <a:rPr lang="el-GR" sz="1100" baseline="0" dirty="0" smtClean="0"/>
                        <a:t> </a:t>
                      </a:r>
                      <a:r>
                        <a:rPr lang="el-GR" sz="1100" dirty="0" smtClean="0"/>
                        <a:t>κλιματικής αλλαγής στο</a:t>
                      </a:r>
                      <a:r>
                        <a:rPr lang="el-GR" sz="1100" baseline="0" dirty="0" smtClean="0"/>
                        <a:t> </a:t>
                      </a:r>
                      <a:r>
                        <a:rPr lang="el-GR" sz="1100" dirty="0" smtClean="0"/>
                        <a:t>ανθρωπογενές και φυσικό</a:t>
                      </a:r>
                      <a:r>
                        <a:rPr lang="el-GR" sz="1100" baseline="0" dirty="0" smtClean="0"/>
                        <a:t> π</a:t>
                      </a:r>
                      <a:r>
                        <a:rPr lang="el-GR" sz="1100" dirty="0" smtClean="0"/>
                        <a:t>εριβάλλον</a:t>
                      </a:r>
                      <a:endParaRPr lang="el-GR" sz="1100" dirty="0"/>
                    </a:p>
                  </a:txBody>
                  <a:tcPr marL="36000" marR="36000" marT="36000" marB="36000" anchor="ctr">
                    <a:solidFill>
                      <a:schemeClr val="accent2">
                        <a:lumMod val="40000"/>
                        <a:lumOff val="60000"/>
                      </a:schemeClr>
                    </a:solidFill>
                  </a:tcPr>
                </a:tc>
                <a:extLst>
                  <a:ext uri="{0D108BD9-81ED-4DB2-BD59-A6C34878D82A}">
                    <a16:rowId xmlns:a16="http://schemas.microsoft.com/office/drawing/2014/main" xmlns="" val="10002"/>
                  </a:ext>
                </a:extLst>
              </a:tr>
              <a:tr h="0">
                <a:tc>
                  <a:txBody>
                    <a:bodyPr/>
                    <a:lstStyle/>
                    <a:p>
                      <a:pPr algn="ctr"/>
                      <a:r>
                        <a:rPr lang="el-GR" sz="1100" dirty="0" smtClean="0"/>
                        <a:t>1.2 : Προστασία / βελτίωση / ανάδειξη του οικιστικού περιβάλλοντος</a:t>
                      </a:r>
                      <a:endParaRPr lang="el-GR" sz="1100" dirty="0"/>
                    </a:p>
                  </a:txBody>
                  <a:tcPr marL="36000" marR="36000" marT="36000" marB="36000" anchor="ctr">
                    <a:solidFill>
                      <a:schemeClr val="accent2">
                        <a:lumMod val="40000"/>
                        <a:lumOff val="60000"/>
                      </a:schemeClr>
                    </a:solidFill>
                  </a:tcPr>
                </a:tc>
                <a:tc>
                  <a:txBody>
                    <a:bodyPr/>
                    <a:lstStyle/>
                    <a:p>
                      <a:pPr algn="ctr"/>
                      <a:r>
                        <a:rPr lang="el-GR" sz="1100" dirty="0" smtClean="0"/>
                        <a:t>1.7</a:t>
                      </a:r>
                      <a:r>
                        <a:rPr lang="en-US" sz="1100" dirty="0" smtClean="0"/>
                        <a:t> </a:t>
                      </a:r>
                      <a:r>
                        <a:rPr lang="el-GR" sz="1100" dirty="0" smtClean="0"/>
                        <a:t>Βελτίωση αστικού περιβάλλοντος σε θέματα κτιριακού αποθέματος</a:t>
                      </a:r>
                      <a:endParaRPr lang="el-GR" sz="1100" dirty="0"/>
                    </a:p>
                  </a:txBody>
                  <a:tcPr marL="36000" marR="36000" marT="36000" marB="36000" anchor="ctr">
                    <a:solidFill>
                      <a:schemeClr val="accent2">
                        <a:lumMod val="40000"/>
                        <a:lumOff val="60000"/>
                      </a:schemeClr>
                    </a:solidFill>
                  </a:tcPr>
                </a:tc>
                <a:tc>
                  <a:txBody>
                    <a:bodyPr/>
                    <a:lstStyle/>
                    <a:p>
                      <a:pPr algn="ctr"/>
                      <a:endParaRPr lang="el-GR" sz="1100" dirty="0"/>
                    </a:p>
                  </a:txBody>
                  <a:tcPr marL="36000" marR="36000" marT="36000" marB="36000" anchor="ctr">
                    <a:solidFill>
                      <a:schemeClr val="accent2">
                        <a:lumMod val="40000"/>
                        <a:lumOff val="60000"/>
                      </a:schemeClr>
                    </a:solidFill>
                  </a:tcPr>
                </a:tc>
                <a:tc>
                  <a:txBody>
                    <a:bodyPr/>
                    <a:lstStyle/>
                    <a:p>
                      <a:pPr algn="ctr"/>
                      <a:endParaRPr lang="el-GR" sz="1100" dirty="0"/>
                    </a:p>
                  </a:txBody>
                  <a:tcPr marL="36000" marR="36000" marT="36000" marB="36000" anchor="ctr">
                    <a:solidFill>
                      <a:schemeClr val="accent2">
                        <a:lumMod val="40000"/>
                        <a:lumOff val="60000"/>
                      </a:schemeClr>
                    </a:solidFill>
                  </a:tcPr>
                </a:tc>
                <a:extLst>
                  <a:ext uri="{0D108BD9-81ED-4DB2-BD59-A6C34878D82A}">
                    <a16:rowId xmlns:a16="http://schemas.microsoft.com/office/drawing/2014/main" xmlns="" val="10003"/>
                  </a:ext>
                </a:extLst>
              </a:tr>
              <a:tr h="0">
                <a:tc>
                  <a:txBody>
                    <a:bodyPr/>
                    <a:lstStyle/>
                    <a:p>
                      <a:pPr algn="ctr"/>
                      <a:r>
                        <a:rPr lang="el-GR" sz="1100" dirty="0" smtClean="0"/>
                        <a:t>1.3 : Βελτίωση υποδομών, βασικών δικτύων, οργάνωση μεταφορών,</a:t>
                      </a:r>
                      <a:r>
                        <a:rPr lang="el-GR" sz="1100" baseline="0" dirty="0" smtClean="0"/>
                        <a:t> </a:t>
                      </a:r>
                      <a:r>
                        <a:rPr lang="el-GR" sz="1100" dirty="0" smtClean="0"/>
                        <a:t>κυκλοφορίας, στάθμευσης και</a:t>
                      </a:r>
                      <a:r>
                        <a:rPr lang="el-GR" sz="1100" baseline="0" dirty="0" smtClean="0"/>
                        <a:t> </a:t>
                      </a:r>
                      <a:r>
                        <a:rPr lang="el-GR" sz="1100" dirty="0" smtClean="0"/>
                        <a:t>συγκοινωνιών</a:t>
                      </a:r>
                      <a:endParaRPr lang="el-GR" sz="1100" dirty="0"/>
                    </a:p>
                  </a:txBody>
                  <a:tcPr marL="36000" marR="36000" marT="36000" marB="36000" anchor="ctr">
                    <a:solidFill>
                      <a:schemeClr val="accent2">
                        <a:lumMod val="40000"/>
                        <a:lumOff val="60000"/>
                      </a:schemeClr>
                    </a:solidFill>
                  </a:tcPr>
                </a:tc>
                <a:tc>
                  <a:txBody>
                    <a:bodyPr/>
                    <a:lstStyle/>
                    <a:p>
                      <a:pPr algn="ctr"/>
                      <a:r>
                        <a:rPr lang="el-GR" sz="1100" dirty="0" smtClean="0"/>
                        <a:t>1.3</a:t>
                      </a:r>
                      <a:r>
                        <a:rPr lang="en-US" sz="1100" dirty="0" smtClean="0"/>
                        <a:t> </a:t>
                      </a:r>
                      <a:r>
                        <a:rPr lang="el-GR" sz="1100" dirty="0" smtClean="0"/>
                        <a:t>Βιώσιμη Αστική Κινητικότητα</a:t>
                      </a:r>
                      <a:endParaRPr lang="en-US" sz="1100" dirty="0" smtClean="0"/>
                    </a:p>
                    <a:p>
                      <a:pPr algn="ctr"/>
                      <a:r>
                        <a:rPr lang="el-GR" sz="1100" dirty="0" smtClean="0"/>
                        <a:t>1.5</a:t>
                      </a:r>
                      <a:r>
                        <a:rPr lang="en-US" sz="1100" dirty="0" smtClean="0"/>
                        <a:t> </a:t>
                      </a:r>
                      <a:r>
                        <a:rPr lang="el-GR" sz="1100" dirty="0" smtClean="0"/>
                        <a:t>Υποδομές - Δίκτυα</a:t>
                      </a:r>
                      <a:endParaRPr lang="el-GR" sz="1100" dirty="0"/>
                    </a:p>
                  </a:txBody>
                  <a:tcPr marL="36000" marR="36000" marT="36000" marB="36000" anchor="ctr">
                    <a:solidFill>
                      <a:schemeClr val="accent2">
                        <a:lumMod val="40000"/>
                        <a:lumOff val="60000"/>
                      </a:schemeClr>
                    </a:solidFill>
                  </a:tcPr>
                </a:tc>
                <a:tc>
                  <a:txBody>
                    <a:bodyPr/>
                    <a:lstStyle/>
                    <a:p>
                      <a:pPr algn="ctr"/>
                      <a:r>
                        <a:rPr lang="el-GR" sz="1100" dirty="0" smtClean="0"/>
                        <a:t>1.2. Βιώσιμη Αστική Κινητικότητα (υποδομές και υπηρεσίες μεταφορών και κινητικότητας)</a:t>
                      </a:r>
                      <a:endParaRPr lang="en-US" sz="1100" dirty="0" smtClean="0"/>
                    </a:p>
                    <a:p>
                      <a:pPr algn="ctr"/>
                      <a:r>
                        <a:rPr lang="el-GR" sz="1100" dirty="0" smtClean="0"/>
                        <a:t>1.3. Ενίσχυση των υποδομών και δικτύων</a:t>
                      </a:r>
                      <a:endParaRPr lang="el-GR" sz="1100" dirty="0"/>
                    </a:p>
                  </a:txBody>
                  <a:tcPr marL="36000" marR="36000" marT="36000" marB="36000" anchor="ctr">
                    <a:solidFill>
                      <a:schemeClr val="accent2">
                        <a:lumMod val="40000"/>
                        <a:lumOff val="60000"/>
                      </a:schemeClr>
                    </a:solidFill>
                  </a:tcPr>
                </a:tc>
                <a:tc>
                  <a:txBody>
                    <a:bodyPr/>
                    <a:lstStyle/>
                    <a:p>
                      <a:pPr algn="ctr"/>
                      <a:endParaRPr lang="el-GR" sz="1100" dirty="0"/>
                    </a:p>
                  </a:txBody>
                  <a:tcPr marL="36000" marR="36000" marT="36000" marB="36000" anchor="ctr">
                    <a:solidFill>
                      <a:schemeClr val="accent2">
                        <a:lumMod val="40000"/>
                        <a:lumOff val="60000"/>
                      </a:schemeClr>
                    </a:solidFill>
                  </a:tcPr>
                </a:tc>
                <a:extLst>
                  <a:ext uri="{0D108BD9-81ED-4DB2-BD59-A6C34878D82A}">
                    <a16:rowId xmlns:a16="http://schemas.microsoft.com/office/drawing/2014/main" xmlns="" val="10004"/>
                  </a:ext>
                </a:extLst>
              </a:tr>
              <a:tr h="0">
                <a:tc>
                  <a:txBody>
                    <a:bodyPr/>
                    <a:lstStyle/>
                    <a:p>
                      <a:pPr algn="ctr"/>
                      <a:r>
                        <a:rPr lang="el-GR" sz="1100" dirty="0" smtClean="0"/>
                        <a:t>1.4 : Επενδύσεις για τη βελτίωση της ενεργειακής υποδομής και την καθαρή ενέργεια</a:t>
                      </a:r>
                      <a:endParaRPr lang="el-GR" sz="1100" dirty="0"/>
                    </a:p>
                  </a:txBody>
                  <a:tcPr marL="36000" marR="36000" marT="36000" marB="36000" anchor="ctr">
                    <a:solidFill>
                      <a:schemeClr val="accent2">
                        <a:lumMod val="40000"/>
                        <a:lumOff val="60000"/>
                      </a:schemeClr>
                    </a:solidFill>
                  </a:tcPr>
                </a:tc>
                <a:tc>
                  <a:txBody>
                    <a:bodyPr/>
                    <a:lstStyle/>
                    <a:p>
                      <a:pPr algn="ctr"/>
                      <a:endParaRPr lang="el-GR" sz="1100" dirty="0"/>
                    </a:p>
                  </a:txBody>
                  <a:tcPr marL="36000" marR="36000" marT="36000" marB="36000" anchor="ctr">
                    <a:solidFill>
                      <a:schemeClr val="accent2">
                        <a:lumMod val="40000"/>
                        <a:lumOff val="60000"/>
                      </a:schemeClr>
                    </a:solidFill>
                  </a:tcPr>
                </a:tc>
                <a:tc>
                  <a:txBody>
                    <a:bodyPr/>
                    <a:lstStyle/>
                    <a:p>
                      <a:pPr algn="ctr"/>
                      <a:endParaRPr lang="el-GR" sz="1100" dirty="0"/>
                    </a:p>
                  </a:txBody>
                  <a:tcPr marL="36000" marR="36000" marT="36000" marB="36000" anchor="ctr">
                    <a:solidFill>
                      <a:schemeClr val="accent2">
                        <a:lumMod val="40000"/>
                        <a:lumOff val="60000"/>
                      </a:schemeClr>
                    </a:solidFill>
                  </a:tcPr>
                </a:tc>
                <a:tc>
                  <a:txBody>
                    <a:bodyPr/>
                    <a:lstStyle/>
                    <a:p>
                      <a:pPr algn="ctr"/>
                      <a:r>
                        <a:rPr lang="el-GR" sz="1100" dirty="0" smtClean="0"/>
                        <a:t>2.1. Μείωση της κατανάλωσης ενέργειας στα κτίρια</a:t>
                      </a:r>
                      <a:endParaRPr lang="el-GR" sz="1100" dirty="0"/>
                    </a:p>
                  </a:txBody>
                  <a:tcPr marL="36000" marR="36000" marT="36000" marB="36000" anchor="ctr">
                    <a:solidFill>
                      <a:schemeClr val="accent2">
                        <a:lumMod val="40000"/>
                        <a:lumOff val="60000"/>
                      </a:schemeClr>
                    </a:solidFill>
                  </a:tcPr>
                </a:tc>
                <a:extLst>
                  <a:ext uri="{0D108BD9-81ED-4DB2-BD59-A6C34878D82A}">
                    <a16:rowId xmlns:a16="http://schemas.microsoft.com/office/drawing/2014/main" xmlns="" val="10005"/>
                  </a:ext>
                </a:extLst>
              </a:tr>
              <a:tr h="0">
                <a:tc>
                  <a:txBody>
                    <a:bodyPr/>
                    <a:lstStyle/>
                    <a:p>
                      <a:pPr algn="ctr"/>
                      <a:r>
                        <a:rPr lang="el-GR" sz="1100" dirty="0" smtClean="0"/>
                        <a:t>1.5: Οργάνωση διαχείρισης στερεών αποβλήτων, ανακύκλωση, βελτίωση της καθαριότητας</a:t>
                      </a:r>
                      <a:endParaRPr lang="el-GR" sz="1100" dirty="0"/>
                    </a:p>
                  </a:txBody>
                  <a:tcPr marL="36000" marR="36000" marT="36000" marB="36000" anchor="ctr">
                    <a:solidFill>
                      <a:schemeClr val="accent2">
                        <a:lumMod val="40000"/>
                        <a:lumOff val="60000"/>
                      </a:schemeClr>
                    </a:solidFill>
                  </a:tcPr>
                </a:tc>
                <a:tc>
                  <a:txBody>
                    <a:bodyPr/>
                    <a:lstStyle/>
                    <a:p>
                      <a:pPr algn="ctr"/>
                      <a:r>
                        <a:rPr lang="el-GR" sz="1100" dirty="0" smtClean="0"/>
                        <a:t>1.4</a:t>
                      </a:r>
                      <a:r>
                        <a:rPr lang="en-US" sz="1100" dirty="0" smtClean="0"/>
                        <a:t> </a:t>
                      </a:r>
                      <a:r>
                        <a:rPr lang="el-GR" sz="1100" dirty="0" smtClean="0"/>
                        <a:t>Καθαριότητα και Διαχείριση Απορριμμάτων</a:t>
                      </a:r>
                      <a:endParaRPr lang="el-GR" sz="1100" dirty="0"/>
                    </a:p>
                  </a:txBody>
                  <a:tcPr marL="36000" marR="36000" marT="36000" marB="36000" anchor="ctr">
                    <a:solidFill>
                      <a:schemeClr val="accent2">
                        <a:lumMod val="40000"/>
                        <a:lumOff val="60000"/>
                      </a:schemeClr>
                    </a:solidFill>
                  </a:tcPr>
                </a:tc>
                <a:tc>
                  <a:txBody>
                    <a:bodyPr/>
                    <a:lstStyle/>
                    <a:p>
                      <a:pPr algn="ctr"/>
                      <a:r>
                        <a:rPr lang="el-GR" sz="1100" dirty="0" smtClean="0"/>
                        <a:t>1.4 Βελτίωση του επιπέδου της Καθαριότητας / Διαχείριση αποβλήτων</a:t>
                      </a:r>
                      <a:endParaRPr lang="el-GR" sz="1100" dirty="0"/>
                    </a:p>
                  </a:txBody>
                  <a:tcPr marL="36000" marR="36000" marT="36000" marB="36000" anchor="ctr">
                    <a:solidFill>
                      <a:schemeClr val="accent2">
                        <a:lumMod val="40000"/>
                        <a:lumOff val="60000"/>
                      </a:schemeClr>
                    </a:solidFill>
                  </a:tcPr>
                </a:tc>
                <a:tc>
                  <a:txBody>
                    <a:bodyPr/>
                    <a:lstStyle/>
                    <a:p>
                      <a:pPr algn="ctr"/>
                      <a:r>
                        <a:rPr lang="el-GR" sz="1100" dirty="0" smtClean="0"/>
                        <a:t>2.3. Αύξηση ανακύκλωσης και επαναχρησιμοποίησης</a:t>
                      </a:r>
                      <a:endParaRPr lang="el-GR" sz="1100" dirty="0"/>
                    </a:p>
                  </a:txBody>
                  <a:tcPr marL="36000" marR="36000" marT="36000" marB="36000" anchor="ctr">
                    <a:solidFill>
                      <a:schemeClr val="accent2">
                        <a:lumMod val="40000"/>
                        <a:lumOff val="60000"/>
                      </a:schemeClr>
                    </a:solidFill>
                  </a:tcPr>
                </a:tc>
                <a:extLst>
                  <a:ext uri="{0D108BD9-81ED-4DB2-BD59-A6C34878D82A}">
                    <a16:rowId xmlns:a16="http://schemas.microsoft.com/office/drawing/2014/main" xmlns="" val="10006"/>
                  </a:ext>
                </a:extLst>
              </a:tr>
              <a:tr h="0">
                <a:tc>
                  <a:txBody>
                    <a:bodyPr/>
                    <a:lstStyle/>
                    <a:p>
                      <a:pPr algn="ctr"/>
                      <a:r>
                        <a:rPr lang="el-GR" sz="1100" dirty="0" smtClean="0"/>
                        <a:t>1.6: Ενίσχυση της ανθεκτικότητας και της αντίδρασης του Δήμου στον τομέα</a:t>
                      </a:r>
                      <a:r>
                        <a:rPr lang="el-GR" sz="1100" baseline="0" dirty="0" smtClean="0"/>
                        <a:t> </a:t>
                      </a:r>
                      <a:r>
                        <a:rPr lang="el-GR" sz="1100" dirty="0" smtClean="0"/>
                        <a:t>της πολιτικής προστασίας</a:t>
                      </a:r>
                      <a:endParaRPr lang="el-GR" sz="1100" dirty="0"/>
                    </a:p>
                  </a:txBody>
                  <a:tcPr marL="36000" marR="36000" marT="36000" marB="36000" anchor="ctr">
                    <a:solidFill>
                      <a:schemeClr val="accent2">
                        <a:lumMod val="40000"/>
                        <a:lumOff val="60000"/>
                      </a:schemeClr>
                    </a:solidFill>
                  </a:tcPr>
                </a:tc>
                <a:tc>
                  <a:txBody>
                    <a:bodyPr/>
                    <a:lstStyle/>
                    <a:p>
                      <a:pPr algn="ctr"/>
                      <a:r>
                        <a:rPr lang="el-GR" sz="1100" dirty="0" smtClean="0"/>
                        <a:t>1.6</a:t>
                      </a:r>
                      <a:r>
                        <a:rPr lang="en-US" sz="1100" dirty="0" smtClean="0"/>
                        <a:t> </a:t>
                      </a:r>
                      <a:r>
                        <a:rPr lang="el-GR" sz="1100" dirty="0" smtClean="0"/>
                        <a:t>Πολιτική Προστασία- Ασφάλεια</a:t>
                      </a:r>
                      <a:endParaRPr lang="el-GR" sz="1100" dirty="0"/>
                    </a:p>
                  </a:txBody>
                  <a:tcPr marL="36000" marR="36000" marT="36000" marB="36000" anchor="ctr">
                    <a:solidFill>
                      <a:schemeClr val="accent2">
                        <a:lumMod val="40000"/>
                        <a:lumOff val="60000"/>
                      </a:schemeClr>
                    </a:solidFill>
                  </a:tcPr>
                </a:tc>
                <a:tc>
                  <a:txBody>
                    <a:bodyPr/>
                    <a:lstStyle/>
                    <a:p>
                      <a:pPr algn="ctr"/>
                      <a:r>
                        <a:rPr lang="el-GR" sz="1100" dirty="0" smtClean="0"/>
                        <a:t>1.5 Πολιτική Προστασία</a:t>
                      </a:r>
                      <a:endParaRPr lang="el-GR" sz="1100" dirty="0"/>
                    </a:p>
                  </a:txBody>
                  <a:tcPr marL="36000" marR="36000" marT="36000" marB="36000" anchor="ctr">
                    <a:solidFill>
                      <a:schemeClr val="accent2">
                        <a:lumMod val="40000"/>
                        <a:lumOff val="60000"/>
                      </a:schemeClr>
                    </a:solidFill>
                  </a:tcPr>
                </a:tc>
                <a:tc>
                  <a:txBody>
                    <a:bodyPr/>
                    <a:lstStyle/>
                    <a:p>
                      <a:pPr algn="ctr"/>
                      <a:endParaRPr lang="el-GR" sz="1100" dirty="0"/>
                    </a:p>
                  </a:txBody>
                  <a:tcPr marL="36000" marR="36000" marT="36000" marB="36000" anchor="ctr">
                    <a:solidFill>
                      <a:schemeClr val="accent2">
                        <a:lumMod val="40000"/>
                        <a:lumOff val="60000"/>
                      </a:schemeClr>
                    </a:solidFill>
                  </a:tcPr>
                </a:tc>
                <a:extLst>
                  <a:ext uri="{0D108BD9-81ED-4DB2-BD59-A6C34878D82A}">
                    <a16:rowId xmlns:a16="http://schemas.microsoft.com/office/drawing/2014/main" xmlns="" val="10007"/>
                  </a:ext>
                </a:extLst>
              </a:tr>
              <a:tr h="0">
                <a:tc>
                  <a:txBody>
                    <a:bodyPr/>
                    <a:lstStyle/>
                    <a:p>
                      <a:pPr algn="ctr"/>
                      <a:r>
                        <a:rPr lang="el-GR" sz="1100" dirty="0" smtClean="0"/>
                        <a:t>1.7 : Προστασία και ανάδειξη παραλιακού μετώπου</a:t>
                      </a:r>
                      <a:endParaRPr lang="el-GR" sz="1100" dirty="0"/>
                    </a:p>
                  </a:txBody>
                  <a:tcPr marL="36000" marR="36000" marT="36000" marB="36000" anchor="ctr">
                    <a:solidFill>
                      <a:schemeClr val="accent2">
                        <a:lumMod val="40000"/>
                        <a:lumOff val="60000"/>
                      </a:schemeClr>
                    </a:solidFill>
                  </a:tcPr>
                </a:tc>
                <a:tc>
                  <a:txBody>
                    <a:bodyPr/>
                    <a:lstStyle/>
                    <a:p>
                      <a:pPr algn="ctr"/>
                      <a:endParaRPr lang="el-GR" sz="1100"/>
                    </a:p>
                  </a:txBody>
                  <a:tcPr marL="36000" marR="36000" marT="36000" marB="36000" anchor="ctr">
                    <a:solidFill>
                      <a:schemeClr val="accent2">
                        <a:lumMod val="40000"/>
                        <a:lumOff val="60000"/>
                      </a:schemeClr>
                    </a:solidFill>
                  </a:tcPr>
                </a:tc>
                <a:tc>
                  <a:txBody>
                    <a:bodyPr/>
                    <a:lstStyle/>
                    <a:p>
                      <a:pPr algn="ctr"/>
                      <a:endParaRPr lang="el-GR" sz="1100" dirty="0"/>
                    </a:p>
                  </a:txBody>
                  <a:tcPr marL="36000" marR="36000" marT="36000" marB="36000" anchor="ctr">
                    <a:solidFill>
                      <a:schemeClr val="accent2">
                        <a:lumMod val="40000"/>
                        <a:lumOff val="60000"/>
                      </a:schemeClr>
                    </a:solidFill>
                  </a:tcPr>
                </a:tc>
                <a:tc>
                  <a:txBody>
                    <a:bodyPr/>
                    <a:lstStyle/>
                    <a:p>
                      <a:pPr algn="ctr"/>
                      <a:endParaRPr lang="el-GR" sz="1100" dirty="0"/>
                    </a:p>
                  </a:txBody>
                  <a:tcPr marL="36000" marR="36000" marT="36000" marB="36000" anchor="ctr">
                    <a:solidFill>
                      <a:schemeClr val="accent2">
                        <a:lumMod val="40000"/>
                        <a:lumOff val="60000"/>
                      </a:schemeClr>
                    </a:solidFill>
                  </a:tcPr>
                </a:tc>
                <a:extLst>
                  <a:ext uri="{0D108BD9-81ED-4DB2-BD59-A6C34878D82A}">
                    <a16:rowId xmlns:a16="http://schemas.microsoft.com/office/drawing/2014/main" xmlns="" val="10008"/>
                  </a:ext>
                </a:extLst>
              </a:tr>
              <a:tr h="0">
                <a:tc>
                  <a:txBody>
                    <a:bodyPr/>
                    <a:lstStyle/>
                    <a:p>
                      <a:pPr algn="ctr"/>
                      <a:endParaRPr lang="el-GR" sz="1100" dirty="0"/>
                    </a:p>
                  </a:txBody>
                  <a:tcPr marL="36000" marR="36000" marT="36000" marB="36000" anchor="ctr">
                    <a:solidFill>
                      <a:schemeClr val="accent2">
                        <a:lumMod val="40000"/>
                        <a:lumOff val="60000"/>
                      </a:schemeClr>
                    </a:solidFill>
                  </a:tcPr>
                </a:tc>
                <a:tc>
                  <a:txBody>
                    <a:bodyPr/>
                    <a:lstStyle/>
                    <a:p>
                      <a:pPr algn="ctr"/>
                      <a:r>
                        <a:rPr lang="el-GR" sz="1100" dirty="0" smtClean="0"/>
                        <a:t>1.2</a:t>
                      </a:r>
                      <a:r>
                        <a:rPr lang="en-US" sz="1100" dirty="0" smtClean="0"/>
                        <a:t> </a:t>
                      </a:r>
                      <a:r>
                        <a:rPr lang="el-GR" sz="1100" dirty="0" smtClean="0"/>
                        <a:t>Πολεοδομικός Σχεδιασμός- Αστικές Παρεμβάσεις</a:t>
                      </a:r>
                      <a:endParaRPr lang="el-GR" sz="1100" dirty="0"/>
                    </a:p>
                  </a:txBody>
                  <a:tcPr marL="36000" marR="36000" marT="36000" marB="36000" anchor="ctr">
                    <a:solidFill>
                      <a:schemeClr val="accent2">
                        <a:lumMod val="40000"/>
                        <a:lumOff val="60000"/>
                      </a:schemeClr>
                    </a:solidFill>
                  </a:tcPr>
                </a:tc>
                <a:tc>
                  <a:txBody>
                    <a:bodyPr/>
                    <a:lstStyle/>
                    <a:p>
                      <a:pPr algn="ctr"/>
                      <a:r>
                        <a:rPr lang="el-GR" sz="1100" dirty="0" smtClean="0"/>
                        <a:t>1.1. Αστική Ανάπλαση – Αστικές παρεμβάσεις</a:t>
                      </a:r>
                      <a:endParaRPr lang="el-GR" sz="1100" dirty="0"/>
                    </a:p>
                  </a:txBody>
                  <a:tcPr marL="36000" marR="36000" marT="36000" marB="36000" anchor="ctr">
                    <a:solidFill>
                      <a:schemeClr val="accent2">
                        <a:lumMod val="40000"/>
                        <a:lumOff val="60000"/>
                      </a:schemeClr>
                    </a:solidFill>
                  </a:tcPr>
                </a:tc>
                <a:tc>
                  <a:txBody>
                    <a:bodyPr/>
                    <a:lstStyle/>
                    <a:p>
                      <a:pPr algn="ctr"/>
                      <a:endParaRPr lang="el-GR" sz="1100" dirty="0"/>
                    </a:p>
                  </a:txBody>
                  <a:tcPr marL="36000" marR="36000" marT="36000" marB="36000" anchor="ctr">
                    <a:solidFill>
                      <a:schemeClr val="accent2">
                        <a:lumMod val="40000"/>
                        <a:lumOff val="60000"/>
                      </a:schemeClr>
                    </a:solidFill>
                  </a:tcPr>
                </a:tc>
                <a:extLst>
                  <a:ext uri="{0D108BD9-81ED-4DB2-BD59-A6C34878D82A}">
                    <a16:rowId xmlns:a16="http://schemas.microsoft.com/office/drawing/2014/main" xmlns="" val="10009"/>
                  </a:ext>
                </a:extLst>
              </a:tr>
              <a:tr h="0">
                <a:tc>
                  <a:txBody>
                    <a:bodyPr/>
                    <a:lstStyle/>
                    <a:p>
                      <a:pPr algn="ctr"/>
                      <a:endParaRPr lang="el-GR" sz="1100" dirty="0"/>
                    </a:p>
                  </a:txBody>
                  <a:tcPr marL="36000" marR="36000" marT="36000" marB="36000" anchor="ctr">
                    <a:solidFill>
                      <a:schemeClr val="accent2">
                        <a:lumMod val="40000"/>
                        <a:lumOff val="60000"/>
                      </a:schemeClr>
                    </a:solidFill>
                  </a:tcPr>
                </a:tc>
                <a:tc>
                  <a:txBody>
                    <a:bodyPr/>
                    <a:lstStyle/>
                    <a:p>
                      <a:pPr algn="ctr"/>
                      <a:endParaRPr lang="el-GR" sz="1100" dirty="0"/>
                    </a:p>
                  </a:txBody>
                  <a:tcPr marL="36000" marR="36000" marT="36000" marB="36000" anchor="ctr">
                    <a:solidFill>
                      <a:schemeClr val="accent2">
                        <a:lumMod val="40000"/>
                        <a:lumOff val="60000"/>
                      </a:schemeClr>
                    </a:solidFill>
                  </a:tcPr>
                </a:tc>
                <a:tc>
                  <a:txBody>
                    <a:bodyPr/>
                    <a:lstStyle/>
                    <a:p>
                      <a:pPr algn="ctr"/>
                      <a:endParaRPr lang="el-GR" sz="1100" dirty="0"/>
                    </a:p>
                  </a:txBody>
                  <a:tcPr marL="36000" marR="36000" marT="36000" marB="36000" anchor="ctr">
                    <a:solidFill>
                      <a:schemeClr val="accent2">
                        <a:lumMod val="40000"/>
                        <a:lumOff val="60000"/>
                      </a:schemeClr>
                    </a:solidFill>
                  </a:tcPr>
                </a:tc>
                <a:tc>
                  <a:txBody>
                    <a:bodyPr/>
                    <a:lstStyle/>
                    <a:p>
                      <a:pPr algn="ctr"/>
                      <a:r>
                        <a:rPr lang="el-GR" sz="1100" dirty="0" smtClean="0"/>
                        <a:t>2.5. Βελτίωση της ποιότητας ζωής στις περιοχές εφαρμογής ΟΧΕ</a:t>
                      </a:r>
                      <a:endParaRPr lang="el-GR" sz="1100" dirty="0"/>
                    </a:p>
                  </a:txBody>
                  <a:tcPr marL="36000" marR="36000" marT="36000" marB="36000" anchor="ctr">
                    <a:solidFill>
                      <a:schemeClr val="accent2">
                        <a:lumMod val="40000"/>
                        <a:lumOff val="60000"/>
                      </a:schemeClr>
                    </a:solidFill>
                  </a:tcP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4284995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22960" y="0"/>
            <a:ext cx="7520940" cy="404664"/>
          </a:xfrm>
        </p:spPr>
        <p:txBody>
          <a:bodyPr/>
          <a:lstStyle/>
          <a:p>
            <a:pPr algn="ctr"/>
            <a:r>
              <a:rPr lang="el-GR" sz="2000" dirty="0" err="1" smtClean="0"/>
              <a:t>Επιχειρησιακα</a:t>
            </a:r>
            <a:r>
              <a:rPr lang="el-GR" sz="2000" dirty="0" smtClean="0"/>
              <a:t> </a:t>
            </a:r>
            <a:r>
              <a:rPr lang="el-GR" sz="2000" dirty="0" err="1" smtClean="0"/>
              <a:t>προγραμματα</a:t>
            </a:r>
            <a:r>
              <a:rPr lang="el-GR" sz="2000" dirty="0" smtClean="0"/>
              <a:t> </a:t>
            </a:r>
            <a:r>
              <a:rPr lang="el-GR" sz="2000" dirty="0" err="1" smtClean="0"/>
              <a:t>δημων</a:t>
            </a:r>
            <a:r>
              <a:rPr lang="el-GR" sz="2000" dirty="0" smtClean="0"/>
              <a:t> &amp; </a:t>
            </a:r>
            <a:r>
              <a:rPr lang="el-GR" sz="2000" dirty="0" err="1" smtClean="0"/>
              <a:t>σχεση</a:t>
            </a:r>
            <a:r>
              <a:rPr lang="el-GR" sz="2000" dirty="0" smtClean="0"/>
              <a:t> με ΣΒΑΑ</a:t>
            </a:r>
            <a:endParaRPr lang="el-GR" sz="2000" dirty="0"/>
          </a:p>
        </p:txBody>
      </p:sp>
      <p:graphicFrame>
        <p:nvGraphicFramePr>
          <p:cNvPr id="3" name="Πίνακας 2"/>
          <p:cNvGraphicFramePr>
            <a:graphicFrameLocks noGrp="1"/>
          </p:cNvGraphicFramePr>
          <p:nvPr>
            <p:extLst>
              <p:ext uri="{D42A27DB-BD31-4B8C-83A1-F6EECF244321}">
                <p14:modId xmlns:p14="http://schemas.microsoft.com/office/powerpoint/2010/main" val="1662289946"/>
              </p:ext>
            </p:extLst>
          </p:nvPr>
        </p:nvGraphicFramePr>
        <p:xfrm>
          <a:off x="35494" y="377272"/>
          <a:ext cx="9073012" cy="6384668"/>
        </p:xfrm>
        <a:graphic>
          <a:graphicData uri="http://schemas.openxmlformats.org/drawingml/2006/table">
            <a:tbl>
              <a:tblPr firstRow="1" bandRow="1">
                <a:tableStyleId>{5C22544A-7EE6-4342-B048-85BDC9FD1C3A}</a:tableStyleId>
              </a:tblPr>
              <a:tblGrid>
                <a:gridCol w="2268253">
                  <a:extLst>
                    <a:ext uri="{9D8B030D-6E8A-4147-A177-3AD203B41FA5}">
                      <a16:colId xmlns:a16="http://schemas.microsoft.com/office/drawing/2014/main" xmlns="" val="20000"/>
                    </a:ext>
                  </a:extLst>
                </a:gridCol>
                <a:gridCol w="2268253">
                  <a:extLst>
                    <a:ext uri="{9D8B030D-6E8A-4147-A177-3AD203B41FA5}">
                      <a16:colId xmlns:a16="http://schemas.microsoft.com/office/drawing/2014/main" xmlns="" val="20001"/>
                    </a:ext>
                  </a:extLst>
                </a:gridCol>
                <a:gridCol w="2268253">
                  <a:extLst>
                    <a:ext uri="{9D8B030D-6E8A-4147-A177-3AD203B41FA5}">
                      <a16:colId xmlns:a16="http://schemas.microsoft.com/office/drawing/2014/main" xmlns="" val="20002"/>
                    </a:ext>
                  </a:extLst>
                </a:gridCol>
                <a:gridCol w="2268253">
                  <a:extLst>
                    <a:ext uri="{9D8B030D-6E8A-4147-A177-3AD203B41FA5}">
                      <a16:colId xmlns:a16="http://schemas.microsoft.com/office/drawing/2014/main" xmlns="" val="20003"/>
                    </a:ext>
                  </a:extLst>
                </a:gridCol>
              </a:tblGrid>
              <a:tr h="243416">
                <a:tc>
                  <a:txBody>
                    <a:bodyPr/>
                    <a:lstStyle/>
                    <a:p>
                      <a:pPr algn="ctr"/>
                      <a:r>
                        <a:rPr lang="el-GR" sz="1200" dirty="0" smtClean="0"/>
                        <a:t>Δήμος Καλλιθέας</a:t>
                      </a:r>
                      <a:endParaRPr lang="el-GR" sz="1200" dirty="0"/>
                    </a:p>
                  </a:txBody>
                  <a:tcPr marL="36000" marR="36000" marT="36000" marB="36000" anchor="ctr"/>
                </a:tc>
                <a:tc>
                  <a:txBody>
                    <a:bodyPr/>
                    <a:lstStyle/>
                    <a:p>
                      <a:pPr algn="ctr"/>
                      <a:r>
                        <a:rPr lang="el-GR" sz="1200" dirty="0" smtClean="0"/>
                        <a:t>Δήμος</a:t>
                      </a:r>
                      <a:r>
                        <a:rPr lang="el-GR" sz="1200" baseline="0" dirty="0" smtClean="0"/>
                        <a:t> Παλαιού Φαλήρου</a:t>
                      </a:r>
                      <a:endParaRPr lang="el-GR" sz="1200" dirty="0"/>
                    </a:p>
                  </a:txBody>
                  <a:tcPr marL="36000" marR="36000" marT="36000" marB="36000" anchor="ctr"/>
                </a:tc>
                <a:tc>
                  <a:txBody>
                    <a:bodyPr/>
                    <a:lstStyle/>
                    <a:p>
                      <a:pPr algn="ctr"/>
                      <a:r>
                        <a:rPr lang="el-GR" sz="1200" dirty="0" smtClean="0"/>
                        <a:t>Δήμος Αλίμου</a:t>
                      </a:r>
                      <a:endParaRPr lang="el-GR" sz="1200" dirty="0"/>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200" dirty="0" smtClean="0"/>
                        <a:t>ΣΒΑΑ 2014-2020</a:t>
                      </a:r>
                    </a:p>
                  </a:txBody>
                  <a:tcPr marL="36000" marR="36000" marT="36000" marB="36000" anchor="ctr"/>
                </a:tc>
                <a:extLst>
                  <a:ext uri="{0D108BD9-81ED-4DB2-BD59-A6C34878D82A}">
                    <a16:rowId xmlns:a16="http://schemas.microsoft.com/office/drawing/2014/main" xmlns="" val="10000"/>
                  </a:ext>
                </a:extLst>
              </a:tr>
              <a:tr h="564600">
                <a:tc>
                  <a:txBody>
                    <a:bodyPr/>
                    <a:lstStyle/>
                    <a:p>
                      <a:pPr algn="ctr"/>
                      <a:r>
                        <a:rPr lang="el-GR" sz="1200" dirty="0" smtClean="0"/>
                        <a:t>Άξονας </a:t>
                      </a:r>
                      <a:r>
                        <a:rPr lang="en-US" sz="1200" dirty="0" smtClean="0"/>
                        <a:t>2</a:t>
                      </a:r>
                      <a:r>
                        <a:rPr lang="el-GR" sz="1200" dirty="0" smtClean="0"/>
                        <a:t>: Κοινωνική Πολιτική,</a:t>
                      </a:r>
                      <a:r>
                        <a:rPr lang="en-US" sz="1200" dirty="0" smtClean="0"/>
                        <a:t> </a:t>
                      </a:r>
                      <a:r>
                        <a:rPr lang="el-GR" sz="1200" dirty="0" smtClean="0"/>
                        <a:t>Υγεία, Παιδεία, Πολιτισμός και</a:t>
                      </a:r>
                      <a:r>
                        <a:rPr lang="en-US" sz="1200" baseline="0" dirty="0" smtClean="0"/>
                        <a:t> </a:t>
                      </a:r>
                      <a:r>
                        <a:rPr lang="el-GR" sz="1200" dirty="0" smtClean="0"/>
                        <a:t>Αθλητισμός</a:t>
                      </a:r>
                      <a:endParaRPr lang="el-GR" sz="1200" dirty="0"/>
                    </a:p>
                  </a:txBody>
                  <a:tcPr marL="36000" marR="36000" marT="36000" marB="36000" anchor="ctr">
                    <a:solidFill>
                      <a:schemeClr val="accent3">
                        <a:lumMod val="75000"/>
                      </a:schemeClr>
                    </a:solidFill>
                  </a:tcPr>
                </a:tc>
                <a:tc>
                  <a:txBody>
                    <a:bodyPr/>
                    <a:lstStyle/>
                    <a:p>
                      <a:pPr algn="ctr"/>
                      <a:r>
                        <a:rPr lang="el-GR" sz="1200" dirty="0" smtClean="0"/>
                        <a:t>Άξονας </a:t>
                      </a:r>
                      <a:r>
                        <a:rPr lang="en-US" sz="1200" dirty="0" smtClean="0"/>
                        <a:t>2</a:t>
                      </a:r>
                      <a:r>
                        <a:rPr lang="el-GR" sz="1200" dirty="0" smtClean="0"/>
                        <a:t>: Κοινωνική Πολιτική, Υγεία,</a:t>
                      </a:r>
                      <a:r>
                        <a:rPr lang="en-US" sz="1200" dirty="0" smtClean="0"/>
                        <a:t> </a:t>
                      </a:r>
                      <a:r>
                        <a:rPr lang="el-GR" sz="1200" dirty="0" smtClean="0"/>
                        <a:t>Παιδεία, Πολιτισμός και</a:t>
                      </a:r>
                    </a:p>
                    <a:p>
                      <a:pPr algn="ctr"/>
                      <a:r>
                        <a:rPr lang="el-GR" sz="1200" dirty="0" smtClean="0"/>
                        <a:t>Αθλητισμός</a:t>
                      </a:r>
                      <a:endParaRPr lang="el-GR" sz="1200" dirty="0"/>
                    </a:p>
                  </a:txBody>
                  <a:tcPr marL="36000" marR="36000" marT="36000" marB="36000" anchor="ctr">
                    <a:solidFill>
                      <a:schemeClr val="accent3">
                        <a:lumMod val="75000"/>
                      </a:schemeClr>
                    </a:solidFill>
                  </a:tcPr>
                </a:tc>
                <a:tc>
                  <a:txBody>
                    <a:bodyPr/>
                    <a:lstStyle/>
                    <a:p>
                      <a:pPr algn="ctr"/>
                      <a:r>
                        <a:rPr lang="el-GR" sz="1200" dirty="0" smtClean="0"/>
                        <a:t>Άξονας </a:t>
                      </a:r>
                      <a:r>
                        <a:rPr lang="en-US" sz="1200" dirty="0" smtClean="0"/>
                        <a:t>2</a:t>
                      </a:r>
                      <a:r>
                        <a:rPr lang="el-GR" sz="1200" dirty="0" smtClean="0"/>
                        <a:t>: Κοινωνική Πολιτική, Παιδεία, Πολιτισμός και Αθλητισμός</a:t>
                      </a:r>
                      <a:endParaRPr lang="el-GR" sz="1200" dirty="0"/>
                    </a:p>
                  </a:txBody>
                  <a:tcPr marL="36000" marR="36000" marT="36000" marB="36000" anchor="ctr">
                    <a:solidFill>
                      <a:schemeClr val="accent3">
                        <a:lumMod val="75000"/>
                      </a:schemeClr>
                    </a:solidFill>
                  </a:tcPr>
                </a:tc>
                <a:tc>
                  <a:txBody>
                    <a:bodyPr/>
                    <a:lstStyle/>
                    <a:p>
                      <a:pPr algn="ctr"/>
                      <a:endParaRPr lang="el-GR" sz="1200" dirty="0" smtClean="0"/>
                    </a:p>
                  </a:txBody>
                  <a:tcPr marL="36000" marR="36000" marT="36000" marB="36000" anchor="ctr">
                    <a:solidFill>
                      <a:schemeClr val="accent3">
                        <a:lumMod val="75000"/>
                      </a:schemeClr>
                    </a:solidFill>
                  </a:tcPr>
                </a:tc>
                <a:extLst>
                  <a:ext uri="{0D108BD9-81ED-4DB2-BD59-A6C34878D82A}">
                    <a16:rowId xmlns:a16="http://schemas.microsoft.com/office/drawing/2014/main" xmlns="" val="10001"/>
                  </a:ext>
                </a:extLst>
              </a:tr>
              <a:tr h="542884">
                <a:tc>
                  <a:txBody>
                    <a:bodyPr/>
                    <a:lstStyle/>
                    <a:p>
                      <a:pPr algn="ctr"/>
                      <a:r>
                        <a:rPr lang="el-GR" sz="1100" dirty="0" smtClean="0"/>
                        <a:t>2.1: Βελτίωση των υπηρεσιών υγείας,</a:t>
                      </a:r>
                      <a:r>
                        <a:rPr lang="en-US" sz="1100" dirty="0" smtClean="0"/>
                        <a:t> </a:t>
                      </a:r>
                      <a:r>
                        <a:rPr lang="el-GR" sz="1100" dirty="0" smtClean="0"/>
                        <a:t>προληπτικής ιατρικής, κοινωνικής</a:t>
                      </a:r>
                      <a:r>
                        <a:rPr lang="en-US" sz="1100" baseline="0" dirty="0" smtClean="0"/>
                        <a:t> </a:t>
                      </a:r>
                      <a:r>
                        <a:rPr lang="el-GR" sz="1100" dirty="0" smtClean="0"/>
                        <a:t>πρόνοιας και φροντίδας</a:t>
                      </a:r>
                      <a:endParaRPr lang="el-GR" sz="1100" dirty="0"/>
                    </a:p>
                  </a:txBody>
                  <a:tcPr marL="36000" marR="36000" marT="36000" marB="36000" anchor="ctr">
                    <a:solidFill>
                      <a:schemeClr val="accent2">
                        <a:lumMod val="40000"/>
                        <a:lumOff val="60000"/>
                      </a:schemeClr>
                    </a:solidFill>
                  </a:tcPr>
                </a:tc>
                <a:tc>
                  <a:txBody>
                    <a:bodyPr/>
                    <a:lstStyle/>
                    <a:p>
                      <a:pPr algn="ctr"/>
                      <a:r>
                        <a:rPr lang="el-GR" sz="1100" dirty="0" smtClean="0"/>
                        <a:t>2.1</a:t>
                      </a:r>
                      <a:r>
                        <a:rPr lang="en-US" sz="1100" dirty="0" smtClean="0"/>
                        <a:t> </a:t>
                      </a:r>
                      <a:r>
                        <a:rPr lang="el-GR" sz="1100" dirty="0" smtClean="0"/>
                        <a:t>Υγεία και Κοινωνική Πρόνοια</a:t>
                      </a:r>
                      <a:endParaRPr lang="en-US" sz="1100" dirty="0" smtClean="0"/>
                    </a:p>
                    <a:p>
                      <a:pPr algn="ctr"/>
                      <a:r>
                        <a:rPr lang="el-GR" sz="1100" dirty="0" smtClean="0"/>
                        <a:t>2.7</a:t>
                      </a:r>
                      <a:r>
                        <a:rPr lang="en-US" sz="1100" dirty="0" smtClean="0"/>
                        <a:t> </a:t>
                      </a:r>
                      <a:r>
                        <a:rPr lang="el-GR" sz="1100" dirty="0" smtClean="0"/>
                        <a:t>Προάσπιση της Δημόσιας Υγείας</a:t>
                      </a:r>
                      <a:endParaRPr lang="el-GR" sz="1100" dirty="0"/>
                    </a:p>
                  </a:txBody>
                  <a:tcPr marL="36000" marR="36000" marT="36000" marB="36000" anchor="ctr">
                    <a:solidFill>
                      <a:schemeClr val="accent2">
                        <a:lumMod val="40000"/>
                        <a:lumOff val="60000"/>
                      </a:schemeClr>
                    </a:solidFill>
                  </a:tcPr>
                </a:tc>
                <a:tc>
                  <a:txBody>
                    <a:bodyPr/>
                    <a:lstStyle/>
                    <a:p>
                      <a:pPr algn="ctr"/>
                      <a:r>
                        <a:rPr lang="el-GR" sz="1100" dirty="0" smtClean="0"/>
                        <a:t>2.1. Προαγωγή Υγείας και Κοινωνική Πρόνοια</a:t>
                      </a:r>
                      <a:endParaRPr lang="el-GR" sz="1100" dirty="0"/>
                    </a:p>
                  </a:txBody>
                  <a:tcPr marL="36000" marR="36000" marT="36000" marB="36000" anchor="ctr">
                    <a:solidFill>
                      <a:schemeClr val="accent2">
                        <a:lumMod val="40000"/>
                        <a:lumOff val="60000"/>
                      </a:schemeClr>
                    </a:solidFill>
                  </a:tcPr>
                </a:tc>
                <a:tc>
                  <a:txBody>
                    <a:bodyPr/>
                    <a:lstStyle/>
                    <a:p>
                      <a:pPr algn="ctr"/>
                      <a:endParaRPr lang="el-GR" sz="1100" dirty="0"/>
                    </a:p>
                  </a:txBody>
                  <a:tcPr marL="36000" marR="36000" marT="36000" marB="36000" anchor="ctr">
                    <a:solidFill>
                      <a:schemeClr val="accent2">
                        <a:lumMod val="40000"/>
                        <a:lumOff val="60000"/>
                      </a:schemeClr>
                    </a:solidFill>
                  </a:tcPr>
                </a:tc>
                <a:extLst>
                  <a:ext uri="{0D108BD9-81ED-4DB2-BD59-A6C34878D82A}">
                    <a16:rowId xmlns:a16="http://schemas.microsoft.com/office/drawing/2014/main" xmlns="" val="10002"/>
                  </a:ext>
                </a:extLst>
              </a:tr>
              <a:tr h="328004">
                <a:tc>
                  <a:txBody>
                    <a:bodyPr/>
                    <a:lstStyle/>
                    <a:p>
                      <a:pPr algn="ctr"/>
                      <a:r>
                        <a:rPr lang="el-GR" sz="1100" dirty="0" smtClean="0"/>
                        <a:t>2.2 : Ενίσχυση της τοπικής κοινωνικής ανάπτυξης και συνοχής</a:t>
                      </a:r>
                      <a:endParaRPr lang="el-GR" sz="1100" dirty="0"/>
                    </a:p>
                  </a:txBody>
                  <a:tcPr marL="36000" marR="36000" marT="36000" marB="36000" anchor="ctr">
                    <a:solidFill>
                      <a:schemeClr val="accent2">
                        <a:lumMod val="40000"/>
                        <a:lumOff val="60000"/>
                      </a:schemeClr>
                    </a:solidFill>
                  </a:tcPr>
                </a:tc>
                <a:tc>
                  <a:txBody>
                    <a:bodyPr/>
                    <a:lstStyle/>
                    <a:p>
                      <a:pPr algn="ctr"/>
                      <a:r>
                        <a:rPr lang="el-GR" sz="1100" dirty="0" smtClean="0"/>
                        <a:t>2.2</a:t>
                      </a:r>
                      <a:r>
                        <a:rPr lang="en-US" sz="1100" dirty="0" smtClean="0"/>
                        <a:t> </a:t>
                      </a:r>
                      <a:r>
                        <a:rPr lang="el-GR" sz="1100" dirty="0" smtClean="0"/>
                        <a:t>Κοινωνική Ανάπτυξη και Συνοχή</a:t>
                      </a:r>
                      <a:endParaRPr lang="el-GR" sz="1100" dirty="0"/>
                    </a:p>
                  </a:txBody>
                  <a:tcPr marL="36000" marR="36000" marT="36000" marB="36000" anchor="ctr">
                    <a:solidFill>
                      <a:schemeClr val="accent2">
                        <a:lumMod val="40000"/>
                        <a:lumOff val="60000"/>
                      </a:schemeClr>
                    </a:solidFill>
                  </a:tcPr>
                </a:tc>
                <a:tc>
                  <a:txBody>
                    <a:bodyPr/>
                    <a:lstStyle/>
                    <a:p>
                      <a:pPr algn="ctr"/>
                      <a:r>
                        <a:rPr lang="el-GR" sz="1100" dirty="0" smtClean="0"/>
                        <a:t>2.2. Κοινωνική μέριμνα και ανάπτυξη της κοινωνικής συνοχής</a:t>
                      </a:r>
                      <a:endParaRPr lang="el-GR" sz="1100" dirty="0"/>
                    </a:p>
                  </a:txBody>
                  <a:tcPr marL="36000" marR="36000" marT="36000" marB="36000" anchor="ctr">
                    <a:solidFill>
                      <a:schemeClr val="accent2">
                        <a:lumMod val="40000"/>
                        <a:lumOff val="60000"/>
                      </a:schemeClr>
                    </a:solidFill>
                  </a:tcPr>
                </a:tc>
                <a:tc>
                  <a:txBody>
                    <a:bodyPr/>
                    <a:lstStyle/>
                    <a:p>
                      <a:pPr algn="ctr"/>
                      <a:r>
                        <a:rPr lang="el-GR" sz="1100" dirty="0" smtClean="0"/>
                        <a:t>3.5. Ενίσχυση ίδρυσης και λειτουργίας κοινωνικών επιχειρήσεων</a:t>
                      </a:r>
                      <a:endParaRPr lang="el-GR" sz="1100" dirty="0"/>
                    </a:p>
                  </a:txBody>
                  <a:tcPr marL="36000" marR="36000" marT="36000" marB="36000" anchor="ctr">
                    <a:solidFill>
                      <a:schemeClr val="accent2">
                        <a:lumMod val="40000"/>
                        <a:lumOff val="60000"/>
                      </a:schemeClr>
                    </a:solidFill>
                  </a:tcPr>
                </a:tc>
                <a:extLst>
                  <a:ext uri="{0D108BD9-81ED-4DB2-BD59-A6C34878D82A}">
                    <a16:rowId xmlns:a16="http://schemas.microsoft.com/office/drawing/2014/main" xmlns="" val="10003"/>
                  </a:ext>
                </a:extLst>
              </a:tr>
              <a:tr h="370840">
                <a:tc>
                  <a:txBody>
                    <a:bodyPr/>
                    <a:lstStyle/>
                    <a:p>
                      <a:pPr algn="ctr"/>
                      <a:r>
                        <a:rPr lang="el-GR" sz="1100" dirty="0" smtClean="0"/>
                        <a:t>2.3: Βελτίωση των υποδομών εκπαίδευσης – αναβάθμιση υπηρεσιών και στήριξη της νεολαίας</a:t>
                      </a:r>
                      <a:endParaRPr lang="el-GR" sz="1100" dirty="0"/>
                    </a:p>
                  </a:txBody>
                  <a:tcPr marL="36000" marR="36000" marT="36000" marB="36000" anchor="ctr">
                    <a:solidFill>
                      <a:schemeClr val="accent2">
                        <a:lumMod val="40000"/>
                        <a:lumOff val="60000"/>
                      </a:schemeClr>
                    </a:solidFill>
                  </a:tcPr>
                </a:tc>
                <a:tc>
                  <a:txBody>
                    <a:bodyPr/>
                    <a:lstStyle/>
                    <a:p>
                      <a:pPr algn="ctr"/>
                      <a:r>
                        <a:rPr lang="el-GR" sz="1100" dirty="0" smtClean="0"/>
                        <a:t>2.3</a:t>
                      </a:r>
                      <a:r>
                        <a:rPr lang="en-US" sz="1100" dirty="0" smtClean="0"/>
                        <a:t> </a:t>
                      </a:r>
                      <a:r>
                        <a:rPr lang="el-GR" sz="1100" dirty="0" smtClean="0"/>
                        <a:t>Εκπαίδευση και Δια Βίου Μάθηση</a:t>
                      </a:r>
                      <a:endParaRPr lang="el-GR" sz="1100" dirty="0"/>
                    </a:p>
                  </a:txBody>
                  <a:tcPr marL="36000" marR="36000" marT="36000" marB="36000" anchor="ctr">
                    <a:solidFill>
                      <a:schemeClr val="accent2">
                        <a:lumMod val="40000"/>
                        <a:lumOff val="60000"/>
                      </a:schemeClr>
                    </a:solidFill>
                  </a:tcPr>
                </a:tc>
                <a:tc>
                  <a:txBody>
                    <a:bodyPr/>
                    <a:lstStyle/>
                    <a:p>
                      <a:pPr algn="ctr"/>
                      <a:r>
                        <a:rPr lang="el-GR" sz="1100" dirty="0" smtClean="0"/>
                        <a:t>2.3. Παιδεία – Δια Βίου Μάθηση</a:t>
                      </a:r>
                      <a:endParaRPr lang="el-GR" sz="1100" dirty="0"/>
                    </a:p>
                  </a:txBody>
                  <a:tcPr marL="36000" marR="36000" marT="36000" marB="36000" anchor="ctr">
                    <a:solidFill>
                      <a:schemeClr val="accent2">
                        <a:lumMod val="40000"/>
                        <a:lumOff val="60000"/>
                      </a:schemeClr>
                    </a:solidFill>
                  </a:tcPr>
                </a:tc>
                <a:tc>
                  <a:txBody>
                    <a:bodyPr/>
                    <a:lstStyle/>
                    <a:p>
                      <a:pPr algn="ctr"/>
                      <a:r>
                        <a:rPr lang="el-GR" sz="1100" dirty="0" smtClean="0"/>
                        <a:t>2.7. Ενίσχυση της Δια βίου Μάθησης</a:t>
                      </a:r>
                      <a:endParaRPr lang="el-GR" sz="1100" dirty="0"/>
                    </a:p>
                  </a:txBody>
                  <a:tcPr marL="36000" marR="36000" marT="36000" marB="36000" anchor="ctr">
                    <a:solidFill>
                      <a:schemeClr val="accent2">
                        <a:lumMod val="40000"/>
                        <a:lumOff val="60000"/>
                      </a:schemeClr>
                    </a:solidFill>
                  </a:tcPr>
                </a:tc>
                <a:extLst>
                  <a:ext uri="{0D108BD9-81ED-4DB2-BD59-A6C34878D82A}">
                    <a16:rowId xmlns:a16="http://schemas.microsoft.com/office/drawing/2014/main" xmlns="" val="10004"/>
                  </a:ext>
                </a:extLst>
              </a:tr>
              <a:tr h="951728">
                <a:tc>
                  <a:txBody>
                    <a:bodyPr/>
                    <a:lstStyle/>
                    <a:p>
                      <a:pPr algn="ctr"/>
                      <a:r>
                        <a:rPr lang="el-GR" sz="1100" dirty="0" smtClean="0"/>
                        <a:t>2.4: Προβολή του ιστορικού χαρακτήρα της περιοχής - Ανάδειξη και διάδοση της πολιτιστικής παραγωγής - Καλλιέργεια και ανάπτυξη δεξιοτήτων</a:t>
                      </a:r>
                      <a:endParaRPr lang="el-GR" sz="1100" dirty="0"/>
                    </a:p>
                  </a:txBody>
                  <a:tcPr marL="36000" marR="36000" marT="36000" marB="36000" anchor="ctr">
                    <a:solidFill>
                      <a:schemeClr val="accent2">
                        <a:lumMod val="40000"/>
                        <a:lumOff val="60000"/>
                      </a:schemeClr>
                    </a:solidFill>
                  </a:tcPr>
                </a:tc>
                <a:tc>
                  <a:txBody>
                    <a:bodyPr/>
                    <a:lstStyle/>
                    <a:p>
                      <a:pPr algn="ctr"/>
                      <a:r>
                        <a:rPr lang="el-GR" sz="1100" dirty="0" smtClean="0"/>
                        <a:t>2.4</a:t>
                      </a:r>
                      <a:r>
                        <a:rPr lang="en-US" sz="1100" dirty="0" smtClean="0"/>
                        <a:t> </a:t>
                      </a:r>
                      <a:r>
                        <a:rPr lang="el-GR" sz="1100" dirty="0" smtClean="0"/>
                        <a:t>Πολιτισμός</a:t>
                      </a:r>
                      <a:endParaRPr lang="el-GR" sz="1100" dirty="0"/>
                    </a:p>
                  </a:txBody>
                  <a:tcPr marL="36000" marR="36000" marT="36000" marB="36000" anchor="ctr">
                    <a:solidFill>
                      <a:schemeClr val="accent2">
                        <a:lumMod val="40000"/>
                        <a:lumOff val="60000"/>
                      </a:schemeClr>
                    </a:solidFill>
                  </a:tcPr>
                </a:tc>
                <a:tc rowSpan="4">
                  <a:txBody>
                    <a:bodyPr/>
                    <a:lstStyle/>
                    <a:p>
                      <a:pPr algn="ctr"/>
                      <a:r>
                        <a:rPr lang="el-GR" sz="1100" dirty="0" smtClean="0"/>
                        <a:t>2.4. Αθλητισμός – Πολιτισμός – Ισότητα των Φύλων</a:t>
                      </a:r>
                      <a:endParaRPr lang="el-GR" sz="1100" dirty="0"/>
                    </a:p>
                  </a:txBody>
                  <a:tcPr marL="36000" marR="36000" marT="36000" marB="36000" anchor="ctr">
                    <a:solidFill>
                      <a:schemeClr val="accent2">
                        <a:lumMod val="40000"/>
                        <a:lumOff val="60000"/>
                      </a:schemeClr>
                    </a:solidFill>
                  </a:tcPr>
                </a:tc>
                <a:tc>
                  <a:txBody>
                    <a:bodyPr/>
                    <a:lstStyle/>
                    <a:p>
                      <a:pPr algn="ctr"/>
                      <a:r>
                        <a:rPr lang="el-GR" sz="1100" dirty="0" smtClean="0"/>
                        <a:t>2.4. Ανάδειξη υποδομών πολιτισμού – τουρισμού</a:t>
                      </a:r>
                      <a:r>
                        <a:rPr lang="el-GR" sz="1100" baseline="0" dirty="0" smtClean="0"/>
                        <a:t> </a:t>
                      </a:r>
                      <a:r>
                        <a:rPr lang="el-GR" sz="1100" dirty="0" smtClean="0"/>
                        <a:t>μητροπολιτικής εμβέλειας</a:t>
                      </a:r>
                      <a:endParaRPr lang="el-GR" sz="1100" dirty="0"/>
                    </a:p>
                  </a:txBody>
                  <a:tcPr marL="36000" marR="36000" marT="36000" marB="36000" anchor="ctr">
                    <a:solidFill>
                      <a:schemeClr val="accent2">
                        <a:lumMod val="40000"/>
                        <a:lumOff val="60000"/>
                      </a:schemeClr>
                    </a:solidFill>
                  </a:tcPr>
                </a:tc>
                <a:extLst>
                  <a:ext uri="{0D108BD9-81ED-4DB2-BD59-A6C34878D82A}">
                    <a16:rowId xmlns:a16="http://schemas.microsoft.com/office/drawing/2014/main" xmlns="" val="10005"/>
                  </a:ext>
                </a:extLst>
              </a:tr>
              <a:tr h="482308">
                <a:tc>
                  <a:txBody>
                    <a:bodyPr/>
                    <a:lstStyle/>
                    <a:p>
                      <a:pPr algn="ctr"/>
                      <a:r>
                        <a:rPr lang="el-GR" sz="1100" dirty="0" smtClean="0"/>
                        <a:t>2.5 : Ενίσχυση του ερασιτεχνικού και του μαζικού λαϊκού αθλητισμού</a:t>
                      </a:r>
                      <a:endParaRPr lang="el-GR" sz="1100" dirty="0"/>
                    </a:p>
                  </a:txBody>
                  <a:tcPr marL="36000" marR="36000" marT="36000" marB="36000" anchor="ctr">
                    <a:solidFill>
                      <a:schemeClr val="accent2">
                        <a:lumMod val="40000"/>
                        <a:lumOff val="60000"/>
                      </a:schemeClr>
                    </a:solidFill>
                  </a:tcPr>
                </a:tc>
                <a:tc>
                  <a:txBody>
                    <a:bodyPr/>
                    <a:lstStyle/>
                    <a:p>
                      <a:pPr algn="ctr"/>
                      <a:r>
                        <a:rPr lang="el-GR" sz="1100" dirty="0" smtClean="0"/>
                        <a:t>2.5</a:t>
                      </a:r>
                      <a:r>
                        <a:rPr lang="en-US" sz="1100" dirty="0" smtClean="0"/>
                        <a:t> </a:t>
                      </a:r>
                      <a:r>
                        <a:rPr lang="el-GR" sz="1100" dirty="0" smtClean="0"/>
                        <a:t>Αθλητισμός</a:t>
                      </a:r>
                      <a:endParaRPr lang="el-GR" sz="1100" dirty="0"/>
                    </a:p>
                  </a:txBody>
                  <a:tcPr marL="36000" marR="36000" marT="36000" marB="36000" anchor="ctr">
                    <a:solidFill>
                      <a:schemeClr val="accent2">
                        <a:lumMod val="40000"/>
                        <a:lumOff val="60000"/>
                      </a:schemeClr>
                    </a:solidFill>
                  </a:tcPr>
                </a:tc>
                <a:tc vMerge="1">
                  <a:txBody>
                    <a:bodyPr/>
                    <a:lstStyle/>
                    <a:p>
                      <a:endParaRPr lang="el-GR"/>
                    </a:p>
                  </a:txBody>
                  <a:tcPr/>
                </a:tc>
                <a:tc>
                  <a:txBody>
                    <a:bodyPr/>
                    <a:lstStyle/>
                    <a:p>
                      <a:endParaRPr lang="el-GR" dirty="0"/>
                    </a:p>
                  </a:txBody>
                  <a:tcPr marL="36000" marR="36000" marT="36000" marB="36000" anchor="ctr">
                    <a:solidFill>
                      <a:schemeClr val="accent2">
                        <a:lumMod val="40000"/>
                        <a:lumOff val="60000"/>
                      </a:schemeClr>
                    </a:solidFill>
                  </a:tcPr>
                </a:tc>
                <a:extLst>
                  <a:ext uri="{0D108BD9-81ED-4DB2-BD59-A6C34878D82A}">
                    <a16:rowId xmlns:a16="http://schemas.microsoft.com/office/drawing/2014/main" xmlns="" val="2071858177"/>
                  </a:ext>
                </a:extLst>
              </a:tr>
              <a:tr h="1368152">
                <a:tc rowSpan="2">
                  <a:txBody>
                    <a:bodyPr/>
                    <a:lstStyle/>
                    <a:p>
                      <a:pPr algn="ctr"/>
                      <a:r>
                        <a:rPr lang="el-GR" sz="1100" dirty="0" smtClean="0"/>
                        <a:t>2.6 : Προώθηση και ενσωμάτωση της ισότητας των φύλων και της ισότητας ευκαιριών</a:t>
                      </a:r>
                      <a:endParaRPr lang="el-GR" sz="1100" dirty="0"/>
                    </a:p>
                  </a:txBody>
                  <a:tcPr marL="36000" marR="36000" marT="36000" marB="36000" anchor="ctr">
                    <a:solidFill>
                      <a:schemeClr val="accent2">
                        <a:lumMod val="40000"/>
                        <a:lumOff val="60000"/>
                      </a:schemeClr>
                    </a:solidFill>
                  </a:tcPr>
                </a:tc>
                <a:tc rowSpan="2">
                  <a:txBody>
                    <a:bodyPr/>
                    <a:lstStyle/>
                    <a:p>
                      <a:endParaRPr lang="el-GR"/>
                    </a:p>
                  </a:txBody>
                  <a:tcPr marL="36000" marR="36000" marT="36000" marB="36000" anchor="ctr">
                    <a:solidFill>
                      <a:schemeClr val="accent2">
                        <a:lumMod val="40000"/>
                        <a:lumOff val="60000"/>
                      </a:schemeClr>
                    </a:solidFill>
                  </a:tcPr>
                </a:tc>
                <a:tc vMerge="1">
                  <a:txBody>
                    <a:bodyPr/>
                    <a:lstStyle/>
                    <a:p>
                      <a:endParaRPr lang="el-GR"/>
                    </a:p>
                  </a:txBody>
                  <a:tcPr/>
                </a:tc>
                <a:tc>
                  <a:txBody>
                    <a:bodyPr/>
                    <a:lstStyle/>
                    <a:p>
                      <a:pPr algn="ctr"/>
                      <a:r>
                        <a:rPr lang="el-GR" sz="1100" dirty="0" smtClean="0"/>
                        <a:t>2.6. Βελτίωση των όρων ισότιμης προώθησης της</a:t>
                      </a:r>
                      <a:r>
                        <a:rPr lang="el-GR" sz="1100" baseline="0" dirty="0" smtClean="0"/>
                        <a:t> </a:t>
                      </a:r>
                      <a:r>
                        <a:rPr lang="el-GR" sz="1100" dirty="0" smtClean="0"/>
                        <a:t>κοινωνικής ένταξης και της</a:t>
                      </a:r>
                      <a:r>
                        <a:rPr lang="el-GR" sz="1100" baseline="0" dirty="0" smtClean="0"/>
                        <a:t> </a:t>
                      </a:r>
                      <a:r>
                        <a:rPr lang="el-GR" sz="1100" dirty="0" smtClean="0"/>
                        <a:t>πρόσβασης των ευπαθών &amp;</a:t>
                      </a:r>
                      <a:r>
                        <a:rPr lang="el-GR" sz="1100" baseline="0" dirty="0" smtClean="0"/>
                        <a:t> </a:t>
                      </a:r>
                      <a:r>
                        <a:rPr lang="el-GR" sz="1100" dirty="0" smtClean="0"/>
                        <a:t>ευάλωτων ομάδων σε</a:t>
                      </a:r>
                      <a:r>
                        <a:rPr lang="el-GR" sz="1100" baseline="0" dirty="0" smtClean="0"/>
                        <a:t> </a:t>
                      </a:r>
                      <a:r>
                        <a:rPr lang="el-GR" sz="1100" dirty="0" smtClean="0"/>
                        <a:t>ποιοτικές υπηρεσίες, μέσω βελτίωσης των</a:t>
                      </a:r>
                      <a:r>
                        <a:rPr lang="el-GR" sz="1100" baseline="0" dirty="0" smtClean="0"/>
                        <a:t> </a:t>
                      </a:r>
                      <a:r>
                        <a:rPr lang="el-GR" sz="1100" dirty="0" smtClean="0"/>
                        <a:t>αντίστοιχων</a:t>
                      </a:r>
                      <a:r>
                        <a:rPr lang="el-GR" sz="1100" baseline="0" dirty="0" smtClean="0"/>
                        <a:t> </a:t>
                      </a:r>
                      <a:r>
                        <a:rPr lang="el-GR" sz="1100" dirty="0" smtClean="0"/>
                        <a:t>υποδομών σε υποβαθμισμένες περιοχές</a:t>
                      </a:r>
                    </a:p>
                  </a:txBody>
                  <a:tcPr marL="36000" marR="36000" marT="36000" marB="36000" anchor="ctr">
                    <a:solidFill>
                      <a:schemeClr val="accent2">
                        <a:lumMod val="40000"/>
                        <a:lumOff val="60000"/>
                      </a:schemeClr>
                    </a:solidFill>
                  </a:tcPr>
                </a:tc>
                <a:extLst>
                  <a:ext uri="{0D108BD9-81ED-4DB2-BD59-A6C34878D82A}">
                    <a16:rowId xmlns:a16="http://schemas.microsoft.com/office/drawing/2014/main" xmlns="" val="4057823632"/>
                  </a:ext>
                </a:extLst>
              </a:tr>
              <a:tr h="591108">
                <a:tc vMerge="1">
                  <a:txBody>
                    <a:bodyPr/>
                    <a:lstStyle/>
                    <a:p>
                      <a:endParaRPr lang="el-GR"/>
                    </a:p>
                  </a:txBody>
                  <a:tcPr/>
                </a:tc>
                <a:tc vMerge="1">
                  <a:txBody>
                    <a:bodyPr/>
                    <a:lstStyle/>
                    <a:p>
                      <a:endParaRPr lang="el-GR"/>
                    </a:p>
                  </a:txBody>
                  <a:tcPr/>
                </a:tc>
                <a:tc vMerge="1">
                  <a:txBody>
                    <a:bodyPr/>
                    <a:lstStyle/>
                    <a:p>
                      <a:endParaRPr lang="el-G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100" dirty="0" smtClean="0"/>
                        <a:t>3.4. Βελτίωση της ποιότητας ζωής των Ευάλωτων (μεταξύ των οποίων ΑΜΕΑ) και των Λοιπών Ομάδων του Πληθυσμού της Περιφέρειας</a:t>
                      </a:r>
                    </a:p>
                  </a:txBody>
                  <a:tcPr marL="36000" marR="36000" marT="36000" marB="36000" anchor="ctr">
                    <a:solidFill>
                      <a:schemeClr val="accent2">
                        <a:lumMod val="40000"/>
                        <a:lumOff val="60000"/>
                      </a:schemeClr>
                    </a:solidFill>
                  </a:tcPr>
                </a:tc>
                <a:extLst>
                  <a:ext uri="{0D108BD9-81ED-4DB2-BD59-A6C34878D82A}">
                    <a16:rowId xmlns:a16="http://schemas.microsoft.com/office/drawing/2014/main" xmlns="" val="10009"/>
                  </a:ext>
                </a:extLst>
              </a:tr>
              <a:tr h="370840">
                <a:tc>
                  <a:txBody>
                    <a:bodyPr/>
                    <a:lstStyle/>
                    <a:p>
                      <a:pPr algn="ctr"/>
                      <a:r>
                        <a:rPr lang="el-GR" sz="1100" dirty="0" smtClean="0"/>
                        <a:t>2.7 : Ενδυνάμωση εθελοντισμού και της Κοινωνίας των Πολιτών</a:t>
                      </a:r>
                      <a:endParaRPr lang="el-GR" sz="1100" dirty="0"/>
                    </a:p>
                  </a:txBody>
                  <a:tcPr marL="36000" marR="36000" marT="36000" marB="36000" anchor="ctr">
                    <a:solidFill>
                      <a:schemeClr val="accent2">
                        <a:lumMod val="40000"/>
                        <a:lumOff val="60000"/>
                      </a:schemeClr>
                    </a:solidFill>
                  </a:tcPr>
                </a:tc>
                <a:tc>
                  <a:txBody>
                    <a:bodyPr/>
                    <a:lstStyle/>
                    <a:p>
                      <a:pPr algn="ctr"/>
                      <a:r>
                        <a:rPr lang="el-GR" sz="1100" dirty="0" smtClean="0"/>
                        <a:t>2.6</a:t>
                      </a:r>
                      <a:r>
                        <a:rPr lang="en-US" sz="1100" dirty="0" smtClean="0"/>
                        <a:t> </a:t>
                      </a:r>
                      <a:r>
                        <a:rPr lang="el-GR" sz="1100" dirty="0" smtClean="0"/>
                        <a:t>Εθελοντισμός – Κοινωνία Πολιτών</a:t>
                      </a:r>
                      <a:endParaRPr lang="el-GR" sz="1100" dirty="0"/>
                    </a:p>
                  </a:txBody>
                  <a:tcPr marL="36000" marR="36000" marT="36000" marB="36000" anchor="ctr">
                    <a:solidFill>
                      <a:schemeClr val="accent2">
                        <a:lumMod val="40000"/>
                        <a:lumOff val="60000"/>
                      </a:schemeClr>
                    </a:solidFill>
                  </a:tcPr>
                </a:tc>
                <a:tc>
                  <a:txBody>
                    <a:bodyPr/>
                    <a:lstStyle/>
                    <a:p>
                      <a:pPr algn="ctr"/>
                      <a:endParaRPr lang="el-GR" sz="1200" dirty="0"/>
                    </a:p>
                  </a:txBody>
                  <a:tcPr marL="36000" marR="36000" marT="36000" marB="36000" anchor="ctr">
                    <a:solidFill>
                      <a:schemeClr val="accent2">
                        <a:lumMod val="40000"/>
                        <a:lumOff val="60000"/>
                      </a:schemeClr>
                    </a:solidFill>
                  </a:tcPr>
                </a:tc>
                <a:tc>
                  <a:txBody>
                    <a:bodyPr/>
                    <a:lstStyle/>
                    <a:p>
                      <a:pPr algn="ctr"/>
                      <a:endParaRPr lang="el-GR" sz="1200" dirty="0"/>
                    </a:p>
                  </a:txBody>
                  <a:tcPr marL="36000" marR="36000" marT="36000" marB="36000" anchor="ctr">
                    <a:solidFill>
                      <a:schemeClr val="accent2">
                        <a:lumMod val="40000"/>
                        <a:lumOff val="60000"/>
                      </a:schemeClr>
                    </a:solidFill>
                  </a:tcP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3275944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22960" y="0"/>
            <a:ext cx="7520940" cy="548640"/>
          </a:xfrm>
        </p:spPr>
        <p:txBody>
          <a:bodyPr/>
          <a:lstStyle/>
          <a:p>
            <a:pPr algn="ctr"/>
            <a:r>
              <a:rPr lang="el-GR" sz="2000" dirty="0" err="1" smtClean="0"/>
              <a:t>Επιχειρησιακα</a:t>
            </a:r>
            <a:r>
              <a:rPr lang="el-GR" sz="2000" dirty="0" smtClean="0"/>
              <a:t> </a:t>
            </a:r>
            <a:r>
              <a:rPr lang="el-GR" sz="2000" dirty="0" err="1" smtClean="0"/>
              <a:t>προγραμματα</a:t>
            </a:r>
            <a:r>
              <a:rPr lang="el-GR" sz="2000" dirty="0" smtClean="0"/>
              <a:t> </a:t>
            </a:r>
            <a:r>
              <a:rPr lang="el-GR" sz="2000" dirty="0" err="1" smtClean="0"/>
              <a:t>δημων</a:t>
            </a:r>
            <a:r>
              <a:rPr lang="el-GR" sz="2000" dirty="0" smtClean="0"/>
              <a:t> &amp; </a:t>
            </a:r>
            <a:r>
              <a:rPr lang="el-GR" sz="2000" dirty="0" err="1" smtClean="0"/>
              <a:t>σχεση</a:t>
            </a:r>
            <a:r>
              <a:rPr lang="el-GR" sz="2000" dirty="0" smtClean="0"/>
              <a:t> με ΣΒΑΑ</a:t>
            </a:r>
            <a:endParaRPr lang="el-GR" sz="2000" dirty="0"/>
          </a:p>
        </p:txBody>
      </p:sp>
      <p:graphicFrame>
        <p:nvGraphicFramePr>
          <p:cNvPr id="3" name="Πίνακας 2"/>
          <p:cNvGraphicFramePr>
            <a:graphicFrameLocks noGrp="1"/>
          </p:cNvGraphicFramePr>
          <p:nvPr>
            <p:extLst>
              <p:ext uri="{D42A27DB-BD31-4B8C-83A1-F6EECF244321}">
                <p14:modId xmlns:p14="http://schemas.microsoft.com/office/powerpoint/2010/main" val="3791858314"/>
              </p:ext>
            </p:extLst>
          </p:nvPr>
        </p:nvGraphicFramePr>
        <p:xfrm>
          <a:off x="118934" y="549824"/>
          <a:ext cx="8928992" cy="5090160"/>
        </p:xfrm>
        <a:graphic>
          <a:graphicData uri="http://schemas.openxmlformats.org/drawingml/2006/table">
            <a:tbl>
              <a:tblPr firstRow="1" bandRow="1">
                <a:tableStyleId>{5C22544A-7EE6-4342-B048-85BDC9FD1C3A}</a:tableStyleId>
              </a:tblPr>
              <a:tblGrid>
                <a:gridCol w="2232248">
                  <a:extLst>
                    <a:ext uri="{9D8B030D-6E8A-4147-A177-3AD203B41FA5}">
                      <a16:colId xmlns:a16="http://schemas.microsoft.com/office/drawing/2014/main" xmlns="" val="20000"/>
                    </a:ext>
                  </a:extLst>
                </a:gridCol>
                <a:gridCol w="2232248">
                  <a:extLst>
                    <a:ext uri="{9D8B030D-6E8A-4147-A177-3AD203B41FA5}">
                      <a16:colId xmlns:a16="http://schemas.microsoft.com/office/drawing/2014/main" xmlns="" val="20001"/>
                    </a:ext>
                  </a:extLst>
                </a:gridCol>
                <a:gridCol w="2232248">
                  <a:extLst>
                    <a:ext uri="{9D8B030D-6E8A-4147-A177-3AD203B41FA5}">
                      <a16:colId xmlns:a16="http://schemas.microsoft.com/office/drawing/2014/main" xmlns="" val="20002"/>
                    </a:ext>
                  </a:extLst>
                </a:gridCol>
                <a:gridCol w="2232248">
                  <a:extLst>
                    <a:ext uri="{9D8B030D-6E8A-4147-A177-3AD203B41FA5}">
                      <a16:colId xmlns:a16="http://schemas.microsoft.com/office/drawing/2014/main" xmlns="" val="20003"/>
                    </a:ext>
                  </a:extLst>
                </a:gridCol>
              </a:tblGrid>
              <a:tr h="0">
                <a:tc>
                  <a:txBody>
                    <a:bodyPr/>
                    <a:lstStyle/>
                    <a:p>
                      <a:pPr algn="ctr"/>
                      <a:r>
                        <a:rPr lang="el-GR" sz="1200" dirty="0" smtClean="0"/>
                        <a:t>Δήμος Καλλιθέας</a:t>
                      </a:r>
                      <a:endParaRPr lang="el-GR" sz="1200" dirty="0"/>
                    </a:p>
                  </a:txBody>
                  <a:tcPr anchor="ctr"/>
                </a:tc>
                <a:tc>
                  <a:txBody>
                    <a:bodyPr/>
                    <a:lstStyle/>
                    <a:p>
                      <a:pPr algn="ctr"/>
                      <a:r>
                        <a:rPr lang="el-GR" sz="1200" dirty="0" smtClean="0"/>
                        <a:t>Δήμος</a:t>
                      </a:r>
                      <a:r>
                        <a:rPr lang="el-GR" sz="1200" baseline="0" dirty="0" smtClean="0"/>
                        <a:t> Παλαιού Φαλήρου</a:t>
                      </a:r>
                      <a:endParaRPr lang="el-GR" sz="1200" dirty="0"/>
                    </a:p>
                  </a:txBody>
                  <a:tcPr anchor="ctr"/>
                </a:tc>
                <a:tc>
                  <a:txBody>
                    <a:bodyPr/>
                    <a:lstStyle/>
                    <a:p>
                      <a:pPr algn="ctr"/>
                      <a:r>
                        <a:rPr lang="el-GR" sz="1200" dirty="0" smtClean="0"/>
                        <a:t>Δήμος Αλίμου</a:t>
                      </a:r>
                      <a:endParaRPr lang="el-GR"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200" dirty="0" smtClean="0"/>
                        <a:t>ΣΒΑΑ 2014-2020</a:t>
                      </a:r>
                    </a:p>
                  </a:txBody>
                  <a:tcPr anchor="ctr"/>
                </a:tc>
                <a:extLst>
                  <a:ext uri="{0D108BD9-81ED-4DB2-BD59-A6C34878D82A}">
                    <a16:rowId xmlns:a16="http://schemas.microsoft.com/office/drawing/2014/main" xmlns="" val="10000"/>
                  </a:ext>
                </a:extLst>
              </a:tr>
              <a:tr h="0">
                <a:tc>
                  <a:txBody>
                    <a:bodyPr/>
                    <a:lstStyle/>
                    <a:p>
                      <a:pPr algn="ctr"/>
                      <a:r>
                        <a:rPr lang="el-GR" sz="1200" dirty="0" smtClean="0"/>
                        <a:t>Άξονας </a:t>
                      </a:r>
                      <a:r>
                        <a:rPr lang="en-US" sz="1200" dirty="0" smtClean="0"/>
                        <a:t>3</a:t>
                      </a:r>
                      <a:r>
                        <a:rPr lang="el-GR" sz="1200" dirty="0" smtClean="0"/>
                        <a:t>: Τοπική Οικονομία και Απασχόληση</a:t>
                      </a:r>
                      <a:endParaRPr lang="el-GR" sz="1200" dirty="0"/>
                    </a:p>
                  </a:txBody>
                  <a:tcPr anchor="ctr">
                    <a:solidFill>
                      <a:schemeClr val="accent3">
                        <a:lumMod val="75000"/>
                      </a:schemeClr>
                    </a:solidFill>
                  </a:tcPr>
                </a:tc>
                <a:tc>
                  <a:txBody>
                    <a:bodyPr/>
                    <a:lstStyle/>
                    <a:p>
                      <a:pPr algn="ctr"/>
                      <a:r>
                        <a:rPr lang="el-GR" sz="1200" dirty="0" smtClean="0"/>
                        <a:t>Άξονας </a:t>
                      </a:r>
                      <a:r>
                        <a:rPr lang="en-US" sz="1200" dirty="0" smtClean="0"/>
                        <a:t>3</a:t>
                      </a:r>
                      <a:r>
                        <a:rPr lang="el-GR" sz="1200" dirty="0" smtClean="0"/>
                        <a:t>: Τοπική Οικονομία</a:t>
                      </a:r>
                      <a:r>
                        <a:rPr lang="el-GR" sz="1200" baseline="0" dirty="0" smtClean="0"/>
                        <a:t> και </a:t>
                      </a:r>
                      <a:r>
                        <a:rPr lang="el-GR" sz="1200" dirty="0" smtClean="0"/>
                        <a:t>Απασχόληση</a:t>
                      </a:r>
                      <a:endParaRPr lang="el-GR" sz="1200" dirty="0"/>
                    </a:p>
                  </a:txBody>
                  <a:tcPr anchor="ctr">
                    <a:solidFill>
                      <a:schemeClr val="accent3">
                        <a:lumMod val="75000"/>
                      </a:schemeClr>
                    </a:solidFill>
                  </a:tcPr>
                </a:tc>
                <a:tc>
                  <a:txBody>
                    <a:bodyPr/>
                    <a:lstStyle/>
                    <a:p>
                      <a:pPr algn="ctr"/>
                      <a:r>
                        <a:rPr lang="el-GR" sz="1200" dirty="0" smtClean="0"/>
                        <a:t>Άξονας </a:t>
                      </a:r>
                      <a:r>
                        <a:rPr lang="en-US" sz="1200" dirty="0" smtClean="0"/>
                        <a:t>3</a:t>
                      </a:r>
                      <a:r>
                        <a:rPr lang="el-GR" sz="1200" dirty="0" smtClean="0"/>
                        <a:t>: Τοπική Οικονομία και Απασχόληση</a:t>
                      </a:r>
                      <a:endParaRPr lang="el-GR" sz="1200" dirty="0"/>
                    </a:p>
                  </a:txBody>
                  <a:tcPr anchor="ctr">
                    <a:solidFill>
                      <a:schemeClr val="accent3">
                        <a:lumMod val="75000"/>
                      </a:schemeClr>
                    </a:solidFill>
                  </a:tcPr>
                </a:tc>
                <a:tc>
                  <a:txBody>
                    <a:bodyPr/>
                    <a:lstStyle/>
                    <a:p>
                      <a:pPr algn="ctr"/>
                      <a:endParaRPr lang="el-GR" sz="1200" dirty="0"/>
                    </a:p>
                  </a:txBody>
                  <a:tcPr anchor="ctr">
                    <a:solidFill>
                      <a:schemeClr val="accent3">
                        <a:lumMod val="75000"/>
                      </a:schemeClr>
                    </a:solidFill>
                  </a:tcPr>
                </a:tc>
                <a:extLst>
                  <a:ext uri="{0D108BD9-81ED-4DB2-BD59-A6C34878D82A}">
                    <a16:rowId xmlns:a16="http://schemas.microsoft.com/office/drawing/2014/main" xmlns="" val="10001"/>
                  </a:ext>
                </a:extLst>
              </a:tr>
              <a:tr h="0">
                <a:tc rowSpan="3">
                  <a:txBody>
                    <a:bodyPr/>
                    <a:lstStyle/>
                    <a:p>
                      <a:pPr algn="ctr"/>
                      <a:r>
                        <a:rPr lang="el-GR" sz="1100" dirty="0" smtClean="0"/>
                        <a:t>3.1 : Προώθηση δράσεων ανάπτυξης, καινοτομίας και επιχειρηματικότητας σε τοπικό επίπεδο</a:t>
                      </a:r>
                      <a:endParaRPr lang="el-GR" sz="1100" dirty="0"/>
                    </a:p>
                  </a:txBody>
                  <a:tcPr anchor="ctr">
                    <a:solidFill>
                      <a:schemeClr val="accent2">
                        <a:lumMod val="40000"/>
                        <a:lumOff val="60000"/>
                      </a:schemeClr>
                    </a:solidFill>
                  </a:tcPr>
                </a:tc>
                <a:tc>
                  <a:txBody>
                    <a:bodyPr/>
                    <a:lstStyle/>
                    <a:p>
                      <a:pPr algn="ctr"/>
                      <a:r>
                        <a:rPr lang="el-GR" sz="1100" dirty="0" smtClean="0"/>
                        <a:t>3.2</a:t>
                      </a:r>
                      <a:r>
                        <a:rPr lang="en-US" sz="1100" dirty="0" smtClean="0"/>
                        <a:t> </a:t>
                      </a:r>
                      <a:r>
                        <a:rPr lang="el-GR" sz="1100" dirty="0" smtClean="0"/>
                        <a:t>Ενίσχυση – Προώθηση Οικονομικής Δραστηριότητας</a:t>
                      </a:r>
                      <a:endParaRPr lang="el-GR" sz="1100" dirty="0"/>
                    </a:p>
                  </a:txBody>
                  <a:tcPr anchor="ctr">
                    <a:solidFill>
                      <a:schemeClr val="accent2">
                        <a:lumMod val="40000"/>
                        <a:lumOff val="60000"/>
                      </a:schemeClr>
                    </a:solidFill>
                  </a:tcPr>
                </a:tc>
                <a:tc rowSpan="2">
                  <a:txBody>
                    <a:bodyPr/>
                    <a:lstStyle/>
                    <a:p>
                      <a:pPr algn="ctr"/>
                      <a:r>
                        <a:rPr lang="el-GR" sz="1100" dirty="0" smtClean="0"/>
                        <a:t>3.1. Στήριξη τοπικής επιχειρηματικότητας, καινοτομίας &amp; τεχνολογίας και ανάπτυξης</a:t>
                      </a:r>
                      <a:endParaRPr lang="el-GR" sz="1100" dirty="0"/>
                    </a:p>
                  </a:txBody>
                  <a:tcPr anchor="ctr">
                    <a:solidFill>
                      <a:schemeClr val="accent2">
                        <a:lumMod val="40000"/>
                        <a:lumOff val="60000"/>
                      </a:schemeClr>
                    </a:solidFill>
                  </a:tcPr>
                </a:tc>
                <a:tc rowSpan="2">
                  <a:txBody>
                    <a:bodyPr/>
                    <a:lstStyle/>
                    <a:p>
                      <a:pPr algn="ctr"/>
                      <a:r>
                        <a:rPr lang="el-GR" sz="1100" dirty="0" smtClean="0"/>
                        <a:t>3.2. Εφαρμογή σχεδίων</a:t>
                      </a:r>
                      <a:r>
                        <a:rPr lang="en-US" sz="1100" dirty="0" smtClean="0"/>
                        <a:t> </a:t>
                      </a:r>
                      <a:r>
                        <a:rPr lang="el-GR" sz="1100" dirty="0" smtClean="0"/>
                        <a:t>αναδιάρθρωσης σε</a:t>
                      </a:r>
                      <a:r>
                        <a:rPr lang="en-US" sz="1100" baseline="0" dirty="0" smtClean="0"/>
                        <a:t> </a:t>
                      </a:r>
                      <a:r>
                        <a:rPr lang="el-GR" sz="1100" dirty="0" smtClean="0"/>
                        <a:t>επιχειρησιακό και συλλογικό</a:t>
                      </a:r>
                      <a:r>
                        <a:rPr lang="en-US" sz="1100" baseline="0" dirty="0" smtClean="0"/>
                        <a:t> </a:t>
                      </a:r>
                      <a:r>
                        <a:rPr lang="el-GR" sz="1100" dirty="0" smtClean="0"/>
                        <a:t>επίπεδο και προσαρμογή</a:t>
                      </a:r>
                      <a:r>
                        <a:rPr lang="en-US" sz="1100" baseline="0" dirty="0" smtClean="0"/>
                        <a:t> </a:t>
                      </a:r>
                      <a:r>
                        <a:rPr lang="el-GR" sz="1100" dirty="0" smtClean="0"/>
                        <a:t>επιχειρήσεων και</a:t>
                      </a:r>
                      <a:r>
                        <a:rPr lang="en-US" sz="1100" baseline="0" dirty="0" smtClean="0"/>
                        <a:t> </a:t>
                      </a:r>
                      <a:r>
                        <a:rPr lang="el-GR" sz="1100" dirty="0" smtClean="0"/>
                        <a:t>εργαζομένων στις αλλαγές</a:t>
                      </a:r>
                      <a:endParaRPr lang="el-GR" sz="1100" dirty="0"/>
                    </a:p>
                  </a:txBody>
                  <a:tcPr anchor="ctr">
                    <a:solidFill>
                      <a:schemeClr val="accent2">
                        <a:lumMod val="40000"/>
                        <a:lumOff val="60000"/>
                      </a:schemeClr>
                    </a:solidFill>
                  </a:tcPr>
                </a:tc>
                <a:extLst>
                  <a:ext uri="{0D108BD9-81ED-4DB2-BD59-A6C34878D82A}">
                    <a16:rowId xmlns:a16="http://schemas.microsoft.com/office/drawing/2014/main" xmlns="" val="10002"/>
                  </a:ext>
                </a:extLst>
              </a:tr>
              <a:tr h="179432">
                <a:tc vMerge="1">
                  <a:txBody>
                    <a:bodyPr/>
                    <a:lstStyle/>
                    <a:p>
                      <a:pPr algn="ctr"/>
                      <a:endParaRPr lang="el-GR" sz="1200" dirty="0"/>
                    </a:p>
                  </a:txBody>
                  <a:tcPr anchor="ctr"/>
                </a:tc>
                <a:tc>
                  <a:txBody>
                    <a:bodyPr/>
                    <a:lstStyle/>
                    <a:p>
                      <a:pPr algn="ctr"/>
                      <a:r>
                        <a:rPr lang="el-GR" sz="1100" dirty="0" smtClean="0"/>
                        <a:t>3.3</a:t>
                      </a:r>
                      <a:r>
                        <a:rPr lang="en-US" sz="1100" dirty="0" smtClean="0"/>
                        <a:t> </a:t>
                      </a:r>
                      <a:r>
                        <a:rPr lang="el-GR" sz="1100" dirty="0" smtClean="0"/>
                        <a:t>Καινοτομία &amp; Οικονομία της Γνώσης</a:t>
                      </a:r>
                      <a:endParaRPr lang="el-GR" sz="1100" dirty="0"/>
                    </a:p>
                  </a:txBody>
                  <a:tcPr anchor="ctr">
                    <a:solidFill>
                      <a:schemeClr val="accent2">
                        <a:lumMod val="40000"/>
                        <a:lumOff val="60000"/>
                      </a:schemeClr>
                    </a:solidFill>
                  </a:tcPr>
                </a:tc>
                <a:tc vMerge="1">
                  <a:txBody>
                    <a:bodyPr/>
                    <a:lstStyle/>
                    <a:p>
                      <a:pPr algn="ctr"/>
                      <a:endParaRPr lang="el-GR" sz="1200" dirty="0"/>
                    </a:p>
                  </a:txBody>
                  <a:tcPr anchor="ctr"/>
                </a:tc>
                <a:tc vMerge="1">
                  <a:txBody>
                    <a:bodyPr/>
                    <a:lstStyle/>
                    <a:p>
                      <a:endParaRPr lang="el-GR"/>
                    </a:p>
                  </a:txBody>
                  <a:tcPr/>
                </a:tc>
                <a:extLst>
                  <a:ext uri="{0D108BD9-81ED-4DB2-BD59-A6C34878D82A}">
                    <a16:rowId xmlns:a16="http://schemas.microsoft.com/office/drawing/2014/main" xmlns="" val="10003"/>
                  </a:ext>
                </a:extLst>
              </a:tr>
              <a:tr h="121136">
                <a:tc vMerge="1">
                  <a:txBody>
                    <a:bodyPr/>
                    <a:lstStyle/>
                    <a:p>
                      <a:pPr algn="ctr"/>
                      <a:endParaRPr lang="el-GR" sz="1200" dirty="0"/>
                    </a:p>
                  </a:txBody>
                  <a:tcPr anchor="ctr"/>
                </a:tc>
                <a:tc>
                  <a:txBody>
                    <a:bodyPr/>
                    <a:lstStyle/>
                    <a:p>
                      <a:pPr algn="ctr"/>
                      <a:r>
                        <a:rPr lang="el-GR" sz="1100" dirty="0" smtClean="0"/>
                        <a:t>3.4</a:t>
                      </a:r>
                      <a:r>
                        <a:rPr lang="en-US" sz="1100" dirty="0" smtClean="0"/>
                        <a:t> </a:t>
                      </a:r>
                      <a:r>
                        <a:rPr lang="el-GR" sz="1100" dirty="0" smtClean="0"/>
                        <a:t>Βελτίωση Της Επιχειρηματικότητας Στον Τομέα Του Τουρισμού</a:t>
                      </a:r>
                      <a:endParaRPr lang="el-GR" sz="1100" dirty="0"/>
                    </a:p>
                  </a:txBody>
                  <a:tcPr anchor="ctr">
                    <a:solidFill>
                      <a:schemeClr val="accent2">
                        <a:lumMod val="40000"/>
                        <a:lumOff val="60000"/>
                      </a:schemeClr>
                    </a:solidFill>
                  </a:tcPr>
                </a:tc>
                <a:tc>
                  <a:txBody>
                    <a:bodyPr/>
                    <a:lstStyle/>
                    <a:p>
                      <a:pPr algn="ctr"/>
                      <a:r>
                        <a:rPr lang="el-GR" sz="1100" dirty="0" smtClean="0"/>
                        <a:t>3.3. Τουριστική ανάπτυξη</a:t>
                      </a:r>
                      <a:endParaRPr lang="el-GR" sz="1100" dirty="0"/>
                    </a:p>
                  </a:txBody>
                  <a:tcPr anchor="ctr">
                    <a:solidFill>
                      <a:schemeClr val="accent2">
                        <a:lumMod val="40000"/>
                        <a:lumOff val="60000"/>
                      </a:schemeClr>
                    </a:solidFill>
                  </a:tcPr>
                </a:tc>
                <a:tc>
                  <a:txBody>
                    <a:bodyPr/>
                    <a:lstStyle/>
                    <a:p>
                      <a:pPr algn="ctr"/>
                      <a:endParaRPr lang="el-GR" sz="1100" dirty="0"/>
                    </a:p>
                  </a:txBody>
                  <a:tcPr anchor="ctr">
                    <a:solidFill>
                      <a:schemeClr val="accent2">
                        <a:lumMod val="40000"/>
                        <a:lumOff val="60000"/>
                      </a:schemeClr>
                    </a:solidFill>
                  </a:tcPr>
                </a:tc>
                <a:extLst>
                  <a:ext uri="{0D108BD9-81ED-4DB2-BD59-A6C34878D82A}">
                    <a16:rowId xmlns:a16="http://schemas.microsoft.com/office/drawing/2014/main" xmlns="" val="10004"/>
                  </a:ext>
                </a:extLst>
              </a:tr>
              <a:tr h="934933">
                <a:tc rowSpan="2">
                  <a:txBody>
                    <a:bodyPr/>
                    <a:lstStyle/>
                    <a:p>
                      <a:pPr algn="ctr"/>
                      <a:r>
                        <a:rPr lang="el-GR" sz="1100" dirty="0" smtClean="0"/>
                        <a:t>3.2 : Προώθηση της Απασχόλησης – Ανάπτυξη ανθρώπινου δυναμικού</a:t>
                      </a:r>
                      <a:endParaRPr lang="el-GR" sz="1100" dirty="0"/>
                    </a:p>
                  </a:txBody>
                  <a:tcPr anchor="ctr">
                    <a:solidFill>
                      <a:schemeClr val="accent2">
                        <a:lumMod val="40000"/>
                        <a:lumOff val="60000"/>
                      </a:schemeClr>
                    </a:solidFill>
                  </a:tcPr>
                </a:tc>
                <a:tc rowSpan="2">
                  <a:txBody>
                    <a:bodyPr/>
                    <a:lstStyle/>
                    <a:p>
                      <a:pPr algn="ctr"/>
                      <a:r>
                        <a:rPr lang="el-GR" sz="1100" dirty="0" smtClean="0"/>
                        <a:t>3.1</a:t>
                      </a:r>
                      <a:r>
                        <a:rPr lang="en-US" sz="1100" dirty="0" smtClean="0"/>
                        <a:t> </a:t>
                      </a:r>
                      <a:r>
                        <a:rPr lang="el-GR" sz="1100" dirty="0" smtClean="0"/>
                        <a:t>Απασχόληση και ανεργία</a:t>
                      </a:r>
                      <a:endParaRPr lang="el-GR" sz="1100" dirty="0"/>
                    </a:p>
                  </a:txBody>
                  <a:tcPr anchor="ctr">
                    <a:solidFill>
                      <a:schemeClr val="accent2">
                        <a:lumMod val="40000"/>
                        <a:lumOff val="60000"/>
                      </a:schemeClr>
                    </a:solidFill>
                  </a:tcPr>
                </a:tc>
                <a:tc rowSpan="2">
                  <a:txBody>
                    <a:bodyPr/>
                    <a:lstStyle/>
                    <a:p>
                      <a:pPr algn="ctr"/>
                      <a:r>
                        <a:rPr lang="el-GR" sz="1100" dirty="0" smtClean="0"/>
                        <a:t>3.2.: Απασχόληση – Στήριξη και αναβάθμιση του ανθρώπινου δυναμικού</a:t>
                      </a:r>
                      <a:endParaRPr lang="el-GR" sz="1100" dirty="0"/>
                    </a:p>
                  </a:txBody>
                  <a:tcPr anchor="ctr">
                    <a:solidFill>
                      <a:schemeClr val="accent2">
                        <a:lumMod val="40000"/>
                        <a:lumOff val="60000"/>
                      </a:schemeClr>
                    </a:solidFill>
                  </a:tcPr>
                </a:tc>
                <a:tc>
                  <a:txBody>
                    <a:bodyPr/>
                    <a:lstStyle/>
                    <a:p>
                      <a:pPr algn="ctr"/>
                      <a:r>
                        <a:rPr lang="el-GR" sz="1100" dirty="0" smtClean="0"/>
                        <a:t>3.1. Βελτίωση της</a:t>
                      </a:r>
                      <a:r>
                        <a:rPr lang="en-US" sz="1100" dirty="0" smtClean="0"/>
                        <a:t> </a:t>
                      </a:r>
                      <a:r>
                        <a:rPr lang="el-GR" sz="1100" dirty="0" smtClean="0"/>
                        <a:t>απασχόλησης, μέσω της</a:t>
                      </a:r>
                      <a:r>
                        <a:rPr lang="en-US" sz="1100" dirty="0" smtClean="0"/>
                        <a:t> </a:t>
                      </a:r>
                      <a:r>
                        <a:rPr lang="el-GR" sz="1100" dirty="0" smtClean="0"/>
                        <a:t>ίδρυσης Επιχειρήσεων,</a:t>
                      </a:r>
                      <a:r>
                        <a:rPr lang="en-US" sz="1100" dirty="0" smtClean="0"/>
                        <a:t> </a:t>
                      </a:r>
                      <a:r>
                        <a:rPr lang="el-GR" sz="1100" dirty="0" smtClean="0"/>
                        <a:t>ιδίως</a:t>
                      </a:r>
                      <a:r>
                        <a:rPr lang="en-US" sz="1100" dirty="0" smtClean="0"/>
                        <a:t> </a:t>
                      </a:r>
                      <a:r>
                        <a:rPr lang="el-GR" sz="1100" dirty="0" smtClean="0"/>
                        <a:t>στους Τομείς της</a:t>
                      </a:r>
                      <a:r>
                        <a:rPr lang="en-US" sz="1100" dirty="0" smtClean="0"/>
                        <a:t> </a:t>
                      </a:r>
                      <a:r>
                        <a:rPr lang="el-GR" sz="1100" dirty="0" smtClean="0"/>
                        <a:t>Περιφερειακής Στρατηγικής</a:t>
                      </a:r>
                      <a:r>
                        <a:rPr lang="en-US" sz="1100" dirty="0" smtClean="0"/>
                        <a:t> </a:t>
                      </a:r>
                      <a:r>
                        <a:rPr lang="el-GR" sz="1100" dirty="0" smtClean="0"/>
                        <a:t>Έξυπνης Εξειδίκευσης</a:t>
                      </a:r>
                      <a:endParaRPr lang="en-US" sz="1100" dirty="0" smtClean="0"/>
                    </a:p>
                  </a:txBody>
                  <a:tcPr anchor="ctr">
                    <a:lnB w="1270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10005"/>
                  </a:ext>
                </a:extLst>
              </a:tr>
              <a:tr h="1899707">
                <a:tc vMerge="1">
                  <a:txBody>
                    <a:bodyPr/>
                    <a:lstStyle/>
                    <a:p>
                      <a:endParaRPr lang="el-GR"/>
                    </a:p>
                  </a:txBody>
                  <a:tcPr/>
                </a:tc>
                <a:tc vMerge="1">
                  <a:txBody>
                    <a:bodyPr/>
                    <a:lstStyle/>
                    <a:p>
                      <a:endParaRPr lang="el-GR"/>
                    </a:p>
                  </a:txBody>
                  <a:tcPr/>
                </a:tc>
                <a:tc vMerge="1">
                  <a:txBody>
                    <a:bodyPr/>
                    <a:lstStyle/>
                    <a:p>
                      <a:endParaRPr lang="el-GR"/>
                    </a:p>
                  </a:txBody>
                  <a:tcPr/>
                </a:tc>
                <a:tc>
                  <a:txBody>
                    <a:bodyPr/>
                    <a:lstStyle/>
                    <a:p>
                      <a:pPr algn="ctr"/>
                      <a:r>
                        <a:rPr lang="el-GR" sz="1100" dirty="0" smtClean="0"/>
                        <a:t>3.3. Ενίσχυση της</a:t>
                      </a:r>
                      <a:r>
                        <a:rPr lang="en-US" sz="1100" dirty="0" smtClean="0"/>
                        <a:t> </a:t>
                      </a:r>
                      <a:r>
                        <a:rPr lang="el-GR" sz="1100" dirty="0" smtClean="0"/>
                        <a:t>πρόσβασης στην</a:t>
                      </a:r>
                      <a:r>
                        <a:rPr lang="en-US" sz="1100" dirty="0" smtClean="0"/>
                        <a:t> </a:t>
                      </a:r>
                      <a:r>
                        <a:rPr lang="el-GR" sz="1100" dirty="0" smtClean="0"/>
                        <a:t>απασχόληση για</a:t>
                      </a:r>
                      <a:r>
                        <a:rPr lang="en-US" sz="1100" dirty="0" smtClean="0"/>
                        <a:t> </a:t>
                      </a:r>
                      <a:r>
                        <a:rPr lang="el-GR" sz="1100" dirty="0" smtClean="0"/>
                        <a:t>μειονεκτούντα άτομα που</a:t>
                      </a:r>
                      <a:r>
                        <a:rPr lang="en-US" sz="1100" baseline="0" dirty="0" smtClean="0"/>
                        <a:t> </a:t>
                      </a:r>
                      <a:r>
                        <a:rPr lang="el-GR" sz="1100" dirty="0" smtClean="0"/>
                        <a:t>βρίσκονται εκτός αγοράς</a:t>
                      </a:r>
                      <a:r>
                        <a:rPr lang="en-US" sz="1100" baseline="0" dirty="0" smtClean="0"/>
                        <a:t> </a:t>
                      </a:r>
                      <a:r>
                        <a:rPr lang="el-GR" sz="1100" dirty="0" smtClean="0"/>
                        <a:t>εργασίας, με έμφαση σε</a:t>
                      </a:r>
                      <a:r>
                        <a:rPr lang="en-US" sz="1100" baseline="0" dirty="0" smtClean="0"/>
                        <a:t> </a:t>
                      </a:r>
                      <a:r>
                        <a:rPr lang="el-GR" sz="1100" dirty="0" smtClean="0"/>
                        <a:t>άτομα που έχουν την ευθύνη</a:t>
                      </a:r>
                      <a:r>
                        <a:rPr lang="en-US" sz="1100" dirty="0" smtClean="0"/>
                        <a:t> </a:t>
                      </a:r>
                      <a:r>
                        <a:rPr lang="el-GR" sz="1100" dirty="0" smtClean="0"/>
                        <a:t>της φροντίδας παιδιών σε</a:t>
                      </a:r>
                      <a:r>
                        <a:rPr lang="en-US" sz="1100" dirty="0" smtClean="0"/>
                        <a:t> </a:t>
                      </a:r>
                      <a:r>
                        <a:rPr lang="el-GR" sz="1100" dirty="0" smtClean="0"/>
                        <a:t>νοικοκυριά που απειλούνται</a:t>
                      </a:r>
                      <a:r>
                        <a:rPr lang="en-US" sz="1100" baseline="0" dirty="0" smtClean="0"/>
                        <a:t> </a:t>
                      </a:r>
                      <a:r>
                        <a:rPr lang="el-GR" sz="1100" dirty="0" smtClean="0"/>
                        <a:t>από φτώχεια και κοινωνικό</a:t>
                      </a:r>
                      <a:r>
                        <a:rPr lang="el-GR" sz="1100" baseline="0" dirty="0" smtClean="0"/>
                        <a:t> </a:t>
                      </a:r>
                      <a:r>
                        <a:rPr lang="el-GR" sz="1100" dirty="0" smtClean="0"/>
                        <a:t>αποκλεισμό</a:t>
                      </a:r>
                      <a:endParaRPr lang="el-GR" sz="1100" dirty="0"/>
                    </a:p>
                  </a:txBody>
                  <a:tcPr anchor="ctr">
                    <a:lnT w="12700" cap="flat" cmpd="sng" algn="ctr">
                      <a:solidFill>
                        <a:schemeClr val="bg1"/>
                      </a:solidFill>
                      <a:prstDash val="solid"/>
                      <a:round/>
                      <a:headEnd type="none" w="med" len="med"/>
                      <a:tailEnd type="none" w="med" len="med"/>
                    </a:lnT>
                    <a:solidFill>
                      <a:schemeClr val="accent2">
                        <a:lumMod val="40000"/>
                        <a:lumOff val="60000"/>
                      </a:schemeClr>
                    </a:solidFill>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756274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22960" y="9184"/>
            <a:ext cx="7520940" cy="548640"/>
          </a:xfrm>
        </p:spPr>
        <p:txBody>
          <a:bodyPr/>
          <a:lstStyle/>
          <a:p>
            <a:pPr algn="ctr"/>
            <a:r>
              <a:rPr lang="el-GR" sz="2000" dirty="0" err="1" smtClean="0"/>
              <a:t>Επιχειρησιακα</a:t>
            </a:r>
            <a:r>
              <a:rPr lang="el-GR" sz="2000" dirty="0" smtClean="0"/>
              <a:t> </a:t>
            </a:r>
            <a:r>
              <a:rPr lang="el-GR" sz="2000" dirty="0" err="1" smtClean="0"/>
              <a:t>προγραμματα</a:t>
            </a:r>
            <a:r>
              <a:rPr lang="el-GR" sz="2000" dirty="0" smtClean="0"/>
              <a:t> </a:t>
            </a:r>
            <a:r>
              <a:rPr lang="el-GR" sz="2000" dirty="0" err="1" smtClean="0"/>
              <a:t>δημων</a:t>
            </a:r>
            <a:r>
              <a:rPr lang="el-GR" sz="2000" dirty="0" smtClean="0"/>
              <a:t> &amp; </a:t>
            </a:r>
            <a:r>
              <a:rPr lang="el-GR" sz="2000" dirty="0" err="1" smtClean="0"/>
              <a:t>σχεση</a:t>
            </a:r>
            <a:r>
              <a:rPr lang="el-GR" sz="2000" dirty="0" smtClean="0"/>
              <a:t> με ΣΒΑΑ</a:t>
            </a:r>
            <a:endParaRPr lang="el-GR" sz="2000" dirty="0"/>
          </a:p>
        </p:txBody>
      </p:sp>
      <p:graphicFrame>
        <p:nvGraphicFramePr>
          <p:cNvPr id="3" name="Πίνακας 2"/>
          <p:cNvGraphicFramePr>
            <a:graphicFrameLocks noGrp="1"/>
          </p:cNvGraphicFramePr>
          <p:nvPr>
            <p:extLst>
              <p:ext uri="{D42A27DB-BD31-4B8C-83A1-F6EECF244321}">
                <p14:modId xmlns:p14="http://schemas.microsoft.com/office/powerpoint/2010/main" val="1341501971"/>
              </p:ext>
            </p:extLst>
          </p:nvPr>
        </p:nvGraphicFramePr>
        <p:xfrm>
          <a:off x="118934" y="692696"/>
          <a:ext cx="8928992" cy="5013960"/>
        </p:xfrm>
        <a:graphic>
          <a:graphicData uri="http://schemas.openxmlformats.org/drawingml/2006/table">
            <a:tbl>
              <a:tblPr firstRow="1" bandRow="1">
                <a:tableStyleId>{5C22544A-7EE6-4342-B048-85BDC9FD1C3A}</a:tableStyleId>
              </a:tblPr>
              <a:tblGrid>
                <a:gridCol w="2232248">
                  <a:extLst>
                    <a:ext uri="{9D8B030D-6E8A-4147-A177-3AD203B41FA5}">
                      <a16:colId xmlns:a16="http://schemas.microsoft.com/office/drawing/2014/main" xmlns="" val="20000"/>
                    </a:ext>
                  </a:extLst>
                </a:gridCol>
                <a:gridCol w="2232248">
                  <a:extLst>
                    <a:ext uri="{9D8B030D-6E8A-4147-A177-3AD203B41FA5}">
                      <a16:colId xmlns:a16="http://schemas.microsoft.com/office/drawing/2014/main" xmlns="" val="20001"/>
                    </a:ext>
                  </a:extLst>
                </a:gridCol>
                <a:gridCol w="2232248">
                  <a:extLst>
                    <a:ext uri="{9D8B030D-6E8A-4147-A177-3AD203B41FA5}">
                      <a16:colId xmlns:a16="http://schemas.microsoft.com/office/drawing/2014/main" xmlns="" val="20002"/>
                    </a:ext>
                  </a:extLst>
                </a:gridCol>
                <a:gridCol w="2232248">
                  <a:extLst>
                    <a:ext uri="{9D8B030D-6E8A-4147-A177-3AD203B41FA5}">
                      <a16:colId xmlns:a16="http://schemas.microsoft.com/office/drawing/2014/main" xmlns="" val="20003"/>
                    </a:ext>
                  </a:extLst>
                </a:gridCol>
              </a:tblGrid>
              <a:tr h="0">
                <a:tc>
                  <a:txBody>
                    <a:bodyPr/>
                    <a:lstStyle/>
                    <a:p>
                      <a:pPr algn="ctr"/>
                      <a:r>
                        <a:rPr lang="el-GR" sz="1200" dirty="0" smtClean="0"/>
                        <a:t>Δήμος Καλλιθέας</a:t>
                      </a:r>
                      <a:endParaRPr lang="el-GR" sz="1200" dirty="0"/>
                    </a:p>
                  </a:txBody>
                  <a:tcPr anchor="ctr"/>
                </a:tc>
                <a:tc>
                  <a:txBody>
                    <a:bodyPr/>
                    <a:lstStyle/>
                    <a:p>
                      <a:pPr algn="ctr"/>
                      <a:r>
                        <a:rPr lang="el-GR" sz="1200" dirty="0" smtClean="0"/>
                        <a:t>Δήμος</a:t>
                      </a:r>
                      <a:r>
                        <a:rPr lang="el-GR" sz="1200" baseline="0" dirty="0" smtClean="0"/>
                        <a:t> Παλαιού Φαλήρου</a:t>
                      </a:r>
                      <a:endParaRPr lang="el-GR" sz="1200" dirty="0"/>
                    </a:p>
                  </a:txBody>
                  <a:tcPr anchor="ctr"/>
                </a:tc>
                <a:tc>
                  <a:txBody>
                    <a:bodyPr/>
                    <a:lstStyle/>
                    <a:p>
                      <a:pPr algn="ctr"/>
                      <a:r>
                        <a:rPr lang="el-GR" sz="1200" dirty="0" smtClean="0"/>
                        <a:t>Δήμος Αλίμου</a:t>
                      </a:r>
                      <a:endParaRPr lang="el-GR"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200" dirty="0" smtClean="0"/>
                        <a:t>ΣΒΑΑ 2014-2020</a:t>
                      </a:r>
                    </a:p>
                  </a:txBody>
                  <a:tcPr anchor="ctr"/>
                </a:tc>
                <a:extLst>
                  <a:ext uri="{0D108BD9-81ED-4DB2-BD59-A6C34878D82A}">
                    <a16:rowId xmlns:a16="http://schemas.microsoft.com/office/drawing/2014/main" xmlns="" val="10000"/>
                  </a:ext>
                </a:extLst>
              </a:tr>
              <a:tr h="0">
                <a:tc>
                  <a:txBody>
                    <a:bodyPr/>
                    <a:lstStyle/>
                    <a:p>
                      <a:pPr algn="ctr"/>
                      <a:r>
                        <a:rPr lang="el-GR" sz="1200" dirty="0" smtClean="0"/>
                        <a:t>Άξονας 4:</a:t>
                      </a:r>
                      <a:r>
                        <a:rPr lang="en-US" sz="1200" dirty="0" smtClean="0"/>
                        <a:t> </a:t>
                      </a:r>
                      <a:r>
                        <a:rPr lang="el-GR" sz="1200" dirty="0" smtClean="0"/>
                        <a:t>Βελτίωση διοικητικής ικανότητας και της Οικονομικής κατάστασης του Δήμου</a:t>
                      </a:r>
                      <a:endParaRPr lang="el-GR" sz="1200" dirty="0"/>
                    </a:p>
                  </a:txBody>
                  <a:tcPr anchor="ctr">
                    <a:solidFill>
                      <a:schemeClr val="accent3">
                        <a:lumMod val="75000"/>
                      </a:schemeClr>
                    </a:solidFill>
                  </a:tcPr>
                </a:tc>
                <a:tc>
                  <a:txBody>
                    <a:bodyPr/>
                    <a:lstStyle/>
                    <a:p>
                      <a:pPr algn="ctr"/>
                      <a:r>
                        <a:rPr lang="el-GR" sz="1200" dirty="0" smtClean="0"/>
                        <a:t>Άξονας 4: Βελτίωση διοικητικής και οικονομικής ικανότητας του Δήμου</a:t>
                      </a:r>
                      <a:endParaRPr lang="el-GR" sz="1200" dirty="0"/>
                    </a:p>
                  </a:txBody>
                  <a:tcPr anchor="ctr">
                    <a:solidFill>
                      <a:schemeClr val="accent3">
                        <a:lumMod val="75000"/>
                      </a:schemeClr>
                    </a:solidFill>
                  </a:tcPr>
                </a:tc>
                <a:tc>
                  <a:txBody>
                    <a:bodyPr/>
                    <a:lstStyle/>
                    <a:p>
                      <a:pPr algn="ctr"/>
                      <a:r>
                        <a:rPr lang="el-GR" sz="1200" dirty="0" smtClean="0"/>
                        <a:t>Άξονας 4 : Βελτίωση της Διοικητικής και της Οικονομικής Ικανότητας του Δήμου</a:t>
                      </a:r>
                      <a:endParaRPr lang="el-GR" sz="1200" dirty="0"/>
                    </a:p>
                  </a:txBody>
                  <a:tcPr anchor="ctr">
                    <a:solidFill>
                      <a:schemeClr val="accent3">
                        <a:lumMod val="75000"/>
                      </a:schemeClr>
                    </a:solidFill>
                  </a:tcPr>
                </a:tc>
                <a:tc>
                  <a:txBody>
                    <a:bodyPr/>
                    <a:lstStyle/>
                    <a:p>
                      <a:pPr algn="ctr"/>
                      <a:endParaRPr lang="el-GR" sz="1200" dirty="0"/>
                    </a:p>
                  </a:txBody>
                  <a:tcPr anchor="ctr">
                    <a:solidFill>
                      <a:schemeClr val="accent3">
                        <a:lumMod val="75000"/>
                      </a:schemeClr>
                    </a:solidFill>
                  </a:tcPr>
                </a:tc>
                <a:extLst>
                  <a:ext uri="{0D108BD9-81ED-4DB2-BD59-A6C34878D82A}">
                    <a16:rowId xmlns:a16="http://schemas.microsoft.com/office/drawing/2014/main" xmlns="" val="10001"/>
                  </a:ext>
                </a:extLst>
              </a:tr>
              <a:tr h="0">
                <a:tc rowSpan="2">
                  <a:txBody>
                    <a:bodyPr/>
                    <a:lstStyle/>
                    <a:p>
                      <a:pPr algn="ctr"/>
                      <a:r>
                        <a:rPr lang="el-GR" sz="1100" dirty="0" smtClean="0"/>
                        <a:t>4 .1: Βελτίωση της σχέσης του Δήμου με τους πολίτες</a:t>
                      </a:r>
                      <a:endParaRPr lang="el-GR" sz="1100" dirty="0"/>
                    </a:p>
                  </a:txBody>
                  <a:tcPr anchor="ctr">
                    <a:solidFill>
                      <a:schemeClr val="accent2">
                        <a:lumMod val="40000"/>
                        <a:lumOff val="60000"/>
                      </a:schemeClr>
                    </a:solidFill>
                  </a:tcPr>
                </a:tc>
                <a:tc>
                  <a:txBody>
                    <a:bodyPr/>
                    <a:lstStyle/>
                    <a:p>
                      <a:pPr algn="ctr"/>
                      <a:r>
                        <a:rPr lang="el-GR" sz="1100" dirty="0" smtClean="0"/>
                        <a:t>4.3 Σχέση του Δήμου με τους πολίτες</a:t>
                      </a:r>
                      <a:endParaRPr lang="el-GR" sz="1100" dirty="0"/>
                    </a:p>
                  </a:txBody>
                  <a:tcPr anchor="ctr">
                    <a:solidFill>
                      <a:schemeClr val="accent2">
                        <a:lumMod val="40000"/>
                        <a:lumOff val="60000"/>
                      </a:schemeClr>
                    </a:solidFill>
                  </a:tcPr>
                </a:tc>
                <a:tc>
                  <a:txBody>
                    <a:bodyPr/>
                    <a:lstStyle/>
                    <a:p>
                      <a:pPr algn="ctr"/>
                      <a:endParaRPr lang="el-GR" sz="1100" dirty="0"/>
                    </a:p>
                  </a:txBody>
                  <a:tcPr anchor="ctr">
                    <a:solidFill>
                      <a:schemeClr val="accent2">
                        <a:lumMod val="40000"/>
                        <a:lumOff val="60000"/>
                      </a:schemeClr>
                    </a:solidFill>
                  </a:tcPr>
                </a:tc>
                <a:tc rowSpan="2">
                  <a:txBody>
                    <a:bodyPr/>
                    <a:lstStyle/>
                    <a:p>
                      <a:pPr algn="ctr"/>
                      <a:r>
                        <a:rPr lang="el-GR" sz="1200" dirty="0" smtClean="0"/>
                        <a:t>Διαδικασίες διαβούλευσης ΣΒΑΑ</a:t>
                      </a:r>
                      <a:endParaRPr lang="el-GR" sz="1200" dirty="0"/>
                    </a:p>
                  </a:txBody>
                  <a:tcPr anchor="ctr">
                    <a:solidFill>
                      <a:schemeClr val="accent2">
                        <a:lumMod val="40000"/>
                        <a:lumOff val="60000"/>
                      </a:schemeClr>
                    </a:solidFill>
                  </a:tcPr>
                </a:tc>
                <a:extLst>
                  <a:ext uri="{0D108BD9-81ED-4DB2-BD59-A6C34878D82A}">
                    <a16:rowId xmlns:a16="http://schemas.microsoft.com/office/drawing/2014/main" xmlns="" val="10002"/>
                  </a:ext>
                </a:extLst>
              </a:tr>
              <a:tr h="0">
                <a:tc vMerge="1">
                  <a:txBody>
                    <a:bodyPr/>
                    <a:lstStyle/>
                    <a:p>
                      <a:pPr algn="ctr"/>
                      <a:endParaRPr lang="el-GR" sz="1200" dirty="0"/>
                    </a:p>
                  </a:txBody>
                  <a:tcPr anchor="ctr">
                    <a:solidFill>
                      <a:schemeClr val="accent2">
                        <a:lumMod val="40000"/>
                        <a:lumOff val="60000"/>
                      </a:schemeClr>
                    </a:solidFill>
                  </a:tcPr>
                </a:tc>
                <a:tc>
                  <a:txBody>
                    <a:bodyPr/>
                    <a:lstStyle/>
                    <a:p>
                      <a:pPr algn="ctr"/>
                      <a:r>
                        <a:rPr lang="el-GR" sz="1100" dirty="0" smtClean="0"/>
                        <a:t>4.7 Διαφάνεια &amp; </a:t>
                      </a:r>
                      <a:r>
                        <a:rPr lang="el-GR" sz="1100" dirty="0" err="1" smtClean="0"/>
                        <a:t>Συμμετοχικότητα</a:t>
                      </a:r>
                      <a:endParaRPr lang="el-GR" sz="1100" dirty="0"/>
                    </a:p>
                  </a:txBody>
                  <a:tcPr anchor="ctr">
                    <a:solidFill>
                      <a:schemeClr val="accent2">
                        <a:lumMod val="40000"/>
                        <a:lumOff val="60000"/>
                      </a:schemeClr>
                    </a:solidFill>
                  </a:tcPr>
                </a:tc>
                <a:tc>
                  <a:txBody>
                    <a:bodyPr/>
                    <a:lstStyle/>
                    <a:p>
                      <a:pPr algn="ctr"/>
                      <a:endParaRPr lang="el-GR" sz="1100" dirty="0"/>
                    </a:p>
                  </a:txBody>
                  <a:tcPr anchor="ctr">
                    <a:solidFill>
                      <a:schemeClr val="accent2">
                        <a:lumMod val="40000"/>
                        <a:lumOff val="60000"/>
                      </a:schemeClr>
                    </a:solidFill>
                  </a:tcPr>
                </a:tc>
                <a:tc vMerge="1">
                  <a:txBody>
                    <a:bodyPr/>
                    <a:lstStyle/>
                    <a:p>
                      <a:pPr algn="ctr"/>
                      <a:endParaRPr lang="el-GR" sz="1200" dirty="0"/>
                    </a:p>
                  </a:txBody>
                  <a:tcPr anchor="ctr">
                    <a:solidFill>
                      <a:schemeClr val="accent2">
                        <a:lumMod val="40000"/>
                        <a:lumOff val="60000"/>
                      </a:schemeClr>
                    </a:solidFill>
                  </a:tcPr>
                </a:tc>
                <a:extLst>
                  <a:ext uri="{0D108BD9-81ED-4DB2-BD59-A6C34878D82A}">
                    <a16:rowId xmlns:a16="http://schemas.microsoft.com/office/drawing/2014/main" xmlns="" val="10003"/>
                  </a:ext>
                </a:extLst>
              </a:tr>
              <a:tr h="0">
                <a:tc>
                  <a:txBody>
                    <a:bodyPr/>
                    <a:lstStyle/>
                    <a:p>
                      <a:pPr algn="ctr"/>
                      <a:r>
                        <a:rPr lang="el-GR" sz="1100" dirty="0" smtClean="0"/>
                        <a:t>4.2: Συντήρηση / βελτίωση / αναβάθμιση υλικοτεχνικής υποδομής</a:t>
                      </a:r>
                      <a:endParaRPr lang="el-GR" sz="1100" dirty="0"/>
                    </a:p>
                  </a:txBody>
                  <a:tcPr anchor="ctr">
                    <a:solidFill>
                      <a:schemeClr val="accent2">
                        <a:lumMod val="40000"/>
                        <a:lumOff val="60000"/>
                      </a:schemeClr>
                    </a:solidFill>
                  </a:tcPr>
                </a:tc>
                <a:tc>
                  <a:txBody>
                    <a:bodyPr/>
                    <a:lstStyle/>
                    <a:p>
                      <a:pPr algn="ctr"/>
                      <a:endParaRPr lang="el-GR" sz="1100" dirty="0"/>
                    </a:p>
                  </a:txBody>
                  <a:tcPr anchor="ctr">
                    <a:solidFill>
                      <a:schemeClr val="accent2">
                        <a:lumMod val="40000"/>
                        <a:lumOff val="60000"/>
                      </a:schemeClr>
                    </a:solidFill>
                  </a:tcPr>
                </a:tc>
                <a:tc>
                  <a:txBody>
                    <a:bodyPr/>
                    <a:lstStyle/>
                    <a:p>
                      <a:pPr algn="ctr"/>
                      <a:endParaRPr lang="el-GR" sz="1100" dirty="0"/>
                    </a:p>
                  </a:txBody>
                  <a:tcPr anchor="ctr">
                    <a:solidFill>
                      <a:schemeClr val="accent2">
                        <a:lumMod val="40000"/>
                        <a:lumOff val="60000"/>
                      </a:schemeClr>
                    </a:solidFill>
                  </a:tcPr>
                </a:tc>
                <a:tc>
                  <a:txBody>
                    <a:bodyPr/>
                    <a:lstStyle/>
                    <a:p>
                      <a:pPr algn="ctr"/>
                      <a:endParaRPr lang="el-GR" sz="1200" dirty="0"/>
                    </a:p>
                  </a:txBody>
                  <a:tcPr anchor="ctr">
                    <a:solidFill>
                      <a:schemeClr val="accent2">
                        <a:lumMod val="40000"/>
                        <a:lumOff val="60000"/>
                      </a:schemeClr>
                    </a:solidFill>
                  </a:tcPr>
                </a:tc>
                <a:extLst>
                  <a:ext uri="{0D108BD9-81ED-4DB2-BD59-A6C34878D82A}">
                    <a16:rowId xmlns:a16="http://schemas.microsoft.com/office/drawing/2014/main" xmlns="" val="10004"/>
                  </a:ext>
                </a:extLst>
              </a:tr>
              <a:tr h="0">
                <a:tc>
                  <a:txBody>
                    <a:bodyPr/>
                    <a:lstStyle/>
                    <a:p>
                      <a:pPr algn="ctr"/>
                      <a:r>
                        <a:rPr lang="el-GR" sz="1100" dirty="0" smtClean="0"/>
                        <a:t>4.3: Οργάνωση και λειτουργία του Δήμου και των Νομικών του προσώπων</a:t>
                      </a:r>
                      <a:endParaRPr lang="el-GR" sz="1100" dirty="0"/>
                    </a:p>
                  </a:txBody>
                  <a:tcPr anchor="ctr">
                    <a:solidFill>
                      <a:schemeClr val="accent2">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100" dirty="0" smtClean="0"/>
                        <a:t>4.1 Βελτίωση διαδικασιών διοίκησης και οργάνωσης</a:t>
                      </a:r>
                    </a:p>
                  </a:txBody>
                  <a:tcPr anchor="ctr">
                    <a:solidFill>
                      <a:schemeClr val="accent2">
                        <a:lumMod val="40000"/>
                        <a:lumOff val="60000"/>
                      </a:schemeClr>
                    </a:solidFill>
                  </a:tcPr>
                </a:tc>
                <a:tc>
                  <a:txBody>
                    <a:bodyPr/>
                    <a:lstStyle/>
                    <a:p>
                      <a:pPr algn="ctr"/>
                      <a:r>
                        <a:rPr lang="el-GR" sz="1100" dirty="0" smtClean="0"/>
                        <a:t>4.1.: Οργάνωση, προγραμματισμός και λειτουργία των υπηρεσιών</a:t>
                      </a:r>
                      <a:endParaRPr lang="el-GR" sz="1100" dirty="0"/>
                    </a:p>
                  </a:txBody>
                  <a:tcPr anchor="ctr">
                    <a:solidFill>
                      <a:schemeClr val="accent2">
                        <a:lumMod val="40000"/>
                        <a:lumOff val="60000"/>
                      </a:schemeClr>
                    </a:solidFill>
                  </a:tcPr>
                </a:tc>
                <a:tc>
                  <a:txBody>
                    <a:bodyPr/>
                    <a:lstStyle/>
                    <a:p>
                      <a:pPr algn="ctr"/>
                      <a:endParaRPr lang="el-GR" sz="1200" dirty="0"/>
                    </a:p>
                  </a:txBody>
                  <a:tcPr anchor="ctr">
                    <a:solidFill>
                      <a:schemeClr val="accent2">
                        <a:lumMod val="40000"/>
                        <a:lumOff val="60000"/>
                      </a:schemeClr>
                    </a:solidFill>
                  </a:tcPr>
                </a:tc>
                <a:extLst>
                  <a:ext uri="{0D108BD9-81ED-4DB2-BD59-A6C34878D82A}">
                    <a16:rowId xmlns:a16="http://schemas.microsoft.com/office/drawing/2014/main" xmlns="" val="10005"/>
                  </a:ext>
                </a:extLst>
              </a:tr>
              <a:tr h="0">
                <a:tc>
                  <a:txBody>
                    <a:bodyPr/>
                    <a:lstStyle/>
                    <a:p>
                      <a:pPr algn="ctr"/>
                      <a:r>
                        <a:rPr lang="el-GR" sz="1100" dirty="0" smtClean="0"/>
                        <a:t>4.4 : Τεχνολογίες πληροφορικής και επικοινωνιών</a:t>
                      </a:r>
                      <a:endParaRPr lang="el-GR" sz="1100" dirty="0"/>
                    </a:p>
                  </a:txBody>
                  <a:tcPr anchor="ctr">
                    <a:solidFill>
                      <a:schemeClr val="accent2">
                        <a:lumMod val="40000"/>
                        <a:lumOff val="60000"/>
                      </a:schemeClr>
                    </a:solidFill>
                  </a:tcPr>
                </a:tc>
                <a:tc>
                  <a:txBody>
                    <a:bodyPr/>
                    <a:lstStyle/>
                    <a:p>
                      <a:pPr algn="ctr"/>
                      <a:r>
                        <a:rPr lang="el-GR" sz="1100" dirty="0" smtClean="0"/>
                        <a:t>4.6 </a:t>
                      </a:r>
                      <a:r>
                        <a:rPr lang="el-GR" sz="1100" dirty="0" err="1" smtClean="0"/>
                        <a:t>Ευρυζωνικότητα</a:t>
                      </a:r>
                      <a:r>
                        <a:rPr lang="el-GR" sz="1100" dirty="0" smtClean="0"/>
                        <a:t> &amp; Χρήση ΤΠΕ</a:t>
                      </a:r>
                      <a:endParaRPr lang="el-GR" sz="1100" dirty="0"/>
                    </a:p>
                  </a:txBody>
                  <a:tcPr anchor="ctr">
                    <a:solidFill>
                      <a:schemeClr val="accent2">
                        <a:lumMod val="40000"/>
                        <a:lumOff val="60000"/>
                      </a:schemeClr>
                    </a:solidFill>
                  </a:tcPr>
                </a:tc>
                <a:tc>
                  <a:txBody>
                    <a:bodyPr/>
                    <a:lstStyle/>
                    <a:p>
                      <a:pPr algn="ctr"/>
                      <a:r>
                        <a:rPr lang="el-GR" sz="1100" dirty="0" smtClean="0"/>
                        <a:t>4.2.: Αναβάθμιση παρεχόμενων υπηρεσιών ηλεκτρονικής</a:t>
                      </a:r>
                      <a:r>
                        <a:rPr lang="el-GR" sz="1100" baseline="0" dirty="0" smtClean="0"/>
                        <a:t> </a:t>
                      </a:r>
                      <a:r>
                        <a:rPr lang="el-GR" sz="1100" dirty="0" smtClean="0"/>
                        <a:t>διακυβέρνησης – Ψηφιακός</a:t>
                      </a:r>
                      <a:r>
                        <a:rPr lang="el-GR" sz="1100" baseline="0" dirty="0" smtClean="0"/>
                        <a:t> </a:t>
                      </a:r>
                      <a:r>
                        <a:rPr lang="el-GR" sz="1100" dirty="0" smtClean="0"/>
                        <a:t>μετασχηματισμός</a:t>
                      </a:r>
                      <a:endParaRPr lang="el-GR" sz="1100" dirty="0"/>
                    </a:p>
                  </a:txBody>
                  <a:tcPr anchor="ctr">
                    <a:solidFill>
                      <a:schemeClr val="accent2">
                        <a:lumMod val="40000"/>
                        <a:lumOff val="60000"/>
                      </a:schemeClr>
                    </a:solidFill>
                  </a:tcPr>
                </a:tc>
                <a:tc>
                  <a:txBody>
                    <a:bodyPr/>
                    <a:lstStyle/>
                    <a:p>
                      <a:pPr algn="ctr"/>
                      <a:endParaRPr lang="el-GR" sz="1200" dirty="0"/>
                    </a:p>
                  </a:txBody>
                  <a:tcPr anchor="ctr">
                    <a:solidFill>
                      <a:schemeClr val="accent2">
                        <a:lumMod val="40000"/>
                        <a:lumOff val="60000"/>
                      </a:schemeClr>
                    </a:solidFill>
                  </a:tcPr>
                </a:tc>
                <a:extLst>
                  <a:ext uri="{0D108BD9-81ED-4DB2-BD59-A6C34878D82A}">
                    <a16:rowId xmlns:a16="http://schemas.microsoft.com/office/drawing/2014/main" xmlns="" val="10006"/>
                  </a:ext>
                </a:extLst>
              </a:tr>
              <a:tr h="0">
                <a:tc>
                  <a:txBody>
                    <a:bodyPr/>
                    <a:lstStyle/>
                    <a:p>
                      <a:pPr algn="ctr"/>
                      <a:r>
                        <a:rPr lang="el-GR" sz="1100" dirty="0" smtClean="0"/>
                        <a:t>4.5 : Ανάπτυξη του ανθρώπινου δυναμικού του Δήμου και των νομικών του προσώπων</a:t>
                      </a:r>
                      <a:endParaRPr lang="el-GR" sz="1100" dirty="0"/>
                    </a:p>
                  </a:txBody>
                  <a:tcPr anchor="ctr">
                    <a:solidFill>
                      <a:schemeClr val="accent2">
                        <a:lumMod val="40000"/>
                        <a:lumOff val="60000"/>
                      </a:schemeClr>
                    </a:solidFill>
                  </a:tcPr>
                </a:tc>
                <a:tc>
                  <a:txBody>
                    <a:bodyPr/>
                    <a:lstStyle/>
                    <a:p>
                      <a:pPr algn="ctr"/>
                      <a:r>
                        <a:rPr lang="el-GR" sz="1100" dirty="0" smtClean="0"/>
                        <a:t>4.2 Ανάπτυξη ανθρώπινου προσωπικού</a:t>
                      </a:r>
                      <a:endParaRPr lang="el-GR" sz="1100" dirty="0"/>
                    </a:p>
                  </a:txBody>
                  <a:tcPr anchor="ctr">
                    <a:solidFill>
                      <a:schemeClr val="accent2">
                        <a:lumMod val="40000"/>
                        <a:lumOff val="60000"/>
                      </a:schemeClr>
                    </a:solidFill>
                  </a:tcPr>
                </a:tc>
                <a:tc>
                  <a:txBody>
                    <a:bodyPr/>
                    <a:lstStyle/>
                    <a:p>
                      <a:pPr algn="ctr"/>
                      <a:endParaRPr lang="el-GR" sz="1100" dirty="0"/>
                    </a:p>
                  </a:txBody>
                  <a:tcPr anchor="ctr">
                    <a:solidFill>
                      <a:schemeClr val="accent2">
                        <a:lumMod val="40000"/>
                        <a:lumOff val="60000"/>
                      </a:schemeClr>
                    </a:solidFill>
                  </a:tcPr>
                </a:tc>
                <a:tc>
                  <a:txBody>
                    <a:bodyPr/>
                    <a:lstStyle/>
                    <a:p>
                      <a:pPr algn="ctr"/>
                      <a:endParaRPr lang="el-GR" sz="1200" dirty="0"/>
                    </a:p>
                  </a:txBody>
                  <a:tcPr anchor="ctr">
                    <a:solidFill>
                      <a:schemeClr val="accent2">
                        <a:lumMod val="40000"/>
                        <a:lumOff val="60000"/>
                      </a:schemeClr>
                    </a:solidFill>
                  </a:tcPr>
                </a:tc>
                <a:extLst>
                  <a:ext uri="{0D108BD9-81ED-4DB2-BD59-A6C34878D82A}">
                    <a16:rowId xmlns:a16="http://schemas.microsoft.com/office/drawing/2014/main" xmlns="" val="10007"/>
                  </a:ext>
                </a:extLst>
              </a:tr>
              <a:tr h="0">
                <a:tc>
                  <a:txBody>
                    <a:bodyPr/>
                    <a:lstStyle/>
                    <a:p>
                      <a:pPr algn="ctr"/>
                      <a:r>
                        <a:rPr lang="el-GR" sz="1100" dirty="0" smtClean="0"/>
                        <a:t>4.6 : Οικονομική Διαχείριση</a:t>
                      </a:r>
                      <a:endParaRPr lang="el-GR" sz="1100" dirty="0"/>
                    </a:p>
                  </a:txBody>
                  <a:tcPr anchor="ctr">
                    <a:solidFill>
                      <a:schemeClr val="accent2">
                        <a:lumMod val="40000"/>
                        <a:lumOff val="60000"/>
                      </a:schemeClr>
                    </a:solidFill>
                  </a:tcPr>
                </a:tc>
                <a:tc>
                  <a:txBody>
                    <a:bodyPr/>
                    <a:lstStyle/>
                    <a:p>
                      <a:pPr algn="ctr"/>
                      <a:r>
                        <a:rPr lang="el-GR" sz="1100" dirty="0" smtClean="0"/>
                        <a:t>4.5 Βελτίωση της οικονομικής βιωσιμότητας – Αξιοποίηση περιουσιακών στοιχείων</a:t>
                      </a:r>
                      <a:endParaRPr lang="el-GR" sz="1100" dirty="0"/>
                    </a:p>
                  </a:txBody>
                  <a:tcPr anchor="ctr">
                    <a:solidFill>
                      <a:schemeClr val="accent2">
                        <a:lumMod val="40000"/>
                        <a:lumOff val="60000"/>
                      </a:schemeClr>
                    </a:solidFill>
                  </a:tcPr>
                </a:tc>
                <a:tc>
                  <a:txBody>
                    <a:bodyPr/>
                    <a:lstStyle/>
                    <a:p>
                      <a:pPr algn="ctr"/>
                      <a:r>
                        <a:rPr lang="el-GR" sz="1100" dirty="0" smtClean="0"/>
                        <a:t>4.3.: Ανάπτυξη της οικονομίας του δήμου και των ΝΠΔΔ</a:t>
                      </a:r>
                      <a:endParaRPr lang="el-GR" sz="1100" dirty="0"/>
                    </a:p>
                  </a:txBody>
                  <a:tcPr anchor="ctr">
                    <a:solidFill>
                      <a:schemeClr val="accent2">
                        <a:lumMod val="40000"/>
                        <a:lumOff val="60000"/>
                      </a:schemeClr>
                    </a:solidFill>
                  </a:tcPr>
                </a:tc>
                <a:tc>
                  <a:txBody>
                    <a:bodyPr/>
                    <a:lstStyle/>
                    <a:p>
                      <a:pPr algn="ctr"/>
                      <a:endParaRPr lang="el-GR" sz="1200" dirty="0"/>
                    </a:p>
                  </a:txBody>
                  <a:tcPr anchor="ctr">
                    <a:solidFill>
                      <a:schemeClr val="accent2">
                        <a:lumMod val="40000"/>
                        <a:lumOff val="60000"/>
                      </a:schemeClr>
                    </a:solidFill>
                  </a:tcPr>
                </a:tc>
                <a:extLst>
                  <a:ext uri="{0D108BD9-81ED-4DB2-BD59-A6C34878D82A}">
                    <a16:rowId xmlns:a16="http://schemas.microsoft.com/office/drawing/2014/main" xmlns="" val="10008"/>
                  </a:ext>
                </a:extLst>
              </a:tr>
              <a:tr h="0">
                <a:tc>
                  <a:txBody>
                    <a:bodyPr/>
                    <a:lstStyle/>
                    <a:p>
                      <a:pPr algn="ctr"/>
                      <a:r>
                        <a:rPr lang="el-GR" sz="1100" dirty="0" smtClean="0"/>
                        <a:t>4.7 : Ενίσχυση εξωστρέφειας</a:t>
                      </a:r>
                      <a:endParaRPr lang="el-GR" sz="1100" dirty="0"/>
                    </a:p>
                  </a:txBody>
                  <a:tcPr anchor="ctr">
                    <a:solidFill>
                      <a:schemeClr val="accent2">
                        <a:lumMod val="40000"/>
                        <a:lumOff val="60000"/>
                      </a:schemeClr>
                    </a:solidFill>
                  </a:tcPr>
                </a:tc>
                <a:tc>
                  <a:txBody>
                    <a:bodyPr/>
                    <a:lstStyle/>
                    <a:p>
                      <a:pPr algn="ctr"/>
                      <a:r>
                        <a:rPr lang="el-GR" sz="1100" dirty="0" smtClean="0"/>
                        <a:t>4.4 Ενίσχυση εξωστρέφειας</a:t>
                      </a:r>
                      <a:endParaRPr lang="el-GR" sz="1100" dirty="0"/>
                    </a:p>
                  </a:txBody>
                  <a:tcPr anchor="ctr">
                    <a:solidFill>
                      <a:schemeClr val="accent2">
                        <a:lumMod val="40000"/>
                        <a:lumOff val="60000"/>
                      </a:schemeClr>
                    </a:solidFill>
                  </a:tcPr>
                </a:tc>
                <a:tc>
                  <a:txBody>
                    <a:bodyPr/>
                    <a:lstStyle/>
                    <a:p>
                      <a:pPr algn="ctr"/>
                      <a:endParaRPr lang="el-GR" sz="1100" dirty="0"/>
                    </a:p>
                  </a:txBody>
                  <a:tcPr anchor="ctr">
                    <a:solidFill>
                      <a:schemeClr val="accent2">
                        <a:lumMod val="40000"/>
                        <a:lumOff val="60000"/>
                      </a:schemeClr>
                    </a:solidFill>
                  </a:tcPr>
                </a:tc>
                <a:tc>
                  <a:txBody>
                    <a:bodyPr/>
                    <a:lstStyle/>
                    <a:p>
                      <a:pPr algn="ctr"/>
                      <a:endParaRPr lang="el-GR" sz="1200" dirty="0"/>
                    </a:p>
                  </a:txBody>
                  <a:tcPr anchor="ctr">
                    <a:solidFill>
                      <a:schemeClr val="accent2">
                        <a:lumMod val="40000"/>
                        <a:lumOff val="60000"/>
                      </a:schemeClr>
                    </a:solidFill>
                  </a:tcP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30920921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0"/>
            <a:ext cx="9144000" cy="556561"/>
          </a:xfrm>
        </p:spPr>
        <p:txBody>
          <a:bodyPr/>
          <a:lstStyle/>
          <a:p>
            <a:pPr algn="ctr"/>
            <a:r>
              <a:rPr lang="el-GR" sz="2000" dirty="0"/>
              <a:t>Ποια </a:t>
            </a:r>
            <a:r>
              <a:rPr lang="el-GR" sz="2000" dirty="0" err="1"/>
              <a:t>ειναι</a:t>
            </a:r>
            <a:r>
              <a:rPr lang="el-GR" sz="2000" dirty="0"/>
              <a:t> τα </a:t>
            </a:r>
            <a:r>
              <a:rPr lang="el-GR" sz="2000" dirty="0" err="1"/>
              <a:t>δημογραφικΑ</a:t>
            </a:r>
            <a:r>
              <a:rPr lang="el-GR" sz="2000" dirty="0"/>
              <a:t> </a:t>
            </a:r>
            <a:r>
              <a:rPr lang="el-GR" sz="2000" dirty="0" err="1"/>
              <a:t>χαρακτηριστικα</a:t>
            </a:r>
            <a:r>
              <a:rPr lang="el-GR" sz="2000" dirty="0"/>
              <a:t> </a:t>
            </a:r>
            <a:r>
              <a:rPr lang="el-GR" sz="2000" dirty="0" err="1"/>
              <a:t>τησ</a:t>
            </a:r>
            <a:r>
              <a:rPr lang="el-GR" sz="2000" dirty="0"/>
              <a:t> </a:t>
            </a:r>
            <a:r>
              <a:rPr lang="el-GR" sz="2000" dirty="0" err="1"/>
              <a:t>περιοχησ</a:t>
            </a:r>
            <a:r>
              <a:rPr lang="el-GR" sz="2000" dirty="0"/>
              <a:t> ΒΑΑ;</a:t>
            </a:r>
          </a:p>
        </p:txBody>
      </p:sp>
      <p:graphicFrame>
        <p:nvGraphicFramePr>
          <p:cNvPr id="7" name="Πίνακας 6"/>
          <p:cNvGraphicFramePr>
            <a:graphicFrameLocks noGrp="1"/>
          </p:cNvGraphicFramePr>
          <p:nvPr>
            <p:extLst>
              <p:ext uri="{D42A27DB-BD31-4B8C-83A1-F6EECF244321}">
                <p14:modId xmlns:p14="http://schemas.microsoft.com/office/powerpoint/2010/main" val="1326390870"/>
              </p:ext>
            </p:extLst>
          </p:nvPr>
        </p:nvGraphicFramePr>
        <p:xfrm>
          <a:off x="251520" y="3140968"/>
          <a:ext cx="8640961" cy="2804160"/>
        </p:xfrm>
        <a:graphic>
          <a:graphicData uri="http://schemas.openxmlformats.org/drawingml/2006/table">
            <a:tbl>
              <a:tblPr firstRow="1" firstCol="1" bandRow="1">
                <a:tableStyleId>{EB344D84-9AFB-497E-A393-DC336BA19D2E}</a:tableStyleId>
              </a:tblPr>
              <a:tblGrid>
                <a:gridCol w="1368152">
                  <a:extLst>
                    <a:ext uri="{9D8B030D-6E8A-4147-A177-3AD203B41FA5}">
                      <a16:colId xmlns:a16="http://schemas.microsoft.com/office/drawing/2014/main" xmlns="" val="20000"/>
                    </a:ext>
                  </a:extLst>
                </a:gridCol>
                <a:gridCol w="1374911">
                  <a:extLst>
                    <a:ext uri="{9D8B030D-6E8A-4147-A177-3AD203B41FA5}">
                      <a16:colId xmlns:a16="http://schemas.microsoft.com/office/drawing/2014/main" xmlns="" val="20001"/>
                    </a:ext>
                  </a:extLst>
                </a:gridCol>
                <a:gridCol w="982983">
                  <a:extLst>
                    <a:ext uri="{9D8B030D-6E8A-4147-A177-3AD203B41FA5}">
                      <a16:colId xmlns:a16="http://schemas.microsoft.com/office/drawing/2014/main" xmlns="" val="20002"/>
                    </a:ext>
                  </a:extLst>
                </a:gridCol>
                <a:gridCol w="982983">
                  <a:extLst>
                    <a:ext uri="{9D8B030D-6E8A-4147-A177-3AD203B41FA5}">
                      <a16:colId xmlns:a16="http://schemas.microsoft.com/office/drawing/2014/main" xmlns="" val="20004"/>
                    </a:ext>
                  </a:extLst>
                </a:gridCol>
                <a:gridCol w="982983">
                  <a:extLst>
                    <a:ext uri="{9D8B030D-6E8A-4147-A177-3AD203B41FA5}">
                      <a16:colId xmlns:a16="http://schemas.microsoft.com/office/drawing/2014/main" xmlns="" val="20006"/>
                    </a:ext>
                  </a:extLst>
                </a:gridCol>
                <a:gridCol w="982983">
                  <a:extLst>
                    <a:ext uri="{9D8B030D-6E8A-4147-A177-3AD203B41FA5}">
                      <a16:colId xmlns:a16="http://schemas.microsoft.com/office/drawing/2014/main" xmlns="" val="20007"/>
                    </a:ext>
                  </a:extLst>
                </a:gridCol>
                <a:gridCol w="982983">
                  <a:extLst>
                    <a:ext uri="{9D8B030D-6E8A-4147-A177-3AD203B41FA5}">
                      <a16:colId xmlns:a16="http://schemas.microsoft.com/office/drawing/2014/main" xmlns="" val="20003"/>
                    </a:ext>
                  </a:extLst>
                </a:gridCol>
                <a:gridCol w="982983">
                  <a:extLst>
                    <a:ext uri="{9D8B030D-6E8A-4147-A177-3AD203B41FA5}">
                      <a16:colId xmlns:a16="http://schemas.microsoft.com/office/drawing/2014/main" xmlns="" val="20005"/>
                    </a:ext>
                  </a:extLst>
                </a:gridCol>
              </a:tblGrid>
              <a:tr h="36000">
                <a:tc>
                  <a:txBody>
                    <a:bodyPr/>
                    <a:lstStyle/>
                    <a:p>
                      <a:pPr algn="ctr">
                        <a:lnSpc>
                          <a:spcPct val="100000"/>
                        </a:lnSpc>
                        <a:spcBef>
                          <a:spcPts val="0"/>
                        </a:spcBef>
                        <a:spcAft>
                          <a:spcPts val="0"/>
                        </a:spcAft>
                      </a:pPr>
                      <a:r>
                        <a:rPr lang="el-GR" sz="1150" dirty="0">
                          <a:solidFill>
                            <a:schemeClr val="tx1">
                              <a:lumMod val="65000"/>
                              <a:lumOff val="35000"/>
                            </a:schemeClr>
                          </a:solidFill>
                          <a:effectLst/>
                        </a:rPr>
                        <a:t>Δείκτες</a:t>
                      </a:r>
                      <a:endParaRPr lang="el-GR" sz="1150" b="1" dirty="0">
                        <a:solidFill>
                          <a:schemeClr val="tx1">
                            <a:lumMod val="65000"/>
                            <a:lumOff val="35000"/>
                          </a:schemeClr>
                        </a:solidFill>
                        <a:effectLst/>
                        <a:latin typeface="Calibri"/>
                        <a:ea typeface="Calibri"/>
                        <a:cs typeface="Times New Roman"/>
                      </a:endParaRPr>
                    </a:p>
                  </a:txBody>
                  <a:tcPr marL="23777" marR="23777" marT="0" marB="0" anchor="ctr"/>
                </a:tc>
                <a:tc>
                  <a:txBody>
                    <a:bodyPr/>
                    <a:lstStyle/>
                    <a:p>
                      <a:pPr algn="ctr">
                        <a:lnSpc>
                          <a:spcPct val="100000"/>
                        </a:lnSpc>
                        <a:spcBef>
                          <a:spcPts val="0"/>
                        </a:spcBef>
                        <a:spcAft>
                          <a:spcPts val="0"/>
                        </a:spcAft>
                      </a:pPr>
                      <a:r>
                        <a:rPr lang="el-GR" sz="1150" dirty="0">
                          <a:solidFill>
                            <a:schemeClr val="tx1">
                              <a:lumMod val="65000"/>
                              <a:lumOff val="35000"/>
                            </a:schemeClr>
                          </a:solidFill>
                          <a:effectLst/>
                        </a:rPr>
                        <a:t> </a:t>
                      </a:r>
                      <a:endParaRPr lang="el-GR" sz="1150" b="1" dirty="0">
                        <a:solidFill>
                          <a:schemeClr val="tx1">
                            <a:lumMod val="65000"/>
                            <a:lumOff val="35000"/>
                          </a:schemeClr>
                        </a:solidFill>
                        <a:effectLst/>
                        <a:latin typeface="Calibri"/>
                        <a:ea typeface="Calibri"/>
                        <a:cs typeface="Times New Roman"/>
                      </a:endParaRPr>
                    </a:p>
                  </a:txBody>
                  <a:tcPr marL="23777" marR="23777" marT="0" marB="0" anchor="ctr"/>
                </a:tc>
                <a:tc>
                  <a:txBody>
                    <a:bodyPr/>
                    <a:lstStyle/>
                    <a:p>
                      <a:pPr algn="ctr">
                        <a:lnSpc>
                          <a:spcPct val="100000"/>
                        </a:lnSpc>
                        <a:spcBef>
                          <a:spcPts val="0"/>
                        </a:spcBef>
                        <a:spcAft>
                          <a:spcPts val="0"/>
                        </a:spcAft>
                      </a:pPr>
                      <a:r>
                        <a:rPr lang="el-GR" sz="1150" dirty="0">
                          <a:solidFill>
                            <a:schemeClr val="tx1">
                              <a:lumMod val="65000"/>
                              <a:lumOff val="35000"/>
                            </a:schemeClr>
                          </a:solidFill>
                          <a:effectLst/>
                        </a:rPr>
                        <a:t>Περιοχή</a:t>
                      </a:r>
                      <a:r>
                        <a:rPr lang="en-US" sz="1150" dirty="0">
                          <a:solidFill>
                            <a:schemeClr val="tx1">
                              <a:lumMod val="65000"/>
                              <a:lumOff val="35000"/>
                            </a:schemeClr>
                          </a:solidFill>
                          <a:effectLst/>
                        </a:rPr>
                        <a:t> </a:t>
                      </a:r>
                      <a:r>
                        <a:rPr lang="el-GR" sz="1150" dirty="0">
                          <a:solidFill>
                            <a:schemeClr val="tx1">
                              <a:lumMod val="65000"/>
                              <a:lumOff val="35000"/>
                            </a:schemeClr>
                          </a:solidFill>
                          <a:effectLst/>
                        </a:rPr>
                        <a:t>ΒΑΑ</a:t>
                      </a:r>
                      <a:endParaRPr lang="el-GR" sz="1150" b="1" dirty="0">
                        <a:solidFill>
                          <a:schemeClr val="tx1">
                            <a:lumMod val="65000"/>
                            <a:lumOff val="35000"/>
                          </a:schemeClr>
                        </a:solidFill>
                        <a:effectLst/>
                        <a:latin typeface="Calibri"/>
                        <a:ea typeface="Calibri"/>
                        <a:cs typeface="Times New Roman"/>
                      </a:endParaRPr>
                    </a:p>
                  </a:txBody>
                  <a:tcPr marL="23777" marR="23777" marT="0" marB="0" anchor="ctr"/>
                </a:tc>
                <a:tc>
                  <a:txBody>
                    <a:bodyPr/>
                    <a:lstStyle/>
                    <a:p>
                      <a:pPr marL="0" algn="ctr" defTabSz="914400" rtl="0" eaLnBrk="1" latinLnBrk="0" hangingPunct="1">
                        <a:lnSpc>
                          <a:spcPct val="100000"/>
                        </a:lnSpc>
                        <a:spcBef>
                          <a:spcPts val="0"/>
                        </a:spcBef>
                        <a:spcAft>
                          <a:spcPts val="0"/>
                        </a:spcAft>
                      </a:pPr>
                      <a:r>
                        <a:rPr lang="el-GR" sz="1150" b="1" kern="1200" dirty="0">
                          <a:solidFill>
                            <a:schemeClr val="tx1">
                              <a:lumMod val="65000"/>
                              <a:lumOff val="35000"/>
                            </a:schemeClr>
                          </a:solidFill>
                          <a:effectLst/>
                          <a:latin typeface="+mn-lt"/>
                          <a:ea typeface="+mn-ea"/>
                          <a:cs typeface="+mn-cs"/>
                        </a:rPr>
                        <a:t>Δήμος Καλλιθέας</a:t>
                      </a:r>
                    </a:p>
                  </a:txBody>
                  <a:tcPr marL="23777" marR="23777" marT="0" marB="0" anchor="ctr"/>
                </a:tc>
                <a:tc>
                  <a:txBody>
                    <a:bodyPr/>
                    <a:lstStyle/>
                    <a:p>
                      <a:pPr marL="0" algn="ctr" defTabSz="914400" rtl="0" eaLnBrk="1" latinLnBrk="0" hangingPunct="1">
                        <a:lnSpc>
                          <a:spcPct val="100000"/>
                        </a:lnSpc>
                        <a:spcBef>
                          <a:spcPts val="0"/>
                        </a:spcBef>
                        <a:spcAft>
                          <a:spcPts val="0"/>
                        </a:spcAft>
                      </a:pPr>
                      <a:r>
                        <a:rPr lang="el-GR" sz="1150" b="1" kern="1200" dirty="0">
                          <a:solidFill>
                            <a:schemeClr val="tx1">
                              <a:lumMod val="65000"/>
                              <a:lumOff val="35000"/>
                            </a:schemeClr>
                          </a:solidFill>
                          <a:effectLst/>
                          <a:latin typeface="+mn-lt"/>
                          <a:ea typeface="+mn-ea"/>
                          <a:cs typeface="+mn-cs"/>
                        </a:rPr>
                        <a:t>Δήμος Παλαιού Φαλήρου</a:t>
                      </a:r>
                    </a:p>
                  </a:txBody>
                  <a:tcPr marL="23777" marR="23777" marT="0" marB="0" anchor="ctr"/>
                </a:tc>
                <a:tc>
                  <a:txBody>
                    <a:bodyPr/>
                    <a:lstStyle/>
                    <a:p>
                      <a:pPr marL="0" algn="ctr" defTabSz="914400" rtl="0" eaLnBrk="1" latinLnBrk="0" hangingPunct="1">
                        <a:lnSpc>
                          <a:spcPct val="100000"/>
                        </a:lnSpc>
                        <a:spcBef>
                          <a:spcPts val="0"/>
                        </a:spcBef>
                        <a:spcAft>
                          <a:spcPts val="0"/>
                        </a:spcAft>
                      </a:pPr>
                      <a:r>
                        <a:rPr lang="el-GR" sz="1150" b="1" kern="1200" dirty="0">
                          <a:solidFill>
                            <a:schemeClr val="tx1">
                              <a:lumMod val="65000"/>
                              <a:lumOff val="35000"/>
                            </a:schemeClr>
                          </a:solidFill>
                          <a:effectLst/>
                          <a:latin typeface="+mn-lt"/>
                          <a:ea typeface="+mn-ea"/>
                          <a:cs typeface="+mn-cs"/>
                        </a:rPr>
                        <a:t>Δήμος Αλίμου</a:t>
                      </a:r>
                    </a:p>
                  </a:txBody>
                  <a:tcPr marL="23777" marR="23777" marT="0" marB="0" anchor="ctr"/>
                </a:tc>
                <a:tc>
                  <a:txBody>
                    <a:bodyPr/>
                    <a:lstStyle/>
                    <a:p>
                      <a:pPr marL="0" algn="ctr" defTabSz="914400" rtl="0" eaLnBrk="1" latinLnBrk="0" hangingPunct="1">
                        <a:lnSpc>
                          <a:spcPct val="100000"/>
                        </a:lnSpc>
                        <a:spcBef>
                          <a:spcPts val="0"/>
                        </a:spcBef>
                        <a:spcAft>
                          <a:spcPts val="0"/>
                        </a:spcAft>
                      </a:pPr>
                      <a:r>
                        <a:rPr lang="el-GR" sz="1150" b="1" kern="1200" dirty="0">
                          <a:solidFill>
                            <a:schemeClr val="tx1">
                              <a:lumMod val="65000"/>
                              <a:lumOff val="35000"/>
                            </a:schemeClr>
                          </a:solidFill>
                          <a:effectLst/>
                          <a:latin typeface="+mn-lt"/>
                          <a:ea typeface="+mn-ea"/>
                          <a:cs typeface="+mn-cs"/>
                        </a:rPr>
                        <a:t>Σύνολο 3 Δήμων</a:t>
                      </a:r>
                    </a:p>
                  </a:txBody>
                  <a:tcPr marL="23777" marR="23777" marT="0" marB="0" anchor="ctr"/>
                </a:tc>
                <a:tc>
                  <a:txBody>
                    <a:bodyPr/>
                    <a:lstStyle/>
                    <a:p>
                      <a:pPr algn="ctr">
                        <a:lnSpc>
                          <a:spcPct val="100000"/>
                        </a:lnSpc>
                        <a:spcBef>
                          <a:spcPts val="0"/>
                        </a:spcBef>
                        <a:spcAft>
                          <a:spcPts val="0"/>
                        </a:spcAft>
                      </a:pPr>
                      <a:r>
                        <a:rPr lang="el-GR" sz="1150" dirty="0">
                          <a:solidFill>
                            <a:schemeClr val="tx1">
                              <a:lumMod val="65000"/>
                              <a:lumOff val="35000"/>
                            </a:schemeClr>
                          </a:solidFill>
                          <a:effectLst/>
                        </a:rPr>
                        <a:t>Περιφέρεια</a:t>
                      </a:r>
                      <a:endParaRPr lang="el-GR" sz="1150" b="1" dirty="0">
                        <a:solidFill>
                          <a:schemeClr val="tx1">
                            <a:lumMod val="65000"/>
                            <a:lumOff val="35000"/>
                          </a:schemeClr>
                        </a:solidFill>
                        <a:effectLst/>
                        <a:latin typeface="Calibri"/>
                        <a:ea typeface="Calibri"/>
                        <a:cs typeface="Times New Roman"/>
                      </a:endParaRPr>
                    </a:p>
                  </a:txBody>
                  <a:tcPr marL="23777" marR="23777" marT="0" marB="0" anchor="ctr"/>
                </a:tc>
                <a:extLst>
                  <a:ext uri="{0D108BD9-81ED-4DB2-BD59-A6C34878D82A}">
                    <a16:rowId xmlns:a16="http://schemas.microsoft.com/office/drawing/2014/main" xmlns="" val="10000"/>
                  </a:ext>
                </a:extLst>
              </a:tr>
              <a:tr h="158292">
                <a:tc rowSpan="4">
                  <a:txBody>
                    <a:bodyPr/>
                    <a:lstStyle/>
                    <a:p>
                      <a:pPr algn="ctr">
                        <a:lnSpc>
                          <a:spcPct val="100000"/>
                        </a:lnSpc>
                        <a:spcBef>
                          <a:spcPts val="0"/>
                        </a:spcBef>
                        <a:spcAft>
                          <a:spcPts val="0"/>
                        </a:spcAft>
                      </a:pPr>
                      <a:r>
                        <a:rPr lang="el-GR" sz="1150" dirty="0">
                          <a:solidFill>
                            <a:schemeClr val="tx1">
                              <a:lumMod val="65000"/>
                              <a:lumOff val="35000"/>
                            </a:schemeClr>
                          </a:solidFill>
                          <a:effectLst/>
                        </a:rPr>
                        <a:t>Μεταβολή Πληθυσμού</a:t>
                      </a:r>
                      <a:endParaRPr lang="el-GR" sz="1150" b="1" dirty="0">
                        <a:solidFill>
                          <a:schemeClr val="tx1">
                            <a:lumMod val="65000"/>
                            <a:lumOff val="35000"/>
                          </a:schemeClr>
                        </a:solidFill>
                        <a:effectLst/>
                        <a:latin typeface="Calibri"/>
                        <a:ea typeface="Calibri"/>
                        <a:cs typeface="Times New Roman"/>
                      </a:endParaRPr>
                    </a:p>
                  </a:txBody>
                  <a:tcPr marL="23777" marR="23777" marT="0" marB="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marL="0" algn="ctr" defTabSz="914400" rtl="0" eaLnBrk="1" latinLnBrk="0" hangingPunct="1">
                        <a:lnSpc>
                          <a:spcPct val="100000"/>
                        </a:lnSpc>
                        <a:spcBef>
                          <a:spcPts val="0"/>
                        </a:spcBef>
                        <a:spcAft>
                          <a:spcPts val="0"/>
                        </a:spcAft>
                      </a:pPr>
                      <a:r>
                        <a:rPr lang="el-GR" sz="1150" kern="1200" dirty="0">
                          <a:effectLst/>
                        </a:rPr>
                        <a:t>2021</a:t>
                      </a:r>
                      <a:endParaRPr lang="el-GR" sz="1150" kern="1200" dirty="0">
                        <a:solidFill>
                          <a:schemeClr val="dk1"/>
                        </a:solidFill>
                        <a:effectLst/>
                        <a:latin typeface="+mn-lt"/>
                        <a:ea typeface="+mn-ea"/>
                        <a:cs typeface="+mn-cs"/>
                      </a:endParaRPr>
                    </a:p>
                  </a:txBody>
                  <a:tcPr marL="23777" marR="23777" marT="0" marB="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algn="ctr" defTabSz="914400" rtl="0" eaLnBrk="1" latinLnBrk="0" hangingPunct="1">
                        <a:lnSpc>
                          <a:spcPct val="100000"/>
                        </a:lnSpc>
                        <a:spcBef>
                          <a:spcPts val="0"/>
                        </a:spcBef>
                        <a:spcAft>
                          <a:spcPts val="0"/>
                        </a:spcAft>
                      </a:pPr>
                      <a:r>
                        <a:rPr lang="el-GR" sz="1150" kern="1200" dirty="0">
                          <a:effectLst/>
                        </a:rPr>
                        <a:t>-</a:t>
                      </a:r>
                      <a:endParaRPr lang="el-GR" sz="1150" kern="1200" dirty="0">
                        <a:solidFill>
                          <a:schemeClr val="dk1"/>
                        </a:solidFill>
                        <a:effectLst/>
                        <a:latin typeface="+mn-lt"/>
                        <a:ea typeface="+mn-ea"/>
                        <a:cs typeface="+mn-cs"/>
                      </a:endParaRPr>
                    </a:p>
                  </a:txBody>
                  <a:tcPr marL="23777" marR="23777" marT="0" marB="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00000"/>
                        </a:lnSpc>
                        <a:spcBef>
                          <a:spcPts val="0"/>
                        </a:spcBef>
                        <a:spcAft>
                          <a:spcPts val="0"/>
                        </a:spcAft>
                      </a:pPr>
                      <a:r>
                        <a:rPr lang="el-GR" sz="1150" kern="1200" dirty="0">
                          <a:solidFill>
                            <a:schemeClr val="dk1"/>
                          </a:solidFill>
                          <a:effectLst/>
                          <a:latin typeface="+mn-lt"/>
                          <a:ea typeface="+mn-ea"/>
                          <a:cs typeface="+mn-cs"/>
                        </a:rPr>
                        <a:t>97.616</a:t>
                      </a: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00000"/>
                        </a:lnSpc>
                        <a:spcBef>
                          <a:spcPts val="0"/>
                        </a:spcBef>
                        <a:spcAft>
                          <a:spcPts val="0"/>
                        </a:spcAft>
                      </a:pPr>
                      <a:r>
                        <a:rPr lang="el-GR" sz="1150" kern="1200" dirty="0">
                          <a:solidFill>
                            <a:schemeClr val="dk1"/>
                          </a:solidFill>
                          <a:effectLst/>
                          <a:latin typeface="+mn-lt"/>
                          <a:ea typeface="+mn-ea"/>
                          <a:cs typeface="+mn-cs"/>
                        </a:rPr>
                        <a:t>64.863</a:t>
                      </a: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00000"/>
                        </a:lnSpc>
                        <a:spcBef>
                          <a:spcPts val="0"/>
                        </a:spcBef>
                        <a:spcAft>
                          <a:spcPts val="0"/>
                        </a:spcAft>
                      </a:pPr>
                      <a:r>
                        <a:rPr lang="el-GR" sz="1150" kern="1200" dirty="0">
                          <a:solidFill>
                            <a:schemeClr val="dk1"/>
                          </a:solidFill>
                          <a:effectLst/>
                          <a:latin typeface="+mn-lt"/>
                          <a:ea typeface="+mn-ea"/>
                          <a:cs typeface="+mn-cs"/>
                        </a:rPr>
                        <a:t>43.174</a:t>
                      </a: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00000"/>
                        </a:lnSpc>
                        <a:spcBef>
                          <a:spcPts val="0"/>
                        </a:spcBef>
                        <a:spcAft>
                          <a:spcPts val="0"/>
                        </a:spcAft>
                      </a:pPr>
                      <a:r>
                        <a:rPr lang="el-GR" sz="1150" kern="1200" dirty="0">
                          <a:solidFill>
                            <a:schemeClr val="dk1"/>
                          </a:solidFill>
                          <a:effectLst/>
                          <a:latin typeface="+mn-lt"/>
                          <a:ea typeface="+mn-ea"/>
                          <a:cs typeface="+mn-cs"/>
                        </a:rPr>
                        <a:t>205.653</a:t>
                      </a: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00000"/>
                        </a:lnSpc>
                        <a:spcBef>
                          <a:spcPts val="0"/>
                        </a:spcBef>
                        <a:spcAft>
                          <a:spcPts val="0"/>
                        </a:spcAft>
                      </a:pPr>
                      <a:r>
                        <a:rPr lang="el-GR" sz="1150" kern="1200" dirty="0">
                          <a:effectLst/>
                        </a:rPr>
                        <a:t>3.814.064</a:t>
                      </a:r>
                      <a:endParaRPr lang="el-GR" sz="1150" kern="1200" dirty="0">
                        <a:solidFill>
                          <a:schemeClr val="dk1"/>
                        </a:solidFill>
                        <a:effectLst/>
                        <a:latin typeface="+mn-lt"/>
                        <a:ea typeface="+mn-ea"/>
                        <a:cs typeface="+mn-cs"/>
                      </a:endParaRPr>
                    </a:p>
                  </a:txBody>
                  <a:tcPr marL="23777" marR="23777" marT="0" marB="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1"/>
                  </a:ext>
                </a:extLst>
              </a:tr>
              <a:tr h="0">
                <a:tc vMerge="1">
                  <a:txBody>
                    <a:bodyPr/>
                    <a:lstStyle/>
                    <a:p>
                      <a:endParaRPr lang="el-GR"/>
                    </a:p>
                  </a:txBody>
                  <a:tcPr/>
                </a:tc>
                <a:tc>
                  <a:txBody>
                    <a:bodyPr/>
                    <a:lstStyle/>
                    <a:p>
                      <a:pPr algn="ctr">
                        <a:lnSpc>
                          <a:spcPct val="100000"/>
                        </a:lnSpc>
                        <a:spcBef>
                          <a:spcPts val="0"/>
                        </a:spcBef>
                        <a:spcAft>
                          <a:spcPts val="0"/>
                        </a:spcAft>
                      </a:pPr>
                      <a:r>
                        <a:rPr lang="el-GR" sz="1150" dirty="0">
                          <a:effectLst/>
                        </a:rPr>
                        <a:t>2011</a:t>
                      </a:r>
                      <a:endParaRPr lang="el-GR" sz="1150" b="1" dirty="0">
                        <a:solidFill>
                          <a:schemeClr val="bg1"/>
                        </a:solidFill>
                        <a:effectLst/>
                        <a:latin typeface="Calibri"/>
                        <a:ea typeface="Calibri"/>
                        <a:cs typeface="Times New Roman"/>
                      </a:endParaRP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algn="ctr" defTabSz="914400" rtl="0" eaLnBrk="1" latinLnBrk="0" hangingPunct="1">
                        <a:lnSpc>
                          <a:spcPct val="100000"/>
                        </a:lnSpc>
                        <a:spcBef>
                          <a:spcPts val="0"/>
                        </a:spcBef>
                        <a:spcAft>
                          <a:spcPts val="0"/>
                        </a:spcAft>
                      </a:pPr>
                      <a:r>
                        <a:rPr lang="el-GR" sz="1150" kern="1200" dirty="0">
                          <a:solidFill>
                            <a:schemeClr val="dk1"/>
                          </a:solidFill>
                          <a:effectLst/>
                          <a:latin typeface="+mn-lt"/>
                          <a:ea typeface="+mn-ea"/>
                          <a:cs typeface="+mn-cs"/>
                        </a:rPr>
                        <a:t>176.419</a:t>
                      </a: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00000"/>
                        </a:lnSpc>
                        <a:spcBef>
                          <a:spcPts val="0"/>
                        </a:spcBef>
                        <a:spcAft>
                          <a:spcPts val="0"/>
                        </a:spcAft>
                      </a:pPr>
                      <a:r>
                        <a:rPr lang="en-US" sz="1150" kern="1200" dirty="0">
                          <a:solidFill>
                            <a:schemeClr val="dk1"/>
                          </a:solidFill>
                          <a:effectLst/>
                          <a:latin typeface="+mn-lt"/>
                          <a:ea typeface="+mn-ea"/>
                          <a:cs typeface="+mn-cs"/>
                        </a:rPr>
                        <a:t>100.641</a:t>
                      </a:r>
                      <a:endParaRPr lang="el-GR" sz="1150" kern="1200" dirty="0">
                        <a:solidFill>
                          <a:schemeClr val="dk1"/>
                        </a:solidFill>
                        <a:effectLst/>
                        <a:latin typeface="+mn-lt"/>
                        <a:ea typeface="+mn-ea"/>
                        <a:cs typeface="+mn-cs"/>
                      </a:endParaRP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00000"/>
                        </a:lnSpc>
                        <a:spcBef>
                          <a:spcPts val="0"/>
                        </a:spcBef>
                        <a:spcAft>
                          <a:spcPts val="0"/>
                        </a:spcAft>
                      </a:pPr>
                      <a:r>
                        <a:rPr lang="en-US" sz="1150" kern="1200" dirty="0">
                          <a:solidFill>
                            <a:schemeClr val="dk1"/>
                          </a:solidFill>
                          <a:effectLst/>
                          <a:latin typeface="+mn-lt"/>
                          <a:ea typeface="+mn-ea"/>
                          <a:cs typeface="+mn-cs"/>
                        </a:rPr>
                        <a:t>64.021</a:t>
                      </a:r>
                      <a:endParaRPr lang="el-GR" sz="1150" kern="1200" dirty="0">
                        <a:solidFill>
                          <a:schemeClr val="dk1"/>
                        </a:solidFill>
                        <a:effectLst/>
                        <a:latin typeface="+mn-lt"/>
                        <a:ea typeface="+mn-ea"/>
                        <a:cs typeface="+mn-cs"/>
                      </a:endParaRP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00000"/>
                        </a:lnSpc>
                        <a:spcBef>
                          <a:spcPts val="0"/>
                        </a:spcBef>
                        <a:spcAft>
                          <a:spcPts val="0"/>
                        </a:spcAft>
                      </a:pPr>
                      <a:r>
                        <a:rPr lang="en-US" sz="1150" kern="1200" dirty="0">
                          <a:solidFill>
                            <a:schemeClr val="dk1"/>
                          </a:solidFill>
                          <a:effectLst/>
                          <a:latin typeface="+mn-lt"/>
                          <a:ea typeface="+mn-ea"/>
                          <a:cs typeface="+mn-cs"/>
                        </a:rPr>
                        <a:t>41.720</a:t>
                      </a:r>
                      <a:endParaRPr lang="el-GR" sz="1150" kern="1200" dirty="0">
                        <a:solidFill>
                          <a:schemeClr val="dk1"/>
                        </a:solidFill>
                        <a:effectLst/>
                        <a:latin typeface="+mn-lt"/>
                        <a:ea typeface="+mn-ea"/>
                        <a:cs typeface="+mn-cs"/>
                      </a:endParaRP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00000"/>
                        </a:lnSpc>
                        <a:spcBef>
                          <a:spcPts val="0"/>
                        </a:spcBef>
                        <a:spcAft>
                          <a:spcPts val="0"/>
                        </a:spcAft>
                      </a:pPr>
                      <a:r>
                        <a:rPr lang="en-US" sz="1150" kern="1200" dirty="0">
                          <a:solidFill>
                            <a:schemeClr val="dk1"/>
                          </a:solidFill>
                          <a:effectLst/>
                          <a:latin typeface="+mn-lt"/>
                          <a:ea typeface="+mn-ea"/>
                          <a:cs typeface="+mn-cs"/>
                        </a:rPr>
                        <a:t>206.382</a:t>
                      </a:r>
                      <a:endParaRPr lang="el-GR" sz="1150" kern="1200" dirty="0">
                        <a:solidFill>
                          <a:schemeClr val="dk1"/>
                        </a:solidFill>
                        <a:effectLst/>
                        <a:latin typeface="+mn-lt"/>
                        <a:ea typeface="+mn-ea"/>
                        <a:cs typeface="+mn-cs"/>
                      </a:endParaRP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00000"/>
                        </a:lnSpc>
                        <a:spcBef>
                          <a:spcPts val="0"/>
                        </a:spcBef>
                        <a:spcAft>
                          <a:spcPts val="0"/>
                        </a:spcAft>
                      </a:pPr>
                      <a:r>
                        <a:rPr lang="en-US" sz="1150" kern="1200" dirty="0">
                          <a:solidFill>
                            <a:schemeClr val="dk1"/>
                          </a:solidFill>
                          <a:effectLst/>
                          <a:latin typeface="+mn-lt"/>
                          <a:ea typeface="+mn-ea"/>
                          <a:cs typeface="+mn-cs"/>
                        </a:rPr>
                        <a:t>3.828.434</a:t>
                      </a:r>
                      <a:endParaRPr lang="el-GR" sz="1150" kern="1200" dirty="0">
                        <a:solidFill>
                          <a:schemeClr val="dk1"/>
                        </a:solidFill>
                        <a:effectLst/>
                        <a:latin typeface="+mn-lt"/>
                        <a:ea typeface="+mn-ea"/>
                        <a:cs typeface="+mn-cs"/>
                      </a:endParaRP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2"/>
                  </a:ext>
                </a:extLst>
              </a:tr>
              <a:tr h="36000">
                <a:tc vMerge="1">
                  <a:txBody>
                    <a:bodyPr/>
                    <a:lstStyle/>
                    <a:p>
                      <a:endParaRPr lang="el-GR"/>
                    </a:p>
                  </a:txBody>
                  <a:tcPr/>
                </a:tc>
                <a:tc>
                  <a:txBody>
                    <a:bodyPr/>
                    <a:lstStyle/>
                    <a:p>
                      <a:pPr algn="ctr">
                        <a:lnSpc>
                          <a:spcPct val="100000"/>
                        </a:lnSpc>
                        <a:spcBef>
                          <a:spcPts val="0"/>
                        </a:spcBef>
                        <a:spcAft>
                          <a:spcPts val="0"/>
                        </a:spcAft>
                      </a:pPr>
                      <a:r>
                        <a:rPr lang="el-GR" sz="1150" dirty="0">
                          <a:effectLst/>
                        </a:rPr>
                        <a:t>%μεταβολή 2001</a:t>
                      </a:r>
                      <a:r>
                        <a:rPr lang="en-US" sz="1150" dirty="0">
                          <a:effectLst/>
                        </a:rPr>
                        <a:t>-</a:t>
                      </a:r>
                      <a:r>
                        <a:rPr lang="el-GR" sz="1150" dirty="0">
                          <a:effectLst/>
                        </a:rPr>
                        <a:t>11</a:t>
                      </a:r>
                      <a:endParaRPr lang="el-GR" sz="1150" b="1" dirty="0">
                        <a:solidFill>
                          <a:schemeClr val="bg1"/>
                        </a:solidFill>
                        <a:effectLst/>
                        <a:latin typeface="Calibri"/>
                        <a:ea typeface="Calibri"/>
                        <a:cs typeface="Times New Roman"/>
                      </a:endParaRPr>
                    </a:p>
                  </a:txBody>
                  <a:tcPr marL="23777" marR="23777"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a:lnSpc>
                          <a:spcPct val="100000"/>
                        </a:lnSpc>
                        <a:spcBef>
                          <a:spcPts val="0"/>
                        </a:spcBef>
                        <a:spcAft>
                          <a:spcPts val="0"/>
                        </a:spcAft>
                      </a:pPr>
                      <a:r>
                        <a:rPr lang="el-GR" sz="1150" dirty="0">
                          <a:effectLst/>
                        </a:rPr>
                        <a:t>-</a:t>
                      </a:r>
                      <a:r>
                        <a:rPr lang="en-US" sz="1150" dirty="0">
                          <a:effectLst/>
                        </a:rPr>
                        <a:t>7</a:t>
                      </a:r>
                      <a:r>
                        <a:rPr lang="el-GR" sz="1150" dirty="0">
                          <a:effectLst/>
                        </a:rPr>
                        <a:t>,</a:t>
                      </a:r>
                      <a:r>
                        <a:rPr lang="en-US" sz="1150" dirty="0">
                          <a:effectLst/>
                        </a:rPr>
                        <a:t>78%</a:t>
                      </a:r>
                      <a:endParaRPr lang="el-GR" sz="1150" b="1" dirty="0">
                        <a:solidFill>
                          <a:schemeClr val="bg1"/>
                        </a:solidFill>
                        <a:effectLst/>
                        <a:latin typeface="Calibri"/>
                        <a:ea typeface="Calibri"/>
                        <a:cs typeface="Times New Roman"/>
                      </a:endParaRPr>
                    </a:p>
                  </a:txBody>
                  <a:tcPr marL="23777" marR="23777"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5D53"/>
                    </a:solidFill>
                  </a:tcPr>
                </a:tc>
                <a:tc>
                  <a:txBody>
                    <a:bodyPr/>
                    <a:lstStyle/>
                    <a:p>
                      <a:pPr marL="0" algn="ctr" defTabSz="914400" rtl="0" eaLnBrk="1" latinLnBrk="0" hangingPunct="1">
                        <a:lnSpc>
                          <a:spcPct val="100000"/>
                        </a:lnSpc>
                        <a:spcBef>
                          <a:spcPts val="0"/>
                        </a:spcBef>
                        <a:spcAft>
                          <a:spcPts val="0"/>
                        </a:spcAft>
                      </a:pPr>
                      <a:r>
                        <a:rPr lang="en-US" sz="1150" kern="1200" dirty="0">
                          <a:solidFill>
                            <a:schemeClr val="dk1"/>
                          </a:solidFill>
                          <a:effectLst/>
                          <a:latin typeface="+mn-lt"/>
                          <a:ea typeface="+mn-ea"/>
                          <a:cs typeface="+mn-cs"/>
                        </a:rPr>
                        <a:t>-12,60%</a:t>
                      </a:r>
                      <a:endParaRPr lang="el-GR" sz="1150" kern="1200" dirty="0">
                        <a:solidFill>
                          <a:schemeClr val="dk1"/>
                        </a:solidFill>
                        <a:effectLst/>
                        <a:latin typeface="+mn-lt"/>
                        <a:ea typeface="+mn-ea"/>
                        <a:cs typeface="+mn-cs"/>
                      </a:endParaRP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5D53"/>
                    </a:solidFill>
                  </a:tcPr>
                </a:tc>
                <a:tc>
                  <a:txBody>
                    <a:bodyPr/>
                    <a:lstStyle/>
                    <a:p>
                      <a:pPr marL="0" algn="ctr" defTabSz="914400" rtl="0" eaLnBrk="1" latinLnBrk="0" hangingPunct="1">
                        <a:lnSpc>
                          <a:spcPct val="100000"/>
                        </a:lnSpc>
                        <a:spcBef>
                          <a:spcPts val="0"/>
                        </a:spcBef>
                        <a:spcAft>
                          <a:spcPts val="0"/>
                        </a:spcAft>
                      </a:pPr>
                      <a:r>
                        <a:rPr lang="en-US" sz="1150" kern="1200" dirty="0">
                          <a:solidFill>
                            <a:schemeClr val="dk1"/>
                          </a:solidFill>
                          <a:effectLst/>
                          <a:latin typeface="+mn-lt"/>
                          <a:ea typeface="+mn-ea"/>
                          <a:cs typeface="+mn-cs"/>
                        </a:rPr>
                        <a:t>-4,67%</a:t>
                      </a:r>
                      <a:endParaRPr lang="el-GR" sz="1150" kern="1200" dirty="0">
                        <a:solidFill>
                          <a:schemeClr val="dk1"/>
                        </a:solidFill>
                        <a:effectLst/>
                        <a:latin typeface="+mn-lt"/>
                        <a:ea typeface="+mn-ea"/>
                        <a:cs typeface="+mn-cs"/>
                      </a:endParaRP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marL="0" algn="ctr" defTabSz="914400" rtl="0" eaLnBrk="1" latinLnBrk="0" hangingPunct="1">
                        <a:lnSpc>
                          <a:spcPct val="100000"/>
                        </a:lnSpc>
                        <a:spcBef>
                          <a:spcPts val="0"/>
                        </a:spcBef>
                        <a:spcAft>
                          <a:spcPts val="0"/>
                        </a:spcAft>
                      </a:pPr>
                      <a:r>
                        <a:rPr lang="en-US" sz="1150" kern="1200" dirty="0">
                          <a:solidFill>
                            <a:schemeClr val="dk1"/>
                          </a:solidFill>
                          <a:effectLst/>
                          <a:latin typeface="+mn-lt"/>
                          <a:ea typeface="+mn-ea"/>
                          <a:cs typeface="+mn-cs"/>
                        </a:rPr>
                        <a:t>+4,82%</a:t>
                      </a:r>
                      <a:endParaRPr lang="el-GR" sz="1150" kern="1200" dirty="0">
                        <a:solidFill>
                          <a:schemeClr val="dk1"/>
                        </a:solidFill>
                        <a:effectLst/>
                        <a:latin typeface="+mn-lt"/>
                        <a:ea typeface="+mn-ea"/>
                        <a:cs typeface="+mn-cs"/>
                      </a:endParaRP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9A9C9"/>
                    </a:solidFill>
                  </a:tcPr>
                </a:tc>
                <a:tc>
                  <a:txBody>
                    <a:bodyPr/>
                    <a:lstStyle/>
                    <a:p>
                      <a:pPr marL="0" algn="ctr" defTabSz="914400" rtl="0" eaLnBrk="1" latinLnBrk="0" hangingPunct="1">
                        <a:lnSpc>
                          <a:spcPct val="100000"/>
                        </a:lnSpc>
                        <a:spcBef>
                          <a:spcPts val="0"/>
                        </a:spcBef>
                        <a:spcAft>
                          <a:spcPts val="0"/>
                        </a:spcAft>
                      </a:pPr>
                      <a:r>
                        <a:rPr lang="en-US" sz="1150" kern="1200" dirty="0">
                          <a:solidFill>
                            <a:schemeClr val="dk1"/>
                          </a:solidFill>
                          <a:effectLst/>
                          <a:latin typeface="+mn-lt"/>
                          <a:ea typeface="+mn-ea"/>
                          <a:cs typeface="+mn-cs"/>
                        </a:rPr>
                        <a:t>-7,08</a:t>
                      </a:r>
                      <a:r>
                        <a:rPr lang="el-GR" sz="1150" kern="1200" dirty="0">
                          <a:solidFill>
                            <a:schemeClr val="dk1"/>
                          </a:solidFill>
                          <a:effectLst/>
                          <a:latin typeface="+mn-lt"/>
                          <a:ea typeface="+mn-ea"/>
                          <a:cs typeface="+mn-cs"/>
                        </a:rPr>
                        <a:t>%</a:t>
                      </a: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100000"/>
                        </a:lnSpc>
                        <a:spcBef>
                          <a:spcPts val="0"/>
                        </a:spcBef>
                        <a:spcAft>
                          <a:spcPts val="0"/>
                        </a:spcAft>
                      </a:pPr>
                      <a:r>
                        <a:rPr lang="en-US" sz="1150" dirty="0">
                          <a:effectLst/>
                        </a:rPr>
                        <a:t>-1,70</a:t>
                      </a:r>
                      <a:r>
                        <a:rPr lang="el-GR" sz="1150" dirty="0">
                          <a:effectLst/>
                        </a:rPr>
                        <a:t>%</a:t>
                      </a:r>
                      <a:endParaRPr lang="el-GR" sz="1150" b="1" dirty="0">
                        <a:solidFill>
                          <a:schemeClr val="bg1"/>
                        </a:solidFill>
                        <a:effectLst/>
                        <a:latin typeface="Calibri"/>
                        <a:ea typeface="Calibri"/>
                        <a:cs typeface="Times New Roman"/>
                      </a:endParaRPr>
                    </a:p>
                  </a:txBody>
                  <a:tcPr marL="23777" marR="23777"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3"/>
                  </a:ext>
                </a:extLst>
              </a:tr>
              <a:tr h="36000">
                <a:tc vMerge="1">
                  <a:txBody>
                    <a:bodyPr/>
                    <a:lstStyle/>
                    <a:p>
                      <a:pPr algn="ctr">
                        <a:lnSpc>
                          <a:spcPct val="100000"/>
                        </a:lnSpc>
                        <a:spcBef>
                          <a:spcPts val="0"/>
                        </a:spcBef>
                        <a:spcAft>
                          <a:spcPts val="0"/>
                        </a:spcAft>
                      </a:pPr>
                      <a:endParaRPr lang="el-GR" sz="1150" b="1" dirty="0">
                        <a:solidFill>
                          <a:schemeClr val="tx1">
                            <a:lumMod val="65000"/>
                            <a:lumOff val="35000"/>
                          </a:schemeClr>
                        </a:solidFill>
                        <a:effectLst/>
                        <a:latin typeface="Calibri"/>
                        <a:ea typeface="Calibri"/>
                        <a:cs typeface="Times New Roman"/>
                      </a:endParaRPr>
                    </a:p>
                  </a:txBody>
                  <a:tcPr marL="23777" marR="23777"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Bef>
                          <a:spcPts val="0"/>
                        </a:spcBef>
                        <a:spcAft>
                          <a:spcPts val="0"/>
                        </a:spcAft>
                      </a:pPr>
                      <a:r>
                        <a:rPr lang="el-GR" sz="1150" dirty="0">
                          <a:effectLst/>
                        </a:rPr>
                        <a:t>%μεταβολή 2011</a:t>
                      </a:r>
                      <a:r>
                        <a:rPr lang="en-US" sz="1150" dirty="0">
                          <a:effectLst/>
                        </a:rPr>
                        <a:t>-</a:t>
                      </a:r>
                      <a:r>
                        <a:rPr lang="el-GR" sz="1150" dirty="0">
                          <a:effectLst/>
                        </a:rPr>
                        <a:t>21</a:t>
                      </a:r>
                      <a:endParaRPr lang="el-GR" sz="1150" b="1" dirty="0">
                        <a:solidFill>
                          <a:schemeClr val="bg1"/>
                        </a:solidFill>
                        <a:effectLst/>
                        <a:latin typeface="Calibri"/>
                        <a:ea typeface="Calibri"/>
                        <a:cs typeface="Times New Roman"/>
                      </a:endParaRPr>
                    </a:p>
                  </a:txBody>
                  <a:tcPr marL="23777" marR="23777"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algn="ctr" defTabSz="914400" rtl="0" eaLnBrk="1" latinLnBrk="0" hangingPunct="1">
                        <a:lnSpc>
                          <a:spcPct val="100000"/>
                        </a:lnSpc>
                        <a:spcBef>
                          <a:spcPts val="0"/>
                        </a:spcBef>
                        <a:spcAft>
                          <a:spcPts val="0"/>
                        </a:spcAft>
                      </a:pPr>
                      <a:r>
                        <a:rPr lang="en-US" sz="1150" kern="1200" dirty="0">
                          <a:solidFill>
                            <a:schemeClr val="dk1"/>
                          </a:solidFill>
                          <a:effectLst/>
                          <a:latin typeface="+mn-lt"/>
                          <a:ea typeface="+mn-ea"/>
                          <a:cs typeface="+mn-cs"/>
                        </a:rPr>
                        <a:t>-</a:t>
                      </a:r>
                      <a:endParaRPr lang="el-GR" sz="1150" kern="1200" dirty="0">
                        <a:solidFill>
                          <a:schemeClr val="dk1"/>
                        </a:solidFill>
                        <a:effectLst/>
                        <a:latin typeface="+mn-lt"/>
                        <a:ea typeface="+mn-ea"/>
                        <a:cs typeface="+mn-cs"/>
                      </a:endParaRPr>
                    </a:p>
                  </a:txBody>
                  <a:tcPr marL="23777" marR="23777"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00000"/>
                        </a:lnSpc>
                        <a:spcBef>
                          <a:spcPts val="0"/>
                        </a:spcBef>
                        <a:spcAft>
                          <a:spcPts val="0"/>
                        </a:spcAft>
                      </a:pPr>
                      <a:r>
                        <a:rPr lang="en-US" sz="1150" kern="1200" dirty="0">
                          <a:solidFill>
                            <a:schemeClr val="dk1"/>
                          </a:solidFill>
                          <a:effectLst/>
                          <a:latin typeface="+mn-lt"/>
                          <a:ea typeface="+mn-ea"/>
                          <a:cs typeface="+mn-cs"/>
                        </a:rPr>
                        <a:t>-3,01%</a:t>
                      </a:r>
                      <a:endParaRPr lang="el-GR" sz="1150" kern="1200" dirty="0">
                        <a:solidFill>
                          <a:schemeClr val="dk1"/>
                        </a:solidFill>
                        <a:effectLst/>
                        <a:latin typeface="+mn-lt"/>
                        <a:ea typeface="+mn-ea"/>
                        <a:cs typeface="+mn-cs"/>
                      </a:endParaRP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5D53"/>
                    </a:solidFill>
                  </a:tcPr>
                </a:tc>
                <a:tc>
                  <a:txBody>
                    <a:bodyPr/>
                    <a:lstStyle/>
                    <a:p>
                      <a:pPr marL="0" algn="ctr" defTabSz="914400" rtl="0" eaLnBrk="1" latinLnBrk="0" hangingPunct="1">
                        <a:lnSpc>
                          <a:spcPct val="100000"/>
                        </a:lnSpc>
                        <a:spcBef>
                          <a:spcPts val="0"/>
                        </a:spcBef>
                        <a:spcAft>
                          <a:spcPts val="0"/>
                        </a:spcAft>
                      </a:pPr>
                      <a:r>
                        <a:rPr lang="en-US" sz="1150" kern="1200" dirty="0">
                          <a:solidFill>
                            <a:schemeClr val="dk1"/>
                          </a:solidFill>
                          <a:effectLst/>
                          <a:latin typeface="+mn-lt"/>
                          <a:ea typeface="+mn-ea"/>
                          <a:cs typeface="+mn-cs"/>
                        </a:rPr>
                        <a:t>+1,32%</a:t>
                      </a:r>
                      <a:endParaRPr lang="el-GR" sz="1150" kern="1200" dirty="0">
                        <a:solidFill>
                          <a:schemeClr val="dk1"/>
                        </a:solidFill>
                        <a:effectLst/>
                        <a:latin typeface="+mn-lt"/>
                        <a:ea typeface="+mn-ea"/>
                        <a:cs typeface="+mn-cs"/>
                      </a:endParaRP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9A9C9"/>
                    </a:solidFill>
                  </a:tcPr>
                </a:tc>
                <a:tc>
                  <a:txBody>
                    <a:bodyPr/>
                    <a:lstStyle/>
                    <a:p>
                      <a:pPr marL="0" algn="ctr" defTabSz="914400" rtl="0" eaLnBrk="1" latinLnBrk="0" hangingPunct="1">
                        <a:lnSpc>
                          <a:spcPct val="100000"/>
                        </a:lnSpc>
                        <a:spcBef>
                          <a:spcPts val="0"/>
                        </a:spcBef>
                        <a:spcAft>
                          <a:spcPts val="0"/>
                        </a:spcAft>
                      </a:pPr>
                      <a:r>
                        <a:rPr lang="en-US" sz="1150" kern="1200" dirty="0">
                          <a:solidFill>
                            <a:schemeClr val="dk1"/>
                          </a:solidFill>
                          <a:effectLst/>
                          <a:latin typeface="+mn-lt"/>
                          <a:ea typeface="+mn-ea"/>
                          <a:cs typeface="+mn-cs"/>
                        </a:rPr>
                        <a:t>+3,48%</a:t>
                      </a:r>
                      <a:endParaRPr lang="el-GR" sz="1150" kern="1200" dirty="0">
                        <a:solidFill>
                          <a:schemeClr val="dk1"/>
                        </a:solidFill>
                        <a:effectLst/>
                        <a:latin typeface="+mn-lt"/>
                        <a:ea typeface="+mn-ea"/>
                        <a:cs typeface="+mn-cs"/>
                      </a:endParaRP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9A9C9"/>
                    </a:solidFill>
                  </a:tcPr>
                </a:tc>
                <a:tc>
                  <a:txBody>
                    <a:bodyPr/>
                    <a:lstStyle/>
                    <a:p>
                      <a:pPr marL="0" algn="ctr" defTabSz="914400" rtl="0" eaLnBrk="1" latinLnBrk="0" hangingPunct="1">
                        <a:lnSpc>
                          <a:spcPct val="100000"/>
                        </a:lnSpc>
                        <a:spcBef>
                          <a:spcPts val="0"/>
                        </a:spcBef>
                        <a:spcAft>
                          <a:spcPts val="0"/>
                        </a:spcAft>
                      </a:pPr>
                      <a:r>
                        <a:rPr lang="en-US" sz="1150" kern="1200" dirty="0">
                          <a:solidFill>
                            <a:schemeClr val="dk1"/>
                          </a:solidFill>
                          <a:effectLst/>
                          <a:latin typeface="+mn-lt"/>
                          <a:ea typeface="+mn-ea"/>
                          <a:cs typeface="+mn-cs"/>
                        </a:rPr>
                        <a:t>-0,35%</a:t>
                      </a:r>
                      <a:endParaRPr lang="el-GR" sz="1150" kern="1200" dirty="0">
                        <a:solidFill>
                          <a:schemeClr val="dk1"/>
                        </a:solidFill>
                        <a:effectLst/>
                        <a:latin typeface="+mn-lt"/>
                        <a:ea typeface="+mn-ea"/>
                        <a:cs typeface="+mn-cs"/>
                      </a:endParaRP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00000"/>
                        </a:lnSpc>
                        <a:spcBef>
                          <a:spcPts val="0"/>
                        </a:spcBef>
                        <a:spcAft>
                          <a:spcPts val="0"/>
                        </a:spcAft>
                      </a:pPr>
                      <a:r>
                        <a:rPr lang="en-US" sz="1150" kern="1200" dirty="0">
                          <a:solidFill>
                            <a:schemeClr val="dk1"/>
                          </a:solidFill>
                          <a:effectLst/>
                          <a:latin typeface="+mn-lt"/>
                          <a:ea typeface="+mn-ea"/>
                          <a:cs typeface="+mn-cs"/>
                        </a:rPr>
                        <a:t>-0,38%</a:t>
                      </a:r>
                      <a:endParaRPr lang="el-GR" sz="1150" kern="1200" dirty="0">
                        <a:solidFill>
                          <a:schemeClr val="dk1"/>
                        </a:solidFill>
                        <a:effectLst/>
                        <a:latin typeface="+mn-lt"/>
                        <a:ea typeface="+mn-ea"/>
                        <a:cs typeface="+mn-cs"/>
                      </a:endParaRPr>
                    </a:p>
                  </a:txBody>
                  <a:tcPr marL="23777" marR="23777"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13"/>
                  </a:ext>
                </a:extLst>
              </a:tr>
              <a:tr h="136568">
                <a:tc rowSpan="2">
                  <a:txBody>
                    <a:bodyPr/>
                    <a:lstStyle/>
                    <a:p>
                      <a:pPr algn="ctr">
                        <a:lnSpc>
                          <a:spcPct val="100000"/>
                        </a:lnSpc>
                        <a:spcBef>
                          <a:spcPts val="0"/>
                        </a:spcBef>
                        <a:spcAft>
                          <a:spcPts val="0"/>
                        </a:spcAft>
                      </a:pPr>
                      <a:r>
                        <a:rPr lang="el-GR" sz="1150" dirty="0">
                          <a:solidFill>
                            <a:schemeClr val="tx1">
                              <a:lumMod val="65000"/>
                              <a:lumOff val="35000"/>
                            </a:schemeClr>
                          </a:solidFill>
                          <a:effectLst/>
                        </a:rPr>
                        <a:t>Δείκτης Γήρανσης</a:t>
                      </a:r>
                      <a:endParaRPr lang="el-GR" sz="1150" b="1" dirty="0">
                        <a:solidFill>
                          <a:schemeClr val="tx1">
                            <a:lumMod val="65000"/>
                            <a:lumOff val="35000"/>
                          </a:schemeClr>
                        </a:solidFill>
                        <a:effectLst/>
                        <a:latin typeface="Calibri"/>
                        <a:ea typeface="Calibri"/>
                        <a:cs typeface="Times New Roman"/>
                      </a:endParaRPr>
                    </a:p>
                  </a:txBody>
                  <a:tcPr marL="23777" marR="23777"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Bef>
                          <a:spcPts val="0"/>
                        </a:spcBef>
                        <a:spcAft>
                          <a:spcPts val="0"/>
                        </a:spcAft>
                      </a:pPr>
                      <a:r>
                        <a:rPr lang="el-GR" sz="1150" dirty="0">
                          <a:effectLst/>
                        </a:rPr>
                        <a:t>2011</a:t>
                      </a:r>
                      <a:endParaRPr lang="el-GR" sz="1150" b="1" dirty="0">
                        <a:solidFill>
                          <a:schemeClr val="bg1"/>
                        </a:solidFill>
                        <a:effectLst/>
                        <a:latin typeface="Calibri"/>
                        <a:ea typeface="Calibri"/>
                        <a:cs typeface="Times New Roman"/>
                      </a:endParaRPr>
                    </a:p>
                  </a:txBody>
                  <a:tcPr marL="23777" marR="23777"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algn="ctr" defTabSz="914400" rtl="0" eaLnBrk="1" latinLnBrk="0" hangingPunct="1">
                        <a:lnSpc>
                          <a:spcPct val="100000"/>
                        </a:lnSpc>
                        <a:spcBef>
                          <a:spcPts val="0"/>
                        </a:spcBef>
                        <a:spcAft>
                          <a:spcPts val="0"/>
                        </a:spcAft>
                      </a:pPr>
                      <a:r>
                        <a:rPr lang="en-US" sz="1150" kern="1200" dirty="0">
                          <a:solidFill>
                            <a:schemeClr val="dk1"/>
                          </a:solidFill>
                          <a:effectLst/>
                          <a:latin typeface="+mn-lt"/>
                          <a:ea typeface="+mn-ea"/>
                          <a:cs typeface="+mn-cs"/>
                        </a:rPr>
                        <a:t>168,76</a:t>
                      </a:r>
                      <a:endParaRPr lang="el-GR" sz="1150" kern="1200" dirty="0">
                        <a:solidFill>
                          <a:schemeClr val="dk1"/>
                        </a:solidFill>
                        <a:effectLst/>
                        <a:latin typeface="+mn-lt"/>
                        <a:ea typeface="+mn-ea"/>
                        <a:cs typeface="+mn-cs"/>
                      </a:endParaRPr>
                    </a:p>
                  </a:txBody>
                  <a:tcPr marL="23777" marR="23777"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5D53"/>
                    </a:solidFill>
                  </a:tcPr>
                </a:tc>
                <a:tc>
                  <a:txBody>
                    <a:bodyPr/>
                    <a:lstStyle/>
                    <a:p>
                      <a:pPr marL="0" algn="ctr" defTabSz="914400" rtl="0" eaLnBrk="1" latinLnBrk="0" hangingPunct="1">
                        <a:lnSpc>
                          <a:spcPct val="100000"/>
                        </a:lnSpc>
                        <a:spcBef>
                          <a:spcPts val="0"/>
                        </a:spcBef>
                        <a:spcAft>
                          <a:spcPts val="0"/>
                        </a:spcAft>
                      </a:pPr>
                      <a:r>
                        <a:rPr lang="en-US" sz="1150" kern="1200" dirty="0">
                          <a:solidFill>
                            <a:schemeClr val="dk1"/>
                          </a:solidFill>
                          <a:effectLst/>
                          <a:latin typeface="+mn-lt"/>
                          <a:ea typeface="+mn-ea"/>
                          <a:cs typeface="+mn-cs"/>
                        </a:rPr>
                        <a:t>170,45</a:t>
                      </a:r>
                      <a:endParaRPr lang="el-GR" sz="1150" kern="1200" dirty="0">
                        <a:solidFill>
                          <a:schemeClr val="dk1"/>
                        </a:solidFill>
                        <a:effectLst/>
                        <a:latin typeface="+mn-lt"/>
                        <a:ea typeface="+mn-ea"/>
                        <a:cs typeface="+mn-cs"/>
                      </a:endParaRP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5D53"/>
                    </a:solidFill>
                  </a:tcPr>
                </a:tc>
                <a:tc>
                  <a:txBody>
                    <a:bodyPr/>
                    <a:lstStyle/>
                    <a:p>
                      <a:pPr marL="0" algn="ctr" defTabSz="914400" rtl="0" eaLnBrk="1" latinLnBrk="0" hangingPunct="1">
                        <a:lnSpc>
                          <a:spcPct val="100000"/>
                        </a:lnSpc>
                        <a:spcBef>
                          <a:spcPts val="0"/>
                        </a:spcBef>
                        <a:spcAft>
                          <a:spcPts val="0"/>
                        </a:spcAft>
                      </a:pPr>
                      <a:r>
                        <a:rPr lang="en-US" sz="1150" kern="1200" dirty="0">
                          <a:solidFill>
                            <a:schemeClr val="dk1"/>
                          </a:solidFill>
                          <a:effectLst/>
                          <a:latin typeface="+mn-lt"/>
                          <a:ea typeface="+mn-ea"/>
                          <a:cs typeface="+mn-cs"/>
                        </a:rPr>
                        <a:t>191,28</a:t>
                      </a:r>
                      <a:endParaRPr lang="el-GR" sz="1150" kern="1200" dirty="0">
                        <a:solidFill>
                          <a:schemeClr val="dk1"/>
                        </a:solidFill>
                        <a:effectLst/>
                        <a:latin typeface="+mn-lt"/>
                        <a:ea typeface="+mn-ea"/>
                        <a:cs typeface="+mn-cs"/>
                      </a:endParaRP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5D53"/>
                    </a:solidFill>
                  </a:tcPr>
                </a:tc>
                <a:tc>
                  <a:txBody>
                    <a:bodyPr/>
                    <a:lstStyle/>
                    <a:p>
                      <a:pPr marL="0" algn="ctr" defTabSz="914400" rtl="0" eaLnBrk="1" latinLnBrk="0" hangingPunct="1">
                        <a:lnSpc>
                          <a:spcPct val="100000"/>
                        </a:lnSpc>
                        <a:spcBef>
                          <a:spcPts val="0"/>
                        </a:spcBef>
                        <a:spcAft>
                          <a:spcPts val="0"/>
                        </a:spcAft>
                      </a:pPr>
                      <a:r>
                        <a:rPr lang="en-US" sz="1150" kern="1200" dirty="0">
                          <a:solidFill>
                            <a:schemeClr val="dk1"/>
                          </a:solidFill>
                          <a:effectLst/>
                          <a:latin typeface="+mn-lt"/>
                          <a:ea typeface="+mn-ea"/>
                          <a:cs typeface="+mn-cs"/>
                        </a:rPr>
                        <a:t>116,49</a:t>
                      </a:r>
                      <a:endParaRPr lang="el-GR" sz="1150" kern="1200" dirty="0">
                        <a:solidFill>
                          <a:schemeClr val="dk1"/>
                        </a:solidFill>
                        <a:effectLst/>
                        <a:latin typeface="+mn-lt"/>
                        <a:ea typeface="+mn-ea"/>
                        <a:cs typeface="+mn-cs"/>
                      </a:endParaRP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9A9C9"/>
                    </a:solidFill>
                  </a:tcPr>
                </a:tc>
                <a:tc>
                  <a:txBody>
                    <a:bodyPr/>
                    <a:lstStyle/>
                    <a:p>
                      <a:pPr marL="0" algn="ctr" defTabSz="914400" rtl="0" eaLnBrk="1" latinLnBrk="0" hangingPunct="1">
                        <a:lnSpc>
                          <a:spcPct val="100000"/>
                        </a:lnSpc>
                        <a:spcBef>
                          <a:spcPts val="0"/>
                        </a:spcBef>
                        <a:spcAft>
                          <a:spcPts val="0"/>
                        </a:spcAft>
                      </a:pPr>
                      <a:r>
                        <a:rPr lang="en-US" sz="1150" kern="1200" dirty="0">
                          <a:solidFill>
                            <a:schemeClr val="dk1"/>
                          </a:solidFill>
                          <a:effectLst/>
                          <a:latin typeface="+mn-lt"/>
                          <a:ea typeface="+mn-ea"/>
                          <a:cs typeface="+mn-cs"/>
                        </a:rPr>
                        <a:t>162,96</a:t>
                      </a:r>
                      <a:endParaRPr lang="el-GR" sz="1150" kern="1200" dirty="0">
                        <a:solidFill>
                          <a:schemeClr val="dk1"/>
                        </a:solidFill>
                        <a:effectLst/>
                        <a:latin typeface="+mn-lt"/>
                        <a:ea typeface="+mn-ea"/>
                        <a:cs typeface="+mn-cs"/>
                      </a:endParaRP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00000"/>
                        </a:lnSpc>
                        <a:spcBef>
                          <a:spcPts val="0"/>
                        </a:spcBef>
                        <a:spcAft>
                          <a:spcPts val="0"/>
                        </a:spcAft>
                      </a:pPr>
                      <a:r>
                        <a:rPr lang="en-US" sz="1150" kern="1200" dirty="0">
                          <a:solidFill>
                            <a:schemeClr val="dk1"/>
                          </a:solidFill>
                          <a:effectLst/>
                          <a:latin typeface="+mn-lt"/>
                          <a:ea typeface="+mn-ea"/>
                          <a:cs typeface="+mn-cs"/>
                        </a:rPr>
                        <a:t>125,00</a:t>
                      </a:r>
                      <a:endParaRPr lang="el-GR" sz="1150" kern="1200" dirty="0">
                        <a:solidFill>
                          <a:schemeClr val="dk1"/>
                        </a:solidFill>
                        <a:effectLst/>
                        <a:latin typeface="+mn-lt"/>
                        <a:ea typeface="+mn-ea"/>
                        <a:cs typeface="+mn-cs"/>
                      </a:endParaRPr>
                    </a:p>
                  </a:txBody>
                  <a:tcPr marL="23777" marR="23777"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4"/>
                  </a:ext>
                </a:extLst>
              </a:tr>
              <a:tr h="0">
                <a:tc vMerge="1">
                  <a:txBody>
                    <a:bodyPr/>
                    <a:lstStyle/>
                    <a:p>
                      <a:endParaRPr lang="el-GR"/>
                    </a:p>
                  </a:txBody>
                  <a:tcPr/>
                </a:tc>
                <a:tc>
                  <a:txBody>
                    <a:bodyPr/>
                    <a:lstStyle/>
                    <a:p>
                      <a:pPr algn="ctr">
                        <a:lnSpc>
                          <a:spcPct val="100000"/>
                        </a:lnSpc>
                        <a:spcBef>
                          <a:spcPts val="0"/>
                        </a:spcBef>
                        <a:spcAft>
                          <a:spcPts val="0"/>
                        </a:spcAft>
                      </a:pPr>
                      <a:r>
                        <a:rPr lang="el-GR" sz="1150" dirty="0">
                          <a:effectLst/>
                        </a:rPr>
                        <a:t>%μεταβολή 2001</a:t>
                      </a:r>
                      <a:r>
                        <a:rPr lang="en-US" sz="1150" dirty="0">
                          <a:effectLst/>
                        </a:rPr>
                        <a:t>-</a:t>
                      </a:r>
                      <a:r>
                        <a:rPr lang="el-GR" sz="1150" dirty="0">
                          <a:effectLst/>
                        </a:rPr>
                        <a:t>11</a:t>
                      </a:r>
                      <a:endParaRPr lang="el-GR" sz="1150" b="1" dirty="0">
                        <a:solidFill>
                          <a:schemeClr val="bg1"/>
                        </a:solidFill>
                        <a:effectLst/>
                        <a:latin typeface="Calibri"/>
                        <a:ea typeface="Calibri"/>
                        <a:cs typeface="Times New Roman"/>
                      </a:endParaRPr>
                    </a:p>
                  </a:txBody>
                  <a:tcPr marL="23777" marR="23777"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algn="ctr" defTabSz="914400" rtl="0" eaLnBrk="1" latinLnBrk="0" hangingPunct="1">
                        <a:lnSpc>
                          <a:spcPct val="100000"/>
                        </a:lnSpc>
                        <a:spcBef>
                          <a:spcPts val="0"/>
                        </a:spcBef>
                        <a:spcAft>
                          <a:spcPts val="0"/>
                        </a:spcAft>
                      </a:pPr>
                      <a:r>
                        <a:rPr lang="en-US" sz="1150" kern="1200" dirty="0">
                          <a:solidFill>
                            <a:schemeClr val="dk1"/>
                          </a:solidFill>
                          <a:effectLst/>
                          <a:latin typeface="+mn-lt"/>
                          <a:ea typeface="+mn-ea"/>
                          <a:cs typeface="+mn-cs"/>
                        </a:rPr>
                        <a:t>+25,90%</a:t>
                      </a:r>
                      <a:endParaRPr lang="el-GR" sz="1150" kern="1200" dirty="0">
                        <a:solidFill>
                          <a:schemeClr val="dk1"/>
                        </a:solidFill>
                        <a:effectLst/>
                        <a:latin typeface="+mn-lt"/>
                        <a:ea typeface="+mn-ea"/>
                        <a:cs typeface="+mn-cs"/>
                      </a:endParaRPr>
                    </a:p>
                  </a:txBody>
                  <a:tcPr marL="23777" marR="23777"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5D53"/>
                    </a:solidFill>
                  </a:tcPr>
                </a:tc>
                <a:tc>
                  <a:txBody>
                    <a:bodyPr/>
                    <a:lstStyle/>
                    <a:p>
                      <a:pPr marL="0" algn="ctr" defTabSz="914400" rtl="0" eaLnBrk="1" latinLnBrk="0" hangingPunct="1">
                        <a:lnSpc>
                          <a:spcPct val="100000"/>
                        </a:lnSpc>
                        <a:spcBef>
                          <a:spcPts val="0"/>
                        </a:spcBef>
                        <a:spcAft>
                          <a:spcPts val="0"/>
                        </a:spcAft>
                      </a:pPr>
                      <a:r>
                        <a:rPr lang="en-US" sz="1150" kern="1200" dirty="0">
                          <a:solidFill>
                            <a:schemeClr val="dk1"/>
                          </a:solidFill>
                          <a:effectLst/>
                          <a:latin typeface="+mn-lt"/>
                          <a:ea typeface="+mn-ea"/>
                          <a:cs typeface="+mn-cs"/>
                        </a:rPr>
                        <a:t>+31,68%</a:t>
                      </a:r>
                      <a:endParaRPr lang="el-GR" sz="1150" kern="1200" dirty="0">
                        <a:solidFill>
                          <a:schemeClr val="dk1"/>
                        </a:solidFill>
                        <a:effectLst/>
                        <a:latin typeface="+mn-lt"/>
                        <a:ea typeface="+mn-ea"/>
                        <a:cs typeface="+mn-cs"/>
                      </a:endParaRP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5D53"/>
                    </a:solidFill>
                  </a:tcPr>
                </a:tc>
                <a:tc>
                  <a:txBody>
                    <a:bodyPr/>
                    <a:lstStyle/>
                    <a:p>
                      <a:pPr marL="0" algn="ctr" defTabSz="914400" rtl="0" eaLnBrk="1" latinLnBrk="0" hangingPunct="1">
                        <a:lnSpc>
                          <a:spcPct val="100000"/>
                        </a:lnSpc>
                        <a:spcBef>
                          <a:spcPts val="0"/>
                        </a:spcBef>
                        <a:spcAft>
                          <a:spcPts val="0"/>
                        </a:spcAft>
                      </a:pPr>
                      <a:r>
                        <a:rPr lang="en-US" sz="1150" kern="1200" dirty="0">
                          <a:solidFill>
                            <a:schemeClr val="dk1"/>
                          </a:solidFill>
                          <a:effectLst/>
                          <a:latin typeface="+mn-lt"/>
                          <a:ea typeface="+mn-ea"/>
                          <a:cs typeface="+mn-cs"/>
                        </a:rPr>
                        <a:t>+25,22%</a:t>
                      </a:r>
                      <a:endParaRPr lang="el-GR" sz="1150" kern="1200" dirty="0">
                        <a:solidFill>
                          <a:schemeClr val="dk1"/>
                        </a:solidFill>
                        <a:effectLst/>
                        <a:latin typeface="+mn-lt"/>
                        <a:ea typeface="+mn-ea"/>
                        <a:cs typeface="+mn-cs"/>
                      </a:endParaRP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marL="0" algn="ctr" defTabSz="914400" rtl="0" eaLnBrk="1" latinLnBrk="0" hangingPunct="1">
                        <a:lnSpc>
                          <a:spcPct val="100000"/>
                        </a:lnSpc>
                        <a:spcBef>
                          <a:spcPts val="0"/>
                        </a:spcBef>
                        <a:spcAft>
                          <a:spcPts val="0"/>
                        </a:spcAft>
                      </a:pPr>
                      <a:r>
                        <a:rPr lang="en-US" sz="1150" kern="1200" dirty="0">
                          <a:solidFill>
                            <a:schemeClr val="dk1"/>
                          </a:solidFill>
                          <a:effectLst/>
                          <a:latin typeface="+mn-lt"/>
                          <a:ea typeface="+mn-ea"/>
                          <a:cs typeface="+mn-cs"/>
                        </a:rPr>
                        <a:t>+18,32%</a:t>
                      </a:r>
                      <a:endParaRPr lang="el-GR" sz="1150" kern="1200" dirty="0">
                        <a:solidFill>
                          <a:schemeClr val="dk1"/>
                        </a:solidFill>
                        <a:effectLst/>
                        <a:latin typeface="+mn-lt"/>
                        <a:ea typeface="+mn-ea"/>
                        <a:cs typeface="+mn-cs"/>
                      </a:endParaRP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9A9C9"/>
                    </a:solidFill>
                  </a:tcPr>
                </a:tc>
                <a:tc>
                  <a:txBody>
                    <a:bodyPr/>
                    <a:lstStyle/>
                    <a:p>
                      <a:pPr marL="0" algn="ctr" defTabSz="914400" rtl="0" eaLnBrk="1" latinLnBrk="0" hangingPunct="1">
                        <a:lnSpc>
                          <a:spcPct val="100000"/>
                        </a:lnSpc>
                        <a:spcBef>
                          <a:spcPts val="0"/>
                        </a:spcBef>
                        <a:spcAft>
                          <a:spcPts val="0"/>
                        </a:spcAft>
                      </a:pPr>
                      <a:r>
                        <a:rPr lang="en-US" sz="1150" kern="1200" dirty="0">
                          <a:solidFill>
                            <a:schemeClr val="dk1"/>
                          </a:solidFill>
                          <a:effectLst/>
                          <a:latin typeface="+mn-lt"/>
                          <a:ea typeface="+mn-ea"/>
                          <a:cs typeface="+mn-cs"/>
                        </a:rPr>
                        <a:t>+25,71%</a:t>
                      </a:r>
                      <a:endParaRPr lang="el-GR" sz="1150" kern="1200" dirty="0">
                        <a:solidFill>
                          <a:schemeClr val="dk1"/>
                        </a:solidFill>
                        <a:effectLst/>
                        <a:latin typeface="+mn-lt"/>
                        <a:ea typeface="+mn-ea"/>
                        <a:cs typeface="+mn-cs"/>
                      </a:endParaRP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00000"/>
                        </a:lnSpc>
                        <a:spcBef>
                          <a:spcPts val="0"/>
                        </a:spcBef>
                        <a:spcAft>
                          <a:spcPts val="0"/>
                        </a:spcAft>
                      </a:pPr>
                      <a:r>
                        <a:rPr lang="en-US" sz="1150" kern="1200" dirty="0">
                          <a:solidFill>
                            <a:schemeClr val="dk1"/>
                          </a:solidFill>
                          <a:effectLst/>
                          <a:latin typeface="+mn-lt"/>
                          <a:ea typeface="+mn-ea"/>
                          <a:cs typeface="+mn-cs"/>
                        </a:rPr>
                        <a:t>+20,24%</a:t>
                      </a:r>
                      <a:endParaRPr lang="el-GR" sz="1150" kern="1200" dirty="0">
                        <a:solidFill>
                          <a:schemeClr val="dk1"/>
                        </a:solidFill>
                        <a:effectLst/>
                        <a:latin typeface="+mn-lt"/>
                        <a:ea typeface="+mn-ea"/>
                        <a:cs typeface="+mn-cs"/>
                      </a:endParaRPr>
                    </a:p>
                  </a:txBody>
                  <a:tcPr marL="23777" marR="23777"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5"/>
                  </a:ext>
                </a:extLst>
              </a:tr>
              <a:tr h="36000">
                <a:tc rowSpan="2">
                  <a:txBody>
                    <a:bodyPr/>
                    <a:lstStyle/>
                    <a:p>
                      <a:pPr algn="ctr">
                        <a:lnSpc>
                          <a:spcPct val="100000"/>
                        </a:lnSpc>
                        <a:spcBef>
                          <a:spcPts val="0"/>
                        </a:spcBef>
                        <a:spcAft>
                          <a:spcPts val="0"/>
                        </a:spcAft>
                      </a:pPr>
                      <a:r>
                        <a:rPr lang="el-GR" sz="1150" dirty="0">
                          <a:solidFill>
                            <a:schemeClr val="tx1">
                              <a:lumMod val="65000"/>
                              <a:lumOff val="35000"/>
                            </a:schemeClr>
                          </a:solidFill>
                          <a:effectLst/>
                        </a:rPr>
                        <a:t>Δείκτης Εξάρτησης</a:t>
                      </a:r>
                      <a:endParaRPr lang="el-GR" sz="1150" b="1" dirty="0">
                        <a:solidFill>
                          <a:schemeClr val="tx1">
                            <a:lumMod val="65000"/>
                            <a:lumOff val="35000"/>
                          </a:schemeClr>
                        </a:solidFill>
                        <a:effectLst/>
                        <a:latin typeface="Calibri"/>
                        <a:ea typeface="Calibri"/>
                        <a:cs typeface="Times New Roman"/>
                      </a:endParaRPr>
                    </a:p>
                  </a:txBody>
                  <a:tcPr marL="23777" marR="23777"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Bef>
                          <a:spcPts val="0"/>
                        </a:spcBef>
                        <a:spcAft>
                          <a:spcPts val="0"/>
                        </a:spcAft>
                      </a:pPr>
                      <a:r>
                        <a:rPr lang="el-GR" sz="1150" dirty="0">
                          <a:effectLst/>
                        </a:rPr>
                        <a:t>2011</a:t>
                      </a:r>
                      <a:endParaRPr lang="el-GR" sz="1150" b="1" dirty="0">
                        <a:solidFill>
                          <a:schemeClr val="bg1"/>
                        </a:solidFill>
                        <a:effectLst/>
                        <a:latin typeface="Calibri"/>
                        <a:ea typeface="Calibri"/>
                        <a:cs typeface="Times New Roman"/>
                      </a:endParaRPr>
                    </a:p>
                  </a:txBody>
                  <a:tcPr marL="23777" marR="23777"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algn="ctr" defTabSz="914400" rtl="0" eaLnBrk="1" latinLnBrk="0" hangingPunct="1">
                        <a:lnSpc>
                          <a:spcPct val="100000"/>
                        </a:lnSpc>
                        <a:spcBef>
                          <a:spcPts val="0"/>
                        </a:spcBef>
                        <a:spcAft>
                          <a:spcPts val="0"/>
                        </a:spcAft>
                      </a:pPr>
                      <a:r>
                        <a:rPr lang="en-US" sz="1150" kern="1200" dirty="0">
                          <a:solidFill>
                            <a:schemeClr val="dk1"/>
                          </a:solidFill>
                          <a:effectLst/>
                          <a:latin typeface="+mn-lt"/>
                          <a:ea typeface="+mn-ea"/>
                          <a:cs typeface="+mn-cs"/>
                        </a:rPr>
                        <a:t>46,77</a:t>
                      </a:r>
                      <a:endParaRPr lang="el-GR" sz="1150" kern="1200" dirty="0">
                        <a:solidFill>
                          <a:schemeClr val="dk1"/>
                        </a:solidFill>
                        <a:effectLst/>
                        <a:latin typeface="+mn-lt"/>
                        <a:ea typeface="+mn-ea"/>
                        <a:cs typeface="+mn-cs"/>
                      </a:endParaRPr>
                    </a:p>
                  </a:txBody>
                  <a:tcPr marL="23777" marR="23777"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5D53"/>
                    </a:solidFill>
                  </a:tcPr>
                </a:tc>
                <a:tc>
                  <a:txBody>
                    <a:bodyPr/>
                    <a:lstStyle/>
                    <a:p>
                      <a:pPr marL="0" algn="ctr" defTabSz="914400" rtl="0" eaLnBrk="1" latinLnBrk="0" hangingPunct="1">
                        <a:lnSpc>
                          <a:spcPct val="100000"/>
                        </a:lnSpc>
                        <a:spcBef>
                          <a:spcPts val="0"/>
                        </a:spcBef>
                        <a:spcAft>
                          <a:spcPts val="0"/>
                        </a:spcAft>
                      </a:pPr>
                      <a:r>
                        <a:rPr lang="en-US" sz="1150" kern="1200" dirty="0">
                          <a:solidFill>
                            <a:schemeClr val="dk1"/>
                          </a:solidFill>
                          <a:effectLst/>
                          <a:latin typeface="+mn-lt"/>
                          <a:ea typeface="+mn-ea"/>
                          <a:cs typeface="+mn-cs"/>
                        </a:rPr>
                        <a:t>44,18</a:t>
                      </a:r>
                      <a:endParaRPr lang="el-GR" sz="1150" kern="1200" dirty="0">
                        <a:solidFill>
                          <a:schemeClr val="dk1"/>
                        </a:solidFill>
                        <a:effectLst/>
                        <a:latin typeface="+mn-lt"/>
                        <a:ea typeface="+mn-ea"/>
                        <a:cs typeface="+mn-cs"/>
                      </a:endParaRP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9A9C9"/>
                    </a:solidFill>
                  </a:tcPr>
                </a:tc>
                <a:tc>
                  <a:txBody>
                    <a:bodyPr/>
                    <a:lstStyle/>
                    <a:p>
                      <a:pPr marL="0" algn="ctr" defTabSz="914400" rtl="0" eaLnBrk="1" latinLnBrk="0" hangingPunct="1">
                        <a:lnSpc>
                          <a:spcPct val="100000"/>
                        </a:lnSpc>
                        <a:spcBef>
                          <a:spcPts val="0"/>
                        </a:spcBef>
                        <a:spcAft>
                          <a:spcPts val="0"/>
                        </a:spcAft>
                      </a:pPr>
                      <a:r>
                        <a:rPr lang="en-US" sz="1150" kern="1200" dirty="0">
                          <a:solidFill>
                            <a:schemeClr val="dk1"/>
                          </a:solidFill>
                          <a:effectLst/>
                          <a:latin typeface="+mn-lt"/>
                          <a:ea typeface="+mn-ea"/>
                          <a:cs typeface="+mn-cs"/>
                        </a:rPr>
                        <a:t>49,46</a:t>
                      </a:r>
                      <a:endParaRPr lang="el-GR" sz="1150" kern="1200" dirty="0">
                        <a:solidFill>
                          <a:schemeClr val="dk1"/>
                        </a:solidFill>
                        <a:effectLst/>
                        <a:latin typeface="+mn-lt"/>
                        <a:ea typeface="+mn-ea"/>
                        <a:cs typeface="+mn-cs"/>
                      </a:endParaRP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5D53"/>
                    </a:solidFill>
                  </a:tcPr>
                </a:tc>
                <a:tc>
                  <a:txBody>
                    <a:bodyPr/>
                    <a:lstStyle/>
                    <a:p>
                      <a:pPr marL="0" algn="ctr" defTabSz="914400" rtl="0" eaLnBrk="1" latinLnBrk="0" hangingPunct="1">
                        <a:lnSpc>
                          <a:spcPct val="100000"/>
                        </a:lnSpc>
                        <a:spcBef>
                          <a:spcPts val="0"/>
                        </a:spcBef>
                        <a:spcAft>
                          <a:spcPts val="0"/>
                        </a:spcAft>
                      </a:pPr>
                      <a:r>
                        <a:rPr lang="en-US" sz="1150" kern="1200" dirty="0">
                          <a:solidFill>
                            <a:schemeClr val="dk1"/>
                          </a:solidFill>
                          <a:effectLst/>
                          <a:latin typeface="+mn-lt"/>
                          <a:ea typeface="+mn-ea"/>
                          <a:cs typeface="+mn-cs"/>
                        </a:rPr>
                        <a:t>48,22</a:t>
                      </a:r>
                      <a:endParaRPr lang="el-GR" sz="1150" kern="1200" dirty="0">
                        <a:solidFill>
                          <a:schemeClr val="dk1"/>
                        </a:solidFill>
                        <a:effectLst/>
                        <a:latin typeface="+mn-lt"/>
                        <a:ea typeface="+mn-ea"/>
                        <a:cs typeface="+mn-cs"/>
                      </a:endParaRP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5D53"/>
                    </a:solidFill>
                  </a:tcPr>
                </a:tc>
                <a:tc>
                  <a:txBody>
                    <a:bodyPr/>
                    <a:lstStyle/>
                    <a:p>
                      <a:pPr marL="0" algn="ctr" defTabSz="914400" rtl="0" eaLnBrk="1" latinLnBrk="0" hangingPunct="1">
                        <a:lnSpc>
                          <a:spcPct val="100000"/>
                        </a:lnSpc>
                        <a:spcBef>
                          <a:spcPts val="0"/>
                        </a:spcBef>
                        <a:spcAft>
                          <a:spcPts val="0"/>
                        </a:spcAft>
                      </a:pPr>
                      <a:r>
                        <a:rPr lang="en-US" sz="1150" kern="1200" dirty="0">
                          <a:solidFill>
                            <a:schemeClr val="dk1"/>
                          </a:solidFill>
                          <a:effectLst/>
                          <a:latin typeface="+mn-lt"/>
                          <a:ea typeface="+mn-ea"/>
                          <a:cs typeface="+mn-cs"/>
                        </a:rPr>
                        <a:t>46,59</a:t>
                      </a:r>
                      <a:endParaRPr lang="el-GR" sz="1150" kern="1200" dirty="0">
                        <a:solidFill>
                          <a:schemeClr val="dk1"/>
                        </a:solidFill>
                        <a:effectLst/>
                        <a:latin typeface="+mn-lt"/>
                        <a:ea typeface="+mn-ea"/>
                        <a:cs typeface="+mn-cs"/>
                      </a:endParaRP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00000"/>
                        </a:lnSpc>
                        <a:spcBef>
                          <a:spcPts val="0"/>
                        </a:spcBef>
                        <a:spcAft>
                          <a:spcPts val="0"/>
                        </a:spcAft>
                      </a:pPr>
                      <a:r>
                        <a:rPr lang="en-US" sz="1150" kern="1200" dirty="0">
                          <a:solidFill>
                            <a:schemeClr val="dk1"/>
                          </a:solidFill>
                          <a:effectLst/>
                          <a:latin typeface="+mn-lt"/>
                          <a:ea typeface="+mn-ea"/>
                          <a:cs typeface="+mn-cs"/>
                        </a:rPr>
                        <a:t>45,53</a:t>
                      </a:r>
                      <a:endParaRPr lang="el-GR" sz="1150" kern="1200" dirty="0">
                        <a:solidFill>
                          <a:schemeClr val="dk1"/>
                        </a:solidFill>
                        <a:effectLst/>
                        <a:latin typeface="+mn-lt"/>
                        <a:ea typeface="+mn-ea"/>
                        <a:cs typeface="+mn-cs"/>
                      </a:endParaRPr>
                    </a:p>
                  </a:txBody>
                  <a:tcPr marL="23777" marR="23777"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6"/>
                  </a:ext>
                </a:extLst>
              </a:tr>
              <a:tr h="36000">
                <a:tc vMerge="1">
                  <a:txBody>
                    <a:bodyPr/>
                    <a:lstStyle/>
                    <a:p>
                      <a:endParaRPr lang="el-G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150" dirty="0">
                          <a:effectLst/>
                        </a:rPr>
                        <a:t>%μεταβολή 2001</a:t>
                      </a:r>
                      <a:r>
                        <a:rPr lang="en-US" sz="1150" dirty="0">
                          <a:effectLst/>
                        </a:rPr>
                        <a:t>-</a:t>
                      </a:r>
                      <a:r>
                        <a:rPr lang="el-GR" sz="1150" dirty="0">
                          <a:effectLst/>
                        </a:rPr>
                        <a:t>11</a:t>
                      </a:r>
                      <a:endParaRPr lang="el-GR" sz="1150" b="1" dirty="0">
                        <a:solidFill>
                          <a:schemeClr val="bg1"/>
                        </a:solidFill>
                        <a:effectLst/>
                        <a:latin typeface="Calibri"/>
                        <a:ea typeface="Calibri"/>
                        <a:cs typeface="Times New Roman"/>
                      </a:endParaRPr>
                    </a:p>
                  </a:txBody>
                  <a:tcPr marL="23777" marR="23777"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algn="ctr" defTabSz="914400" rtl="0" eaLnBrk="1" latinLnBrk="0" hangingPunct="1">
                        <a:lnSpc>
                          <a:spcPct val="100000"/>
                        </a:lnSpc>
                        <a:spcBef>
                          <a:spcPts val="0"/>
                        </a:spcBef>
                        <a:spcAft>
                          <a:spcPts val="0"/>
                        </a:spcAft>
                      </a:pPr>
                      <a:r>
                        <a:rPr lang="en-US" sz="1150" kern="1200" dirty="0">
                          <a:solidFill>
                            <a:schemeClr val="dk1"/>
                          </a:solidFill>
                          <a:effectLst/>
                          <a:latin typeface="+mn-lt"/>
                          <a:ea typeface="+mn-ea"/>
                          <a:cs typeface="+mn-cs"/>
                        </a:rPr>
                        <a:t>+13,04%</a:t>
                      </a:r>
                      <a:endParaRPr lang="el-GR" sz="1150" kern="1200" dirty="0">
                        <a:solidFill>
                          <a:schemeClr val="dk1"/>
                        </a:solidFill>
                        <a:effectLst/>
                        <a:latin typeface="+mn-lt"/>
                        <a:ea typeface="+mn-ea"/>
                        <a:cs typeface="+mn-cs"/>
                      </a:endParaRPr>
                    </a:p>
                  </a:txBody>
                  <a:tcPr marL="23777" marR="23777"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5D53"/>
                    </a:solidFill>
                  </a:tcPr>
                </a:tc>
                <a:tc>
                  <a:txBody>
                    <a:bodyPr/>
                    <a:lstStyle/>
                    <a:p>
                      <a:pPr marL="0" algn="ctr" defTabSz="914400" rtl="0" eaLnBrk="1" latinLnBrk="0" hangingPunct="1">
                        <a:lnSpc>
                          <a:spcPct val="100000"/>
                        </a:lnSpc>
                        <a:spcBef>
                          <a:spcPts val="0"/>
                        </a:spcBef>
                        <a:spcAft>
                          <a:spcPts val="0"/>
                        </a:spcAft>
                      </a:pPr>
                      <a:r>
                        <a:rPr lang="en-US" sz="1150" kern="1200" dirty="0">
                          <a:solidFill>
                            <a:schemeClr val="dk1"/>
                          </a:solidFill>
                          <a:effectLst/>
                          <a:latin typeface="+mn-lt"/>
                          <a:ea typeface="+mn-ea"/>
                          <a:cs typeface="+mn-cs"/>
                        </a:rPr>
                        <a:t>+14,50%</a:t>
                      </a:r>
                      <a:endParaRPr lang="el-GR" sz="1150" kern="1200" dirty="0">
                        <a:solidFill>
                          <a:schemeClr val="dk1"/>
                        </a:solidFill>
                        <a:effectLst/>
                        <a:latin typeface="+mn-lt"/>
                        <a:ea typeface="+mn-ea"/>
                        <a:cs typeface="+mn-cs"/>
                      </a:endParaRP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5D53"/>
                    </a:solidFill>
                  </a:tcPr>
                </a:tc>
                <a:tc>
                  <a:txBody>
                    <a:bodyPr/>
                    <a:lstStyle/>
                    <a:p>
                      <a:pPr marL="0" algn="ctr" defTabSz="914400" rtl="0" eaLnBrk="1" latinLnBrk="0" hangingPunct="1">
                        <a:lnSpc>
                          <a:spcPct val="100000"/>
                        </a:lnSpc>
                        <a:spcBef>
                          <a:spcPts val="0"/>
                        </a:spcBef>
                        <a:spcAft>
                          <a:spcPts val="0"/>
                        </a:spcAft>
                      </a:pPr>
                      <a:r>
                        <a:rPr lang="en-US" sz="1150" kern="1200" dirty="0">
                          <a:solidFill>
                            <a:schemeClr val="dk1"/>
                          </a:solidFill>
                          <a:effectLst/>
                          <a:latin typeface="+mn-lt"/>
                          <a:ea typeface="+mn-ea"/>
                          <a:cs typeface="+mn-cs"/>
                        </a:rPr>
                        <a:t>+8,83%</a:t>
                      </a:r>
                      <a:endParaRPr lang="el-GR" sz="1150" kern="1200" dirty="0">
                        <a:solidFill>
                          <a:schemeClr val="dk1"/>
                        </a:solidFill>
                        <a:effectLst/>
                        <a:latin typeface="+mn-lt"/>
                        <a:ea typeface="+mn-ea"/>
                        <a:cs typeface="+mn-cs"/>
                      </a:endParaRP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9A9C9"/>
                    </a:solidFill>
                  </a:tcPr>
                </a:tc>
                <a:tc>
                  <a:txBody>
                    <a:bodyPr/>
                    <a:lstStyle/>
                    <a:p>
                      <a:pPr marL="0" algn="ctr" defTabSz="914400" rtl="0" eaLnBrk="1" latinLnBrk="0" hangingPunct="1">
                        <a:lnSpc>
                          <a:spcPct val="100000"/>
                        </a:lnSpc>
                        <a:spcBef>
                          <a:spcPts val="0"/>
                        </a:spcBef>
                        <a:spcAft>
                          <a:spcPts val="0"/>
                        </a:spcAft>
                      </a:pPr>
                      <a:r>
                        <a:rPr lang="en-US" sz="1150" kern="1200" dirty="0">
                          <a:solidFill>
                            <a:schemeClr val="dk1"/>
                          </a:solidFill>
                          <a:effectLst/>
                          <a:latin typeface="+mn-lt"/>
                          <a:ea typeface="+mn-ea"/>
                          <a:cs typeface="+mn-cs"/>
                        </a:rPr>
                        <a:t>+18,44%</a:t>
                      </a:r>
                      <a:endParaRPr lang="el-GR" sz="1150" kern="1200" dirty="0">
                        <a:solidFill>
                          <a:schemeClr val="dk1"/>
                        </a:solidFill>
                        <a:effectLst/>
                        <a:latin typeface="+mn-lt"/>
                        <a:ea typeface="+mn-ea"/>
                        <a:cs typeface="+mn-cs"/>
                      </a:endParaRP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5D53"/>
                    </a:solidFill>
                  </a:tcPr>
                </a:tc>
                <a:tc>
                  <a:txBody>
                    <a:bodyPr/>
                    <a:lstStyle/>
                    <a:p>
                      <a:pPr marL="0" algn="ctr" defTabSz="914400" rtl="0" eaLnBrk="1" latinLnBrk="0" hangingPunct="1">
                        <a:lnSpc>
                          <a:spcPct val="100000"/>
                        </a:lnSpc>
                        <a:spcBef>
                          <a:spcPts val="0"/>
                        </a:spcBef>
                        <a:spcAft>
                          <a:spcPts val="0"/>
                        </a:spcAft>
                      </a:pPr>
                      <a:r>
                        <a:rPr lang="en-US" sz="1150" kern="1200" dirty="0">
                          <a:solidFill>
                            <a:schemeClr val="dk1"/>
                          </a:solidFill>
                          <a:effectLst/>
                          <a:latin typeface="+mn-lt"/>
                          <a:ea typeface="+mn-ea"/>
                          <a:cs typeface="+mn-cs"/>
                        </a:rPr>
                        <a:t>+12,37%</a:t>
                      </a:r>
                      <a:endParaRPr lang="el-GR" sz="1150" kern="1200" dirty="0">
                        <a:solidFill>
                          <a:schemeClr val="dk1"/>
                        </a:solidFill>
                        <a:effectLst/>
                        <a:latin typeface="+mn-lt"/>
                        <a:ea typeface="+mn-ea"/>
                        <a:cs typeface="+mn-cs"/>
                      </a:endParaRP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00000"/>
                        </a:lnSpc>
                        <a:spcBef>
                          <a:spcPts val="0"/>
                        </a:spcBef>
                        <a:spcAft>
                          <a:spcPts val="0"/>
                        </a:spcAft>
                      </a:pPr>
                      <a:r>
                        <a:rPr lang="en-US" sz="1150" kern="1200" dirty="0">
                          <a:solidFill>
                            <a:schemeClr val="dk1"/>
                          </a:solidFill>
                          <a:effectLst/>
                          <a:latin typeface="+mn-lt"/>
                          <a:ea typeface="+mn-ea"/>
                          <a:cs typeface="+mn-cs"/>
                        </a:rPr>
                        <a:t>+11,13%</a:t>
                      </a:r>
                      <a:endParaRPr lang="el-GR" sz="1150" kern="1200" dirty="0">
                        <a:solidFill>
                          <a:schemeClr val="dk1"/>
                        </a:solidFill>
                        <a:effectLst/>
                        <a:latin typeface="+mn-lt"/>
                        <a:ea typeface="+mn-ea"/>
                        <a:cs typeface="+mn-cs"/>
                      </a:endParaRPr>
                    </a:p>
                  </a:txBody>
                  <a:tcPr marL="23777" marR="23777"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7"/>
                  </a:ext>
                </a:extLst>
              </a:tr>
              <a:tr h="36000">
                <a:tc rowSpan="2">
                  <a:txBody>
                    <a:bodyPr/>
                    <a:lstStyle/>
                    <a:p>
                      <a:pPr algn="ctr">
                        <a:lnSpc>
                          <a:spcPct val="100000"/>
                        </a:lnSpc>
                        <a:spcBef>
                          <a:spcPts val="0"/>
                        </a:spcBef>
                        <a:spcAft>
                          <a:spcPts val="0"/>
                        </a:spcAft>
                      </a:pPr>
                      <a:r>
                        <a:rPr lang="el-GR" sz="1150" dirty="0">
                          <a:solidFill>
                            <a:schemeClr val="tx1">
                              <a:lumMod val="65000"/>
                              <a:lumOff val="35000"/>
                            </a:schemeClr>
                          </a:solidFill>
                          <a:effectLst/>
                        </a:rPr>
                        <a:t>Ποσοστό Αναλφάβητων</a:t>
                      </a:r>
                      <a:endParaRPr lang="el-GR" sz="1150" b="1" dirty="0">
                        <a:solidFill>
                          <a:schemeClr val="tx1">
                            <a:lumMod val="65000"/>
                            <a:lumOff val="35000"/>
                          </a:schemeClr>
                        </a:solidFill>
                        <a:effectLst/>
                        <a:latin typeface="Calibri"/>
                        <a:ea typeface="Calibri"/>
                        <a:cs typeface="Times New Roman"/>
                      </a:endParaRPr>
                    </a:p>
                  </a:txBody>
                  <a:tcPr marL="23777" marR="23777"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Bef>
                          <a:spcPts val="0"/>
                        </a:spcBef>
                        <a:spcAft>
                          <a:spcPts val="0"/>
                        </a:spcAft>
                      </a:pPr>
                      <a:r>
                        <a:rPr lang="el-GR" sz="1150" dirty="0">
                          <a:effectLst/>
                        </a:rPr>
                        <a:t>2011</a:t>
                      </a:r>
                      <a:endParaRPr lang="el-GR" sz="1150" b="1" dirty="0">
                        <a:solidFill>
                          <a:schemeClr val="bg1"/>
                        </a:solidFill>
                        <a:effectLst/>
                        <a:latin typeface="Calibri"/>
                        <a:ea typeface="Calibri"/>
                        <a:cs typeface="Times New Roman"/>
                      </a:endParaRPr>
                    </a:p>
                  </a:txBody>
                  <a:tcPr marL="23777" marR="23777"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algn="ctr" defTabSz="914400" rtl="0" eaLnBrk="1" latinLnBrk="0" hangingPunct="1">
                        <a:lnSpc>
                          <a:spcPct val="100000"/>
                        </a:lnSpc>
                        <a:spcBef>
                          <a:spcPts val="0"/>
                        </a:spcBef>
                        <a:spcAft>
                          <a:spcPts val="0"/>
                        </a:spcAft>
                      </a:pPr>
                      <a:r>
                        <a:rPr lang="el-GR" sz="1150" kern="1200" dirty="0">
                          <a:solidFill>
                            <a:schemeClr val="dk1"/>
                          </a:solidFill>
                          <a:effectLst/>
                          <a:latin typeface="+mn-lt"/>
                          <a:ea typeface="+mn-ea"/>
                          <a:cs typeface="+mn-cs"/>
                        </a:rPr>
                        <a:t>9,89%</a:t>
                      </a:r>
                    </a:p>
                  </a:txBody>
                  <a:tcPr marL="23777" marR="23777"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marL="0" algn="ctr" defTabSz="914400" rtl="0" eaLnBrk="1" latinLnBrk="0" hangingPunct="1">
                        <a:lnSpc>
                          <a:spcPct val="100000"/>
                        </a:lnSpc>
                        <a:spcBef>
                          <a:spcPts val="0"/>
                        </a:spcBef>
                        <a:spcAft>
                          <a:spcPts val="0"/>
                        </a:spcAft>
                      </a:pPr>
                      <a:r>
                        <a:rPr lang="el-GR" sz="1150" kern="1200" dirty="0">
                          <a:solidFill>
                            <a:schemeClr val="dk1"/>
                          </a:solidFill>
                          <a:effectLst/>
                          <a:latin typeface="+mn-lt"/>
                          <a:ea typeface="+mn-ea"/>
                          <a:cs typeface="+mn-cs"/>
                        </a:rPr>
                        <a:t>12,47%</a:t>
                      </a: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5D53"/>
                    </a:solidFill>
                  </a:tcPr>
                </a:tc>
                <a:tc>
                  <a:txBody>
                    <a:bodyPr/>
                    <a:lstStyle/>
                    <a:p>
                      <a:pPr marL="0" algn="ctr" defTabSz="914400" rtl="0" eaLnBrk="1" latinLnBrk="0" hangingPunct="1">
                        <a:lnSpc>
                          <a:spcPct val="100000"/>
                        </a:lnSpc>
                        <a:spcBef>
                          <a:spcPts val="0"/>
                        </a:spcBef>
                        <a:spcAft>
                          <a:spcPts val="0"/>
                        </a:spcAft>
                      </a:pPr>
                      <a:r>
                        <a:rPr lang="el-GR" sz="1150" kern="1200" dirty="0">
                          <a:solidFill>
                            <a:schemeClr val="dk1"/>
                          </a:solidFill>
                          <a:effectLst/>
                          <a:latin typeface="+mn-lt"/>
                          <a:ea typeface="+mn-ea"/>
                          <a:cs typeface="+mn-cs"/>
                        </a:rPr>
                        <a:t>6,58%</a:t>
                      </a: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9A9C9"/>
                    </a:solidFill>
                  </a:tcPr>
                </a:tc>
                <a:tc>
                  <a:txBody>
                    <a:bodyPr/>
                    <a:lstStyle/>
                    <a:p>
                      <a:pPr marL="0" algn="ctr" defTabSz="914400" rtl="0" eaLnBrk="1" latinLnBrk="0" hangingPunct="1">
                        <a:lnSpc>
                          <a:spcPct val="100000"/>
                        </a:lnSpc>
                        <a:spcBef>
                          <a:spcPts val="0"/>
                        </a:spcBef>
                        <a:spcAft>
                          <a:spcPts val="0"/>
                        </a:spcAft>
                      </a:pPr>
                      <a:r>
                        <a:rPr lang="el-GR" sz="1150" kern="1200" dirty="0">
                          <a:solidFill>
                            <a:schemeClr val="dk1"/>
                          </a:solidFill>
                          <a:effectLst/>
                          <a:latin typeface="+mn-lt"/>
                          <a:ea typeface="+mn-ea"/>
                          <a:cs typeface="+mn-cs"/>
                        </a:rPr>
                        <a:t>7,60%</a:t>
                      </a: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9A9C9"/>
                    </a:solidFill>
                  </a:tcPr>
                </a:tc>
                <a:tc>
                  <a:txBody>
                    <a:bodyPr/>
                    <a:lstStyle/>
                    <a:p>
                      <a:pPr marL="0" algn="ctr" defTabSz="914400" rtl="0" eaLnBrk="1" latinLnBrk="0" hangingPunct="1">
                        <a:lnSpc>
                          <a:spcPct val="100000"/>
                        </a:lnSpc>
                        <a:spcBef>
                          <a:spcPts val="0"/>
                        </a:spcBef>
                        <a:spcAft>
                          <a:spcPts val="0"/>
                        </a:spcAft>
                      </a:pPr>
                      <a:r>
                        <a:rPr lang="el-GR" sz="1150" kern="1200" dirty="0">
                          <a:solidFill>
                            <a:schemeClr val="dk1"/>
                          </a:solidFill>
                          <a:effectLst/>
                          <a:latin typeface="+mn-lt"/>
                          <a:ea typeface="+mn-ea"/>
                          <a:cs typeface="+mn-cs"/>
                        </a:rPr>
                        <a:t>9,32%</a:t>
                      </a: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00000"/>
                        </a:lnSpc>
                        <a:spcBef>
                          <a:spcPts val="0"/>
                        </a:spcBef>
                        <a:spcAft>
                          <a:spcPts val="0"/>
                        </a:spcAft>
                      </a:pPr>
                      <a:r>
                        <a:rPr lang="el-GR" sz="1150" kern="1200" dirty="0">
                          <a:solidFill>
                            <a:schemeClr val="dk1"/>
                          </a:solidFill>
                          <a:effectLst/>
                          <a:latin typeface="+mn-lt"/>
                          <a:ea typeface="+mn-ea"/>
                          <a:cs typeface="+mn-cs"/>
                        </a:rPr>
                        <a:t>11,05%</a:t>
                      </a:r>
                    </a:p>
                  </a:txBody>
                  <a:tcPr marL="23777" marR="23777"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8"/>
                  </a:ext>
                </a:extLst>
              </a:tr>
              <a:tr h="36000">
                <a:tc vMerge="1">
                  <a:txBody>
                    <a:bodyPr/>
                    <a:lstStyle/>
                    <a:p>
                      <a:endParaRPr lang="el-G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150" dirty="0">
                          <a:effectLst/>
                        </a:rPr>
                        <a:t>%μεταβολή 2001</a:t>
                      </a:r>
                      <a:r>
                        <a:rPr lang="en-US" sz="1150" dirty="0">
                          <a:effectLst/>
                        </a:rPr>
                        <a:t>-</a:t>
                      </a:r>
                      <a:r>
                        <a:rPr lang="el-GR" sz="1150" dirty="0">
                          <a:effectLst/>
                        </a:rPr>
                        <a:t>11</a:t>
                      </a:r>
                      <a:endParaRPr lang="el-GR" sz="1150" b="1" dirty="0">
                        <a:solidFill>
                          <a:schemeClr val="bg1"/>
                        </a:solidFill>
                        <a:effectLst/>
                        <a:latin typeface="Calibri"/>
                        <a:ea typeface="Calibri"/>
                        <a:cs typeface="Times New Roman"/>
                      </a:endParaRPr>
                    </a:p>
                  </a:txBody>
                  <a:tcPr marL="23777" marR="23777"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algn="ctr" defTabSz="914400" rtl="0" eaLnBrk="1" latinLnBrk="0" hangingPunct="1">
                        <a:lnSpc>
                          <a:spcPct val="100000"/>
                        </a:lnSpc>
                        <a:spcBef>
                          <a:spcPts val="0"/>
                        </a:spcBef>
                        <a:spcAft>
                          <a:spcPts val="0"/>
                        </a:spcAft>
                      </a:pPr>
                      <a:r>
                        <a:rPr lang="el-GR" sz="1150" kern="1200" dirty="0" smtClean="0">
                          <a:solidFill>
                            <a:schemeClr val="dk1"/>
                          </a:solidFill>
                          <a:effectLst/>
                          <a:latin typeface="+mn-lt"/>
                          <a:ea typeface="+mn-ea"/>
                          <a:cs typeface="+mn-cs"/>
                        </a:rPr>
                        <a:t>+0,10%</a:t>
                      </a:r>
                      <a:endParaRPr lang="el-GR" sz="1150" kern="1200" dirty="0">
                        <a:solidFill>
                          <a:schemeClr val="dk1"/>
                        </a:solidFill>
                        <a:effectLst/>
                        <a:latin typeface="+mn-lt"/>
                        <a:ea typeface="+mn-ea"/>
                        <a:cs typeface="+mn-cs"/>
                      </a:endParaRPr>
                    </a:p>
                  </a:txBody>
                  <a:tcPr marL="23777" marR="23777"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marL="0" algn="ctr" defTabSz="914400" rtl="0" eaLnBrk="1" latinLnBrk="0" hangingPunct="1">
                        <a:lnSpc>
                          <a:spcPct val="100000"/>
                        </a:lnSpc>
                        <a:spcBef>
                          <a:spcPts val="0"/>
                        </a:spcBef>
                        <a:spcAft>
                          <a:spcPts val="0"/>
                        </a:spcAft>
                      </a:pPr>
                      <a:r>
                        <a:rPr lang="el-GR" sz="1150" kern="1200" dirty="0" smtClean="0">
                          <a:solidFill>
                            <a:schemeClr val="dk1"/>
                          </a:solidFill>
                          <a:effectLst/>
                          <a:latin typeface="+mn-lt"/>
                          <a:ea typeface="+mn-ea"/>
                          <a:cs typeface="+mn-cs"/>
                        </a:rPr>
                        <a:t>-1,01%</a:t>
                      </a:r>
                      <a:endParaRPr lang="el-GR" sz="1150" kern="1200" dirty="0">
                        <a:solidFill>
                          <a:schemeClr val="dk1"/>
                        </a:solidFill>
                        <a:effectLst/>
                        <a:latin typeface="+mn-lt"/>
                        <a:ea typeface="+mn-ea"/>
                        <a:cs typeface="+mn-cs"/>
                      </a:endParaRP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marL="0" algn="ctr" defTabSz="914400" rtl="0" eaLnBrk="1" latinLnBrk="0" hangingPunct="1">
                        <a:lnSpc>
                          <a:spcPct val="100000"/>
                        </a:lnSpc>
                        <a:spcBef>
                          <a:spcPts val="0"/>
                        </a:spcBef>
                        <a:spcAft>
                          <a:spcPts val="0"/>
                        </a:spcAft>
                      </a:pPr>
                      <a:r>
                        <a:rPr lang="el-GR" sz="1150" kern="1200" dirty="0" smtClean="0">
                          <a:solidFill>
                            <a:schemeClr val="dk1"/>
                          </a:solidFill>
                          <a:effectLst/>
                          <a:latin typeface="+mn-lt"/>
                          <a:ea typeface="+mn-ea"/>
                          <a:cs typeface="+mn-cs"/>
                        </a:rPr>
                        <a:t>+0,68%</a:t>
                      </a:r>
                      <a:endParaRPr lang="el-GR" sz="1150" kern="1200" dirty="0">
                        <a:solidFill>
                          <a:schemeClr val="dk1"/>
                        </a:solidFill>
                        <a:effectLst/>
                        <a:latin typeface="+mn-lt"/>
                        <a:ea typeface="+mn-ea"/>
                        <a:cs typeface="+mn-cs"/>
                      </a:endParaRP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5D53"/>
                    </a:solidFill>
                  </a:tcPr>
                </a:tc>
                <a:tc>
                  <a:txBody>
                    <a:bodyPr/>
                    <a:lstStyle/>
                    <a:p>
                      <a:pPr marL="0" algn="ctr" defTabSz="914400" rtl="0" eaLnBrk="1" latinLnBrk="0" hangingPunct="1">
                        <a:lnSpc>
                          <a:spcPct val="100000"/>
                        </a:lnSpc>
                        <a:spcBef>
                          <a:spcPts val="0"/>
                        </a:spcBef>
                        <a:spcAft>
                          <a:spcPts val="0"/>
                        </a:spcAft>
                      </a:pPr>
                      <a:r>
                        <a:rPr lang="el-GR" sz="1150" kern="1200" dirty="0" smtClean="0">
                          <a:solidFill>
                            <a:schemeClr val="dk1"/>
                          </a:solidFill>
                          <a:effectLst/>
                          <a:latin typeface="+mn-lt"/>
                          <a:ea typeface="+mn-ea"/>
                          <a:cs typeface="+mn-cs"/>
                        </a:rPr>
                        <a:t>+4,55%</a:t>
                      </a:r>
                      <a:endParaRPr lang="el-GR" sz="1150" kern="1200" dirty="0">
                        <a:solidFill>
                          <a:schemeClr val="dk1"/>
                        </a:solidFill>
                        <a:effectLst/>
                        <a:latin typeface="+mn-lt"/>
                        <a:ea typeface="+mn-ea"/>
                        <a:cs typeface="+mn-cs"/>
                      </a:endParaRP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5D53"/>
                    </a:solidFill>
                  </a:tcPr>
                </a:tc>
                <a:tc>
                  <a:txBody>
                    <a:bodyPr/>
                    <a:lstStyle/>
                    <a:p>
                      <a:pPr marL="0" algn="ctr" defTabSz="914400" rtl="0" eaLnBrk="1" latinLnBrk="0" hangingPunct="1">
                        <a:lnSpc>
                          <a:spcPct val="100000"/>
                        </a:lnSpc>
                        <a:spcBef>
                          <a:spcPts val="0"/>
                        </a:spcBef>
                        <a:spcAft>
                          <a:spcPts val="0"/>
                        </a:spcAft>
                      </a:pPr>
                      <a:r>
                        <a:rPr lang="el-GR" sz="1150" kern="1200" dirty="0" smtClean="0">
                          <a:solidFill>
                            <a:schemeClr val="dk1"/>
                          </a:solidFill>
                          <a:effectLst/>
                          <a:latin typeface="+mn-lt"/>
                          <a:ea typeface="+mn-ea"/>
                          <a:cs typeface="+mn-cs"/>
                        </a:rPr>
                        <a:t>+0,34%</a:t>
                      </a:r>
                      <a:endParaRPr lang="el-GR" sz="1150" kern="1200" dirty="0">
                        <a:solidFill>
                          <a:schemeClr val="dk1"/>
                        </a:solidFill>
                        <a:effectLst/>
                        <a:latin typeface="+mn-lt"/>
                        <a:ea typeface="+mn-ea"/>
                        <a:cs typeface="+mn-cs"/>
                      </a:endParaRP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00000"/>
                        </a:lnSpc>
                        <a:spcBef>
                          <a:spcPts val="0"/>
                        </a:spcBef>
                        <a:spcAft>
                          <a:spcPts val="0"/>
                        </a:spcAft>
                      </a:pPr>
                      <a:r>
                        <a:rPr lang="el-GR" sz="1150" kern="1200" dirty="0" smtClean="0">
                          <a:solidFill>
                            <a:schemeClr val="dk1"/>
                          </a:solidFill>
                          <a:effectLst/>
                          <a:latin typeface="+mn-lt"/>
                          <a:ea typeface="+mn-ea"/>
                          <a:cs typeface="+mn-cs"/>
                        </a:rPr>
                        <a:t>-1,84%</a:t>
                      </a:r>
                      <a:endParaRPr lang="el-GR" sz="1150" kern="1200" dirty="0">
                        <a:solidFill>
                          <a:schemeClr val="dk1"/>
                        </a:solidFill>
                        <a:effectLst/>
                        <a:latin typeface="+mn-lt"/>
                        <a:ea typeface="+mn-ea"/>
                        <a:cs typeface="+mn-cs"/>
                      </a:endParaRPr>
                    </a:p>
                  </a:txBody>
                  <a:tcPr marL="23777" marR="23777"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9"/>
                  </a:ext>
                </a:extLst>
              </a:tr>
              <a:tr h="262890">
                <a:tc rowSpan="2">
                  <a:txBody>
                    <a:bodyPr/>
                    <a:lstStyle/>
                    <a:p>
                      <a:pPr algn="ctr">
                        <a:lnSpc>
                          <a:spcPct val="100000"/>
                        </a:lnSpc>
                        <a:spcBef>
                          <a:spcPts val="0"/>
                        </a:spcBef>
                        <a:spcAft>
                          <a:spcPts val="0"/>
                        </a:spcAft>
                      </a:pPr>
                      <a:r>
                        <a:rPr lang="el-GR" sz="1150" dirty="0">
                          <a:solidFill>
                            <a:schemeClr val="tx1">
                              <a:lumMod val="65000"/>
                              <a:lumOff val="35000"/>
                            </a:schemeClr>
                          </a:solidFill>
                          <a:effectLst/>
                        </a:rPr>
                        <a:t>Ποσοστό πληθυσμού με συμμετοχή στην τριτοβάθμια εκπαίδευση</a:t>
                      </a:r>
                      <a:endParaRPr lang="el-GR" sz="1150" b="1" dirty="0">
                        <a:solidFill>
                          <a:schemeClr val="tx1">
                            <a:lumMod val="65000"/>
                            <a:lumOff val="35000"/>
                          </a:schemeClr>
                        </a:solidFill>
                        <a:effectLst/>
                        <a:latin typeface="Calibri"/>
                        <a:ea typeface="Calibri"/>
                        <a:cs typeface="Times New Roman"/>
                      </a:endParaRPr>
                    </a:p>
                  </a:txBody>
                  <a:tcPr marL="23777" marR="23777"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Bef>
                          <a:spcPts val="0"/>
                        </a:spcBef>
                        <a:spcAft>
                          <a:spcPts val="0"/>
                        </a:spcAft>
                      </a:pPr>
                      <a:r>
                        <a:rPr lang="el-GR" sz="1150" dirty="0">
                          <a:effectLst/>
                        </a:rPr>
                        <a:t>2011</a:t>
                      </a:r>
                      <a:endParaRPr lang="el-GR" sz="1150" b="1" dirty="0">
                        <a:solidFill>
                          <a:schemeClr val="bg1"/>
                        </a:solidFill>
                        <a:effectLst/>
                        <a:latin typeface="Calibri"/>
                        <a:ea typeface="Calibri"/>
                        <a:cs typeface="Times New Roman"/>
                      </a:endParaRPr>
                    </a:p>
                  </a:txBody>
                  <a:tcPr marL="23777" marR="23777"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algn="ctr" defTabSz="914400" rtl="0" eaLnBrk="1" latinLnBrk="0" hangingPunct="1">
                        <a:lnSpc>
                          <a:spcPct val="100000"/>
                        </a:lnSpc>
                        <a:spcBef>
                          <a:spcPts val="0"/>
                        </a:spcBef>
                        <a:spcAft>
                          <a:spcPts val="0"/>
                        </a:spcAft>
                      </a:pPr>
                      <a:r>
                        <a:rPr lang="el-GR" sz="1150" kern="1200" dirty="0">
                          <a:solidFill>
                            <a:schemeClr val="dk1"/>
                          </a:solidFill>
                          <a:effectLst/>
                          <a:latin typeface="+mn-lt"/>
                          <a:ea typeface="+mn-ea"/>
                          <a:cs typeface="+mn-cs"/>
                        </a:rPr>
                        <a:t>22,42%</a:t>
                      </a:r>
                    </a:p>
                  </a:txBody>
                  <a:tcPr marL="23777" marR="23777"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marL="0" algn="ctr" defTabSz="914400" rtl="0" eaLnBrk="1" latinLnBrk="0" hangingPunct="1">
                        <a:lnSpc>
                          <a:spcPct val="100000"/>
                        </a:lnSpc>
                        <a:spcBef>
                          <a:spcPts val="0"/>
                        </a:spcBef>
                        <a:spcAft>
                          <a:spcPts val="0"/>
                        </a:spcAft>
                      </a:pPr>
                      <a:r>
                        <a:rPr lang="el-GR" sz="1150" kern="1200" dirty="0">
                          <a:solidFill>
                            <a:schemeClr val="dk1"/>
                          </a:solidFill>
                          <a:effectLst/>
                          <a:latin typeface="+mn-lt"/>
                          <a:ea typeface="+mn-ea"/>
                          <a:cs typeface="+mn-cs"/>
                        </a:rPr>
                        <a:t>16,31%</a:t>
                      </a: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5D53"/>
                    </a:solidFill>
                  </a:tcPr>
                </a:tc>
                <a:tc>
                  <a:txBody>
                    <a:bodyPr/>
                    <a:lstStyle/>
                    <a:p>
                      <a:pPr marL="0" algn="ctr" defTabSz="914400" rtl="0" eaLnBrk="1" latinLnBrk="0" hangingPunct="1">
                        <a:lnSpc>
                          <a:spcPct val="100000"/>
                        </a:lnSpc>
                        <a:spcBef>
                          <a:spcPts val="0"/>
                        </a:spcBef>
                        <a:spcAft>
                          <a:spcPts val="0"/>
                        </a:spcAft>
                      </a:pPr>
                      <a:r>
                        <a:rPr lang="el-GR" sz="1150" kern="1200" dirty="0">
                          <a:solidFill>
                            <a:schemeClr val="dk1"/>
                          </a:solidFill>
                          <a:effectLst/>
                          <a:latin typeface="+mn-lt"/>
                          <a:ea typeface="+mn-ea"/>
                          <a:cs typeface="+mn-cs"/>
                        </a:rPr>
                        <a:t>29,38%</a:t>
                      </a: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9A9C9"/>
                    </a:solidFill>
                  </a:tcPr>
                </a:tc>
                <a:tc>
                  <a:txBody>
                    <a:bodyPr/>
                    <a:lstStyle/>
                    <a:p>
                      <a:pPr marL="0" algn="ctr" defTabSz="914400" rtl="0" eaLnBrk="1" latinLnBrk="0" hangingPunct="1">
                        <a:lnSpc>
                          <a:spcPct val="100000"/>
                        </a:lnSpc>
                        <a:spcBef>
                          <a:spcPts val="0"/>
                        </a:spcBef>
                        <a:spcAft>
                          <a:spcPts val="0"/>
                        </a:spcAft>
                      </a:pPr>
                      <a:r>
                        <a:rPr lang="el-GR" sz="1150" kern="1200" dirty="0">
                          <a:solidFill>
                            <a:schemeClr val="dk1"/>
                          </a:solidFill>
                          <a:effectLst/>
                          <a:latin typeface="+mn-lt"/>
                          <a:ea typeface="+mn-ea"/>
                          <a:cs typeface="+mn-cs"/>
                        </a:rPr>
                        <a:t>29,71%</a:t>
                      </a: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9A9C9"/>
                    </a:solidFill>
                  </a:tcPr>
                </a:tc>
                <a:tc>
                  <a:txBody>
                    <a:bodyPr/>
                    <a:lstStyle/>
                    <a:p>
                      <a:pPr marL="0" algn="ctr" defTabSz="914400" rtl="0" eaLnBrk="1" latinLnBrk="0" hangingPunct="1">
                        <a:lnSpc>
                          <a:spcPct val="100000"/>
                        </a:lnSpc>
                        <a:spcBef>
                          <a:spcPts val="0"/>
                        </a:spcBef>
                        <a:spcAft>
                          <a:spcPts val="0"/>
                        </a:spcAft>
                      </a:pPr>
                      <a:r>
                        <a:rPr lang="el-GR" sz="1150" kern="1200" dirty="0">
                          <a:solidFill>
                            <a:schemeClr val="dk1"/>
                          </a:solidFill>
                          <a:effectLst/>
                          <a:latin typeface="+mn-lt"/>
                          <a:ea typeface="+mn-ea"/>
                          <a:cs typeface="+mn-cs"/>
                        </a:rPr>
                        <a:t>23,08%</a:t>
                      </a: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00000"/>
                        </a:lnSpc>
                        <a:spcBef>
                          <a:spcPts val="0"/>
                        </a:spcBef>
                        <a:spcAft>
                          <a:spcPts val="0"/>
                        </a:spcAft>
                      </a:pPr>
                      <a:r>
                        <a:rPr lang="el-GR" sz="1150" kern="1200" dirty="0">
                          <a:solidFill>
                            <a:schemeClr val="dk1"/>
                          </a:solidFill>
                          <a:effectLst/>
                          <a:latin typeface="+mn-lt"/>
                          <a:ea typeface="+mn-ea"/>
                          <a:cs typeface="+mn-cs"/>
                        </a:rPr>
                        <a:t>22,19%</a:t>
                      </a:r>
                    </a:p>
                  </a:txBody>
                  <a:tcPr marL="23777" marR="23777"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11"/>
                  </a:ext>
                </a:extLst>
              </a:tr>
              <a:tr h="262890">
                <a:tc vMerge="1">
                  <a:txBody>
                    <a:bodyPr/>
                    <a:lstStyle/>
                    <a:p>
                      <a:endParaRPr lang="el-G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150" dirty="0">
                          <a:effectLst/>
                        </a:rPr>
                        <a:t>%μεταβολή 2001</a:t>
                      </a:r>
                      <a:r>
                        <a:rPr lang="en-US" sz="1150" dirty="0">
                          <a:effectLst/>
                        </a:rPr>
                        <a:t>-</a:t>
                      </a:r>
                      <a:r>
                        <a:rPr lang="el-GR" sz="1150" dirty="0">
                          <a:effectLst/>
                        </a:rPr>
                        <a:t>11</a:t>
                      </a:r>
                      <a:endParaRPr lang="el-GR" sz="1150" b="1" dirty="0">
                        <a:solidFill>
                          <a:schemeClr val="bg1"/>
                        </a:solidFill>
                        <a:effectLst/>
                        <a:latin typeface="Calibri"/>
                        <a:ea typeface="Calibri"/>
                        <a:cs typeface="Times New Roman"/>
                      </a:endParaRPr>
                    </a:p>
                  </a:txBody>
                  <a:tcPr marL="23777" marR="23777"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algn="ctr" defTabSz="914400" rtl="0" eaLnBrk="1" latinLnBrk="0" hangingPunct="1">
                        <a:lnSpc>
                          <a:spcPct val="100000"/>
                        </a:lnSpc>
                        <a:spcBef>
                          <a:spcPts val="0"/>
                        </a:spcBef>
                        <a:spcAft>
                          <a:spcPts val="0"/>
                        </a:spcAft>
                      </a:pPr>
                      <a:r>
                        <a:rPr lang="el-GR" sz="1150" kern="1200" dirty="0">
                          <a:solidFill>
                            <a:schemeClr val="dk1"/>
                          </a:solidFill>
                          <a:effectLst/>
                          <a:latin typeface="+mn-lt"/>
                          <a:ea typeface="+mn-ea"/>
                          <a:cs typeface="+mn-cs"/>
                        </a:rPr>
                        <a:t>-2,17%</a:t>
                      </a:r>
                    </a:p>
                  </a:txBody>
                  <a:tcPr marL="23777" marR="23777"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5D53"/>
                    </a:solidFill>
                  </a:tcPr>
                </a:tc>
                <a:tc>
                  <a:txBody>
                    <a:bodyPr/>
                    <a:lstStyle/>
                    <a:p>
                      <a:pPr marL="0" algn="ctr" defTabSz="914400" rtl="0" eaLnBrk="1" latinLnBrk="0" hangingPunct="1">
                        <a:lnSpc>
                          <a:spcPct val="100000"/>
                        </a:lnSpc>
                        <a:spcBef>
                          <a:spcPts val="0"/>
                        </a:spcBef>
                        <a:spcAft>
                          <a:spcPts val="0"/>
                        </a:spcAft>
                      </a:pPr>
                      <a:r>
                        <a:rPr lang="el-GR" sz="1150" kern="1200" dirty="0">
                          <a:solidFill>
                            <a:schemeClr val="dk1"/>
                          </a:solidFill>
                          <a:effectLst/>
                          <a:latin typeface="+mn-lt"/>
                          <a:ea typeface="+mn-ea"/>
                          <a:cs typeface="+mn-cs"/>
                        </a:rPr>
                        <a:t>-31,15%</a:t>
                      </a: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95D53"/>
                    </a:solidFill>
                  </a:tcPr>
                </a:tc>
                <a:tc>
                  <a:txBody>
                    <a:bodyPr/>
                    <a:lstStyle/>
                    <a:p>
                      <a:pPr marL="0" algn="ctr" defTabSz="914400" rtl="0" eaLnBrk="1" latinLnBrk="0" hangingPunct="1">
                        <a:lnSpc>
                          <a:spcPct val="100000"/>
                        </a:lnSpc>
                        <a:spcBef>
                          <a:spcPts val="0"/>
                        </a:spcBef>
                        <a:spcAft>
                          <a:spcPts val="0"/>
                        </a:spcAft>
                      </a:pPr>
                      <a:r>
                        <a:rPr lang="el-GR" sz="1150" kern="1200" dirty="0">
                          <a:solidFill>
                            <a:schemeClr val="dk1"/>
                          </a:solidFill>
                          <a:effectLst/>
                          <a:latin typeface="+mn-lt"/>
                          <a:ea typeface="+mn-ea"/>
                          <a:cs typeface="+mn-cs"/>
                        </a:rPr>
                        <a:t>+33,05%</a:t>
                      </a: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marL="0" algn="ctr" defTabSz="914400" rtl="0" eaLnBrk="1" latinLnBrk="0" hangingPunct="1">
                        <a:lnSpc>
                          <a:spcPct val="100000"/>
                        </a:lnSpc>
                        <a:spcBef>
                          <a:spcPts val="0"/>
                        </a:spcBef>
                        <a:spcAft>
                          <a:spcPts val="0"/>
                        </a:spcAft>
                      </a:pPr>
                      <a:r>
                        <a:rPr lang="el-GR" sz="1150" kern="1200" dirty="0">
                          <a:solidFill>
                            <a:schemeClr val="dk1"/>
                          </a:solidFill>
                          <a:effectLst/>
                          <a:latin typeface="+mn-lt"/>
                          <a:ea typeface="+mn-ea"/>
                          <a:cs typeface="+mn-cs"/>
                        </a:rPr>
                        <a:t>+49,65%</a:t>
                      </a: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9A9C9"/>
                    </a:solidFill>
                  </a:tcPr>
                </a:tc>
                <a:tc>
                  <a:txBody>
                    <a:bodyPr/>
                    <a:lstStyle/>
                    <a:p>
                      <a:pPr marL="0" algn="ctr" defTabSz="914400" rtl="0" eaLnBrk="1" latinLnBrk="0" hangingPunct="1">
                        <a:lnSpc>
                          <a:spcPct val="100000"/>
                        </a:lnSpc>
                        <a:spcBef>
                          <a:spcPts val="0"/>
                        </a:spcBef>
                        <a:spcAft>
                          <a:spcPts val="0"/>
                        </a:spcAft>
                      </a:pPr>
                      <a:r>
                        <a:rPr lang="el-GR" sz="1150" kern="1200" dirty="0">
                          <a:solidFill>
                            <a:schemeClr val="dk1"/>
                          </a:solidFill>
                          <a:effectLst/>
                          <a:latin typeface="+mn-lt"/>
                          <a:ea typeface="+mn-ea"/>
                          <a:cs typeface="+mn-cs"/>
                        </a:rPr>
                        <a:t>+2,93%</a:t>
                      </a:r>
                    </a:p>
                  </a:txBody>
                  <a:tcPr marL="23777" marR="2377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00000"/>
                        </a:lnSpc>
                        <a:spcBef>
                          <a:spcPts val="0"/>
                        </a:spcBef>
                        <a:spcAft>
                          <a:spcPts val="0"/>
                        </a:spcAft>
                      </a:pPr>
                      <a:r>
                        <a:rPr lang="el-GR" sz="1150" kern="1200" dirty="0">
                          <a:solidFill>
                            <a:schemeClr val="dk1"/>
                          </a:solidFill>
                          <a:effectLst/>
                          <a:latin typeface="+mn-lt"/>
                          <a:ea typeface="+mn-ea"/>
                          <a:cs typeface="+mn-cs"/>
                        </a:rPr>
                        <a:t>+38,32%</a:t>
                      </a:r>
                    </a:p>
                  </a:txBody>
                  <a:tcPr marL="23777" marR="23777"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12"/>
                  </a:ext>
                </a:extLst>
              </a:tr>
            </a:tbl>
          </a:graphicData>
        </a:graphic>
      </p:graphicFrame>
      <p:sp>
        <p:nvSpPr>
          <p:cNvPr id="8" name="TextBox 7"/>
          <p:cNvSpPr txBox="1"/>
          <p:nvPr/>
        </p:nvSpPr>
        <p:spPr>
          <a:xfrm>
            <a:off x="72008" y="404664"/>
            <a:ext cx="9036496" cy="2772554"/>
          </a:xfrm>
          <a:prstGeom prst="rect">
            <a:avLst/>
          </a:prstGeom>
          <a:noFill/>
        </p:spPr>
        <p:txBody>
          <a:bodyPr wrap="square" rtlCol="0">
            <a:spAutoFit/>
          </a:bodyPr>
          <a:lstStyle/>
          <a:p>
            <a:pPr marL="93663" indent="-93663" algn="just">
              <a:lnSpc>
                <a:spcPts val="1900"/>
              </a:lnSpc>
              <a:buFont typeface="Arial" panose="020B0604020202020204" pitchFamily="34" charset="0"/>
              <a:buChar char="•"/>
            </a:pPr>
            <a:r>
              <a:rPr lang="el-GR" sz="1400" dirty="0"/>
              <a:t>Η Περιοχή ΒΑΑ αναμένεται να έχει </a:t>
            </a:r>
            <a:r>
              <a:rPr lang="el-GR" sz="1400" b="1" dirty="0"/>
              <a:t>μικρότερη απώλεια πληθυσμού</a:t>
            </a:r>
            <a:r>
              <a:rPr lang="el-GR" sz="1400" dirty="0"/>
              <a:t> από την Περιφέρεια Αττικής, καθότι οι 2 από τους 3 Δήμους που την απαρτίζουν παρουσιάζουν αύξηση του πληθυσμού τους την περίοδο 2011-2021 (Δήμος Αλίμου 3%, Δήμος Παλαιού Φαλήρου 1%). Ωστόσο, ο Δήμος Καλλιθέας συνεχίζει να παρουσιάζει μείωση (-3</a:t>
            </a:r>
            <a:r>
              <a:rPr lang="el-GR" sz="1400" dirty="0" smtClean="0"/>
              <a:t>%).</a:t>
            </a:r>
            <a:endParaRPr lang="el-GR" sz="1400" dirty="0"/>
          </a:p>
          <a:p>
            <a:pPr marL="93663" indent="-93663" algn="just">
              <a:lnSpc>
                <a:spcPts val="1900"/>
              </a:lnSpc>
              <a:buFont typeface="Arial" panose="020B0604020202020204" pitchFamily="34" charset="0"/>
              <a:buChar char="•"/>
            </a:pPr>
            <a:r>
              <a:rPr lang="el-GR" sz="1400" dirty="0" smtClean="0"/>
              <a:t>Ο </a:t>
            </a:r>
            <a:r>
              <a:rPr lang="el-GR" sz="1400" dirty="0"/>
              <a:t>πληθυσμός της Περιοχής ΒΑΑ είναι </a:t>
            </a:r>
            <a:r>
              <a:rPr lang="el-GR" sz="1400" b="1" dirty="0"/>
              <a:t>σημαντικά πιο γερασμένος</a:t>
            </a:r>
            <a:r>
              <a:rPr lang="el-GR" sz="1400" dirty="0"/>
              <a:t> από την Περιφέρεια, με τα άτομα ηλικίας άνω των 70 ετών να αντιπροσωπεύουν το 15% του πληθυσμού της, έναντι 13% στην </a:t>
            </a:r>
            <a:r>
              <a:rPr lang="el-GR" sz="1400" dirty="0" smtClean="0"/>
              <a:t>Περιφέρεια, με τον Δήμο Παλαιού Φαλήρου να συγκεντρώνει τα υψηλότερα ποσοστά (15,5%) και τον Δήμο Αλίμου τα χαμηλότερα (13%).</a:t>
            </a:r>
            <a:endParaRPr lang="el-GR" sz="1400" dirty="0"/>
          </a:p>
          <a:p>
            <a:pPr marL="93663" indent="-93663" algn="just">
              <a:lnSpc>
                <a:spcPts val="1900"/>
              </a:lnSpc>
              <a:buFont typeface="Arial" panose="020B0604020202020204" pitchFamily="34" charset="0"/>
              <a:buChar char="•"/>
            </a:pPr>
            <a:r>
              <a:rPr lang="el-GR" sz="1400" dirty="0"/>
              <a:t>Ο </a:t>
            </a:r>
            <a:r>
              <a:rPr lang="el-GR" sz="1400" b="1" dirty="0"/>
              <a:t>αναλφαβητισμός</a:t>
            </a:r>
            <a:r>
              <a:rPr lang="el-GR" sz="1400" dirty="0"/>
              <a:t> στην Περιοχή ΒΑΑ (10%) είναι </a:t>
            </a:r>
            <a:r>
              <a:rPr lang="el-GR" sz="1400" b="1" dirty="0"/>
              <a:t>κάτω</a:t>
            </a:r>
            <a:r>
              <a:rPr lang="el-GR" sz="1400" dirty="0"/>
              <a:t> από αυτόν της Περιφέρειας (11%), </a:t>
            </a:r>
            <a:r>
              <a:rPr lang="el-GR" sz="1400" dirty="0" smtClean="0"/>
              <a:t>αλλά ενώ στην Περιφέρεια παρουσιάζει μείωση (-2%) στους Δήμους Παλαιού Φαλήρου και Αλίμου αυξάνεται (+1% &amp; +5% αντίστοιχα)</a:t>
            </a:r>
            <a:endParaRPr lang="el-GR" sz="1400" dirty="0"/>
          </a:p>
          <a:p>
            <a:pPr marL="93663" indent="-93663" algn="just">
              <a:lnSpc>
                <a:spcPts val="1900"/>
              </a:lnSpc>
              <a:buFont typeface="Arial" panose="020B0604020202020204" pitchFamily="34" charset="0"/>
              <a:buChar char="•"/>
            </a:pPr>
            <a:r>
              <a:rPr lang="el-GR" sz="1400" dirty="0"/>
              <a:t>Το ποσοστό συμμετοχής στην </a:t>
            </a:r>
            <a:r>
              <a:rPr lang="el-GR" sz="1400" b="1" dirty="0"/>
              <a:t>τριτοβάθμια εκπαίδευση </a:t>
            </a:r>
            <a:r>
              <a:rPr lang="el-GR" sz="1400" dirty="0" smtClean="0"/>
              <a:t>εντός της ΒΑΑ είναι </a:t>
            </a:r>
            <a:r>
              <a:rPr lang="el-GR" sz="1400" b="1" dirty="0"/>
              <a:t>αντίστοιχο</a:t>
            </a:r>
            <a:r>
              <a:rPr lang="el-GR" sz="1400" dirty="0"/>
              <a:t> της Περιφέρειας (22%), </a:t>
            </a:r>
            <a:r>
              <a:rPr lang="el-GR" sz="1400" dirty="0" smtClean="0"/>
              <a:t>με σημαντικές διακυμάνσεις εντός της ΒΑΑ, καθώς στον Δήμο Αλίμου και Παλαιού Φαλήρου ανέρχεται σε 30%, ενώ στον Δήμο Καλλιθέας σε μόλις 16%. </a:t>
            </a:r>
            <a:endParaRPr lang="el-GR" sz="1400" dirty="0"/>
          </a:p>
        </p:txBody>
      </p:sp>
      <p:sp>
        <p:nvSpPr>
          <p:cNvPr id="2" name="TextBox 1">
            <a:extLst>
              <a:ext uri="{FF2B5EF4-FFF2-40B4-BE49-F238E27FC236}">
                <a16:creationId xmlns:a16="http://schemas.microsoft.com/office/drawing/2014/main" xmlns="" id="{09AC5018-4B81-A31C-BBDC-4E22888E3FE1}"/>
              </a:ext>
            </a:extLst>
          </p:cNvPr>
          <p:cNvSpPr txBox="1"/>
          <p:nvPr/>
        </p:nvSpPr>
        <p:spPr>
          <a:xfrm>
            <a:off x="251520" y="6021288"/>
            <a:ext cx="8157878" cy="830997"/>
          </a:xfrm>
          <a:prstGeom prst="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l-GR" sz="1600" b="1" dirty="0" smtClean="0">
                <a:ln w="0"/>
                <a:solidFill>
                  <a:schemeClr val="bg1"/>
                </a:solidFill>
                <a:ea typeface="Times New Roman" panose="02020603050405020304" pitchFamily="18" charset="0"/>
                <a:cs typeface="Times New Roman" panose="02020603050405020304" pitchFamily="18" charset="0"/>
              </a:rPr>
              <a:t>Ο πληθυσμός μειώνεται και γερνάει και είναι σημαντική η ανάγκη προσέλκυσης παραγωγικών ηλικιών. Πλεονέκτημα για την περιοχή είναι τα καλύτερα χαρακτηριστικά του επιπέδου εκπαίδευσης συγκριτικά με την Περιφέρεια Αττικής. </a:t>
            </a:r>
            <a:endParaRPr lang="el-GR" sz="1600" b="1" dirty="0">
              <a:ln w="0"/>
              <a:solidFill>
                <a:schemeClr val="bg1"/>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07139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0"/>
            <a:ext cx="9144000" cy="521256"/>
          </a:xfrm>
        </p:spPr>
        <p:txBody>
          <a:bodyPr/>
          <a:lstStyle/>
          <a:p>
            <a:pPr algn="ctr"/>
            <a:r>
              <a:rPr lang="el-GR" sz="2000" dirty="0"/>
              <a:t>Ποια </a:t>
            </a:r>
            <a:r>
              <a:rPr lang="el-GR" sz="2000" dirty="0" err="1"/>
              <a:t>ειναι</a:t>
            </a:r>
            <a:r>
              <a:rPr lang="el-GR" sz="2000" dirty="0"/>
              <a:t> τα </a:t>
            </a:r>
            <a:r>
              <a:rPr lang="el-GR" sz="2000" dirty="0" err="1"/>
              <a:t>οικονομικα</a:t>
            </a:r>
            <a:r>
              <a:rPr lang="el-GR" sz="2000" dirty="0"/>
              <a:t> </a:t>
            </a:r>
            <a:r>
              <a:rPr lang="el-GR" sz="2000" dirty="0" err="1"/>
              <a:t>χαρακτηριστικα</a:t>
            </a:r>
            <a:r>
              <a:rPr lang="el-GR" sz="2000" dirty="0"/>
              <a:t> </a:t>
            </a:r>
            <a:r>
              <a:rPr lang="el-GR" sz="2000" dirty="0" err="1"/>
              <a:t>τησ</a:t>
            </a:r>
            <a:r>
              <a:rPr lang="el-GR" sz="2000" dirty="0"/>
              <a:t> </a:t>
            </a:r>
            <a:r>
              <a:rPr lang="el-GR" sz="2000" dirty="0" err="1"/>
              <a:t>περιοχησ</a:t>
            </a:r>
            <a:r>
              <a:rPr lang="el-GR" sz="2000" dirty="0"/>
              <a:t> ΒΑΑ;</a:t>
            </a:r>
          </a:p>
        </p:txBody>
      </p:sp>
      <p:sp>
        <p:nvSpPr>
          <p:cNvPr id="2" name="TextBox 1">
            <a:extLst>
              <a:ext uri="{FF2B5EF4-FFF2-40B4-BE49-F238E27FC236}">
                <a16:creationId xmlns:a16="http://schemas.microsoft.com/office/drawing/2014/main" xmlns="" id="{614F6643-63DC-4F10-9CD0-15CB1FD6CCE8}"/>
              </a:ext>
            </a:extLst>
          </p:cNvPr>
          <p:cNvSpPr txBox="1"/>
          <p:nvPr/>
        </p:nvSpPr>
        <p:spPr>
          <a:xfrm>
            <a:off x="3851920" y="908720"/>
            <a:ext cx="4860032" cy="4234493"/>
          </a:xfrm>
          <a:prstGeom prst="rect">
            <a:avLst/>
          </a:prstGeom>
          <a:noFill/>
        </p:spPr>
        <p:txBody>
          <a:bodyPr wrap="square" rtlCol="0">
            <a:spAutoFit/>
          </a:bodyPr>
          <a:lstStyle>
            <a:defPPr>
              <a:defRPr lang="el-GR"/>
            </a:defPPr>
            <a:lvl1pPr marL="93663" indent="-93663" algn="just">
              <a:lnSpc>
                <a:spcPts val="1900"/>
              </a:lnSpc>
              <a:buFont typeface="Arial" panose="020B0604020202020204" pitchFamily="34" charset="0"/>
              <a:buChar char="•"/>
              <a:defRPr sz="1400"/>
            </a:lvl1pPr>
          </a:lstStyle>
          <a:p>
            <a:pPr marL="180975" indent="-180975">
              <a:buFont typeface="Wingdings" panose="05000000000000000000" pitchFamily="2" charset="2"/>
              <a:buChar char="§"/>
            </a:pPr>
            <a:r>
              <a:rPr lang="el-GR" dirty="0"/>
              <a:t>Οι επιχειρήσεις στο Νότιο τομέα Αθηνών αντιπροσωπεύουν το 13,2% των επιχειρήσεων στην Περιφέρεια Αττικής, ενώ το 37% του συνόλου των επιχειρήσεων στην ΠΕ Νοτίου τομέα Αθηνών δραστηριοποιούνται στους 3 Δήμους της ΒΑΑ. </a:t>
            </a:r>
            <a:r>
              <a:rPr lang="el-GR" sz="1200" dirty="0"/>
              <a:t>(Πηγή: 2η Μελέτη σχετικά με τις συνθήκες και εξελίξεις και τάσεις της αγοράς στην περιοχή αρμοδιότητας του </a:t>
            </a:r>
            <a:r>
              <a:rPr lang="el-GR" sz="1200" dirty="0" err="1"/>
              <a:t>ΣυΔΝΑ</a:t>
            </a:r>
            <a:r>
              <a:rPr lang="el-GR" sz="1200" dirty="0" smtClean="0"/>
              <a:t>)</a:t>
            </a:r>
          </a:p>
          <a:p>
            <a:pPr marL="0" indent="0">
              <a:buNone/>
            </a:pPr>
            <a:endParaRPr lang="el-GR" sz="1200" dirty="0"/>
          </a:p>
          <a:p>
            <a:pPr marL="180975" indent="-180975">
              <a:buFont typeface="Wingdings" panose="05000000000000000000" pitchFamily="2" charset="2"/>
              <a:buChar char="§"/>
            </a:pPr>
            <a:r>
              <a:rPr lang="el-GR" dirty="0"/>
              <a:t>Εντός της ΒΑΑ καταγράφονται διαφοροποιήσεις:</a:t>
            </a:r>
          </a:p>
          <a:p>
            <a:pPr marL="447675" indent="-180975">
              <a:buClr>
                <a:schemeClr val="accent1">
                  <a:lumMod val="75000"/>
                </a:schemeClr>
              </a:buClr>
            </a:pPr>
            <a:r>
              <a:rPr lang="el-GR" dirty="0" smtClean="0"/>
              <a:t>Η πλειοψηφία των επιχειρήσεων καταγράφεται στην  Καλλιθέα, με ελαφρά κάμψη το 2019, αλλά με αυξητικές τάσεις το 2021, οπότε συγκεντρώνει πάνω από τις μισές επιχειρήσεις.</a:t>
            </a:r>
          </a:p>
          <a:p>
            <a:pPr marL="447675" indent="-180975">
              <a:buClr>
                <a:schemeClr val="accent1">
                  <a:lumMod val="75000"/>
                </a:schemeClr>
              </a:buClr>
            </a:pPr>
            <a:r>
              <a:rPr lang="el-GR" dirty="0"/>
              <a:t>Ακολουθεί σε συγκέντρωση επιχειρήσεων το Παλαιό Φάληρο, του οποίου το ποσοστό μένει εν γένει σταθερό, με μικρή αύξηση το </a:t>
            </a:r>
            <a:r>
              <a:rPr lang="el-GR" dirty="0" smtClean="0"/>
              <a:t>2019.</a:t>
            </a:r>
          </a:p>
          <a:p>
            <a:pPr marL="447675" indent="-180975">
              <a:buClr>
                <a:schemeClr val="accent1">
                  <a:lumMod val="75000"/>
                </a:schemeClr>
              </a:buClr>
            </a:pPr>
            <a:r>
              <a:rPr lang="el-GR" dirty="0" smtClean="0"/>
              <a:t>Στον Δήμο Αλίμου καταγράφεται κάμψη του ποσοστού από το 2016, που μένει ωστόσο σταθερό έκτοτε.</a:t>
            </a:r>
            <a:endParaRPr lang="el-GR" dirty="0"/>
          </a:p>
        </p:txBody>
      </p:sp>
      <p:sp>
        <p:nvSpPr>
          <p:cNvPr id="25" name="Ορθογώνιο 24"/>
          <p:cNvSpPr/>
          <p:nvPr/>
        </p:nvSpPr>
        <p:spPr>
          <a:xfrm>
            <a:off x="107504" y="2952889"/>
            <a:ext cx="1186815" cy="215444"/>
          </a:xfrm>
          <a:prstGeom prst="rect">
            <a:avLst/>
          </a:prstGeom>
        </p:spPr>
        <p:txBody>
          <a:bodyPr wrap="square">
            <a:spAutoFit/>
          </a:bodyPr>
          <a:lstStyle/>
          <a:p>
            <a:r>
              <a:rPr lang="el-GR" sz="800" dirty="0"/>
              <a:t>Πηγή: </a:t>
            </a:r>
            <a:r>
              <a:rPr lang="el-GR" sz="800" dirty="0" smtClean="0"/>
              <a:t>ΑΑΔΕ, 2021</a:t>
            </a:r>
            <a:endParaRPr lang="el-GR" sz="800" dirty="0"/>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68333"/>
            <a:ext cx="3730625" cy="370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608" t="4202" r="11595" b="9739"/>
          <a:stretch/>
        </p:blipFill>
        <p:spPr bwMode="auto">
          <a:xfrm>
            <a:off x="827585" y="692696"/>
            <a:ext cx="2229430" cy="2260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Ορθογώνιο 33"/>
          <p:cNvSpPr/>
          <p:nvPr/>
        </p:nvSpPr>
        <p:spPr>
          <a:xfrm>
            <a:off x="683568" y="499929"/>
            <a:ext cx="2321599" cy="261610"/>
          </a:xfrm>
          <a:prstGeom prst="rect">
            <a:avLst/>
          </a:prstGeom>
        </p:spPr>
        <p:txBody>
          <a:bodyPr wrap="square">
            <a:spAutoFit/>
          </a:bodyPr>
          <a:lstStyle/>
          <a:p>
            <a:pPr algn="ctr"/>
            <a:r>
              <a:rPr lang="el-GR" sz="1100" b="1" dirty="0" smtClean="0"/>
              <a:t>Κατανομή επιχειρήσεων</a:t>
            </a:r>
            <a:endParaRPr lang="el-GR" sz="1100" b="1" dirty="0"/>
          </a:p>
        </p:txBody>
      </p:sp>
      <p:sp>
        <p:nvSpPr>
          <p:cNvPr id="14" name="TextBox 13">
            <a:extLst>
              <a:ext uri="{FF2B5EF4-FFF2-40B4-BE49-F238E27FC236}">
                <a16:creationId xmlns:a16="http://schemas.microsoft.com/office/drawing/2014/main" xmlns="" id="{09AC5018-4B81-A31C-BBDC-4E22888E3FE1}"/>
              </a:ext>
            </a:extLst>
          </p:cNvPr>
          <p:cNvSpPr txBox="1"/>
          <p:nvPr/>
        </p:nvSpPr>
        <p:spPr>
          <a:xfrm>
            <a:off x="4106390" y="5143213"/>
            <a:ext cx="4845511" cy="830997"/>
          </a:xfrm>
          <a:prstGeom prst="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l-GR" sz="1600" b="1" dirty="0" smtClean="0">
                <a:ln w="0"/>
                <a:solidFill>
                  <a:schemeClr val="bg1"/>
                </a:solidFill>
                <a:ea typeface="Times New Roman" panose="02020603050405020304" pitchFamily="18" charset="0"/>
                <a:cs typeface="Times New Roman" panose="02020603050405020304" pitchFamily="18" charset="0"/>
              </a:rPr>
              <a:t>Σημαντικό ποσοστό των επιχειρήσεων της Περιφέρειας στην περιοχή εφαρμογής της ΣΒΑΑ με μεγαλύτερη συγκέντρωση επιχειρήσεων στην Καλλιθέα</a:t>
            </a:r>
            <a:endParaRPr lang="el-GR" sz="1600" b="1" dirty="0">
              <a:ln w="0"/>
              <a:solidFill>
                <a:schemeClr val="bg1"/>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2528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Τίτλος 10"/>
          <p:cNvSpPr>
            <a:spLocks noGrp="1"/>
          </p:cNvSpPr>
          <p:nvPr>
            <p:ph type="title"/>
          </p:nvPr>
        </p:nvSpPr>
        <p:spPr>
          <a:xfrm>
            <a:off x="0" y="116632"/>
            <a:ext cx="9144000" cy="548640"/>
          </a:xfrm>
        </p:spPr>
        <p:txBody>
          <a:bodyPr/>
          <a:lstStyle/>
          <a:p>
            <a:pPr algn="ctr"/>
            <a:r>
              <a:rPr lang="el-GR" sz="2000" dirty="0"/>
              <a:t>Το </a:t>
            </a:r>
            <a:r>
              <a:rPr lang="el-GR" sz="2000" dirty="0" err="1"/>
              <a:t>πλαισιο</a:t>
            </a:r>
            <a:r>
              <a:rPr lang="el-GR" sz="2000" dirty="0"/>
              <a:t> ΤΟΥ ΕΠ ΑΤΤΙΚΗ 2021-2027</a:t>
            </a:r>
            <a:r>
              <a:rPr lang="en-US" sz="2000" dirty="0"/>
              <a:t> </a:t>
            </a:r>
            <a:r>
              <a:rPr lang="el-GR" sz="2000" dirty="0"/>
              <a:t>για την </a:t>
            </a:r>
            <a:r>
              <a:rPr lang="el-GR" sz="2000" dirty="0" err="1"/>
              <a:t>επικαιροποιηση</a:t>
            </a:r>
            <a:r>
              <a:rPr lang="el-GR" sz="2000" dirty="0"/>
              <a:t> </a:t>
            </a:r>
            <a:r>
              <a:rPr lang="el-GR" sz="2000" dirty="0" err="1"/>
              <a:t>τησ</a:t>
            </a:r>
            <a:r>
              <a:rPr lang="el-GR" sz="2000" dirty="0"/>
              <a:t> ΣΒΑΑ</a:t>
            </a:r>
          </a:p>
        </p:txBody>
      </p:sp>
      <p:sp>
        <p:nvSpPr>
          <p:cNvPr id="12" name="Θέση περιεχομένου 11"/>
          <p:cNvSpPr>
            <a:spLocks noGrp="1"/>
          </p:cNvSpPr>
          <p:nvPr>
            <p:ph idx="1"/>
          </p:nvPr>
        </p:nvSpPr>
        <p:spPr>
          <a:xfrm>
            <a:off x="143508" y="620688"/>
            <a:ext cx="8856984" cy="6237312"/>
          </a:xfrm>
        </p:spPr>
        <p:txBody>
          <a:bodyPr>
            <a:noAutofit/>
          </a:bodyPr>
          <a:lstStyle/>
          <a:p>
            <a:pPr lvl="1" algn="just">
              <a:spcBef>
                <a:spcPts val="0"/>
              </a:spcBef>
              <a:spcAft>
                <a:spcPts val="600"/>
              </a:spcAft>
              <a:buClr>
                <a:schemeClr val="tx1"/>
              </a:buClr>
            </a:pPr>
            <a:r>
              <a:rPr lang="el-GR" sz="1400" dirty="0"/>
              <a:t>Στο Περιφερειακό Πρόγραμμα «Αττική» 2021-2027, για τη χρηματοδότηση της υλοποίησης Στρατηγικών ΟΧΕ-ΒΑΑ προβλέπονται στο πλαίσιο της Προτεραιότητας 5: ‘Ενίσχυση της χωρικής οικονομικής, κοινωνικής, περιβαλλοντικής και πολιτιστικής ανάπτυξης και συνοχής στην Αττική’ και στον Ειδικό Στόχο 5i, πόροι ύψους </a:t>
            </a:r>
            <a:r>
              <a:rPr lang="el-GR" sz="1400" dirty="0" smtClean="0"/>
              <a:t>249.746.442,00€ </a:t>
            </a:r>
            <a:r>
              <a:rPr lang="el-GR" sz="1400" dirty="0"/>
              <a:t>σε Δημόσια Δαπάνη (ΔΔ) από το ΕΤΠΑ. Συμπληρωματικά, για τη χρηματοδότηση της υλοποίησης των </a:t>
            </a:r>
            <a:r>
              <a:rPr lang="el-GR" sz="1400" dirty="0" smtClean="0"/>
              <a:t>4 </a:t>
            </a:r>
            <a:r>
              <a:rPr lang="el-GR" sz="1400" dirty="0"/>
              <a:t>συνεχιζόμενων Στρατηγικών ΟΧΕ-ΒΑΑ, στο Πρόγραμμα προβλέπονται επιπρόσθετοι πόροι από άλλες Προτεραιότητες, ως εξής:</a:t>
            </a:r>
          </a:p>
          <a:p>
            <a:pPr marL="541338" lvl="1" indent="-187325" algn="just">
              <a:spcBef>
                <a:spcPts val="0"/>
              </a:spcBef>
              <a:spcAft>
                <a:spcPts val="600"/>
              </a:spcAft>
              <a:buClr>
                <a:schemeClr val="accent2">
                  <a:lumMod val="50000"/>
                </a:schemeClr>
              </a:buClr>
              <a:buFont typeface="Arial" panose="020B0604020202020204" pitchFamily="34" charset="0"/>
              <a:buChar char="•"/>
            </a:pPr>
            <a:r>
              <a:rPr lang="el-GR" sz="1400" dirty="0"/>
              <a:t>Στο πλαίσιο της Προτεραιότητας 1: </a:t>
            </a:r>
            <a:r>
              <a:rPr lang="el-GR" sz="1400" dirty="0" smtClean="0"/>
              <a:t>‘Ενίσχυση </a:t>
            </a:r>
            <a:r>
              <a:rPr lang="el-GR" sz="1400" dirty="0"/>
              <a:t>της ανταγωνιστικότητας και της εξωστρέφειας της περιφερειακής οικονομίας μέσω της προώθησης του καινοτόμου και έξυπνου οικονομικού και ψηφιακού μετασχηματισμού’, πόροι ύψους 25.900.000,00€ σε Δημόσια Δαπάνη (ΔΔ) από το ΕΤΠΑ.</a:t>
            </a:r>
          </a:p>
          <a:p>
            <a:pPr marL="541338" lvl="1" indent="-187325" algn="just">
              <a:spcBef>
                <a:spcPts val="0"/>
              </a:spcBef>
              <a:spcAft>
                <a:spcPts val="600"/>
              </a:spcAft>
              <a:buClr>
                <a:schemeClr val="accent2">
                  <a:lumMod val="50000"/>
                </a:schemeClr>
              </a:buClr>
              <a:buFont typeface="Arial" panose="020B0604020202020204" pitchFamily="34" charset="0"/>
              <a:buChar char="•"/>
            </a:pPr>
            <a:r>
              <a:rPr lang="el-GR" sz="1400" dirty="0"/>
              <a:t>Στο πλαίσιο της Προτεραιότητας 4Β: ‘Προώθηση της περιφερειακής κοινωνικής συνοχής μέσα από την ενίσχυση των μηχανισμών και υπηρεσιών για την στήριξη του ανθρώπινου δυναμικού, της απασχόλησης, της εκπαίδευσης, της υγειονομικής περίθαλψης, της κοινωνικοοικονομικής ένταξης, της ισότητας των ευκαιριών και την αντιμετώπιση κινδύνων φτώχειας και αποκλεισμού’, πόροι ύψους 50.420.000,00€ σε Δημόσια Δαπάνη (ΔΔ) από το ΕΚΤ+.</a:t>
            </a:r>
          </a:p>
          <a:p>
            <a:pPr lvl="1" algn="just">
              <a:spcBef>
                <a:spcPts val="0"/>
              </a:spcBef>
              <a:spcAft>
                <a:spcPts val="600"/>
              </a:spcAft>
              <a:buClr>
                <a:schemeClr val="tx1"/>
              </a:buClr>
            </a:pPr>
            <a:r>
              <a:rPr lang="el-GR" sz="1400" dirty="0"/>
              <a:t>Συνεπώς το σύνολο του διαθέσιμου Π/Υ για τις τέσσερις συνεχιζόμενες ΟΧΕ-ΒΑΑ ανέρχεται σε 283.000.000,00€.</a:t>
            </a:r>
          </a:p>
          <a:p>
            <a:pPr lvl="1" algn="just">
              <a:spcBef>
                <a:spcPts val="0"/>
              </a:spcBef>
              <a:spcAft>
                <a:spcPts val="600"/>
              </a:spcAft>
              <a:buClr>
                <a:schemeClr val="tx1"/>
              </a:buClr>
            </a:pPr>
            <a:r>
              <a:rPr lang="el-GR" sz="1400" dirty="0"/>
              <a:t>Τονίζεται ότι κατά την </a:t>
            </a:r>
            <a:r>
              <a:rPr lang="el-GR" sz="1400" dirty="0" err="1"/>
              <a:t>επικαιροποίηση</a:t>
            </a:r>
            <a:r>
              <a:rPr lang="el-GR" sz="1400" dirty="0"/>
              <a:t> της ΣΒΑΑ της περιόδου 2014-2020, θα πρέπει να λαμβάνονται υπόψη τυχόν </a:t>
            </a:r>
            <a:r>
              <a:rPr lang="el-GR" sz="1400" dirty="0" err="1"/>
              <a:t>τμηματοποιημένα</a:t>
            </a:r>
            <a:r>
              <a:rPr lang="el-GR" sz="1400" dirty="0"/>
              <a:t> έργα (έργα </a:t>
            </a:r>
            <a:r>
              <a:rPr lang="el-GR" sz="1400" dirty="0" err="1"/>
              <a:t>phasing</a:t>
            </a:r>
            <a:r>
              <a:rPr lang="el-GR" sz="1400" dirty="0"/>
              <a:t>) που θα χρηματοδοτηθούν από τις ΣΒΑΑ των δύο (2) προγραμματικών περιόδων, καθώς και έργα τα οποία θα μεταφερθούν στο σύνολό τους από το ΠΕΠ Αττικής 2014-2020 στη ΣΒΑΑ της περιόδου 2021-2027, τα οποία δε δύναται να ολοκληρωθούν μέχρι 31/12/2023. Τα </a:t>
            </a:r>
            <a:r>
              <a:rPr lang="el-GR" sz="1400" dirty="0" err="1"/>
              <a:t>τμηματοποιημένα</a:t>
            </a:r>
            <a:r>
              <a:rPr lang="el-GR" sz="1400" dirty="0"/>
              <a:t> έργα (έργα </a:t>
            </a:r>
            <a:r>
              <a:rPr lang="el-GR" sz="1400" dirty="0" err="1"/>
              <a:t>phasing</a:t>
            </a:r>
            <a:r>
              <a:rPr lang="el-GR" sz="1400" dirty="0"/>
              <a:t>) της ΣΒΑΑ δύνανται να εντάσσονται στο Πρόγραμμα «Αττική» 2021-2027 πριν την έγκριση των Στρατηγικών. </a:t>
            </a:r>
            <a:endParaRPr lang="el-GR" sz="1400" dirty="0" smtClean="0"/>
          </a:p>
          <a:p>
            <a:pPr lvl="1" algn="just">
              <a:spcBef>
                <a:spcPts val="0"/>
              </a:spcBef>
              <a:spcAft>
                <a:spcPts val="600"/>
              </a:spcAft>
              <a:buClr>
                <a:schemeClr val="tx1"/>
              </a:buClr>
            </a:pPr>
            <a:r>
              <a:rPr lang="el-GR" sz="1400" dirty="0"/>
              <a:t>Οι Χωρικές Αρχές υπεύθυνες για την υλοποίηση των τεσσάρων (4) ΟΧΕ-ΒΑΑ στην Αττική την περίοδο 2014-2020, δύνανται να υποβάλουν </a:t>
            </a:r>
            <a:r>
              <a:rPr lang="el-GR" sz="1400" dirty="0" err="1"/>
              <a:t>επικαιροποιημένες</a:t>
            </a:r>
            <a:r>
              <a:rPr lang="el-GR" sz="1400" dirty="0"/>
              <a:t> Στρατηγικές με βασική κατανομή πόρων ως ακολούθως:</a:t>
            </a:r>
          </a:p>
          <a:p>
            <a:pPr marL="541338" lvl="1" indent="-187325" algn="just">
              <a:spcBef>
                <a:spcPts val="0"/>
              </a:spcBef>
              <a:buClr>
                <a:schemeClr val="accent2">
                  <a:lumMod val="50000"/>
                </a:schemeClr>
              </a:buClr>
              <a:buFont typeface="Arial" panose="020B0604020202020204" pitchFamily="34" charset="0"/>
              <a:buChar char="•"/>
            </a:pPr>
            <a:r>
              <a:rPr lang="el-GR" sz="1400" dirty="0"/>
              <a:t>Αστική αρχή με επικεφαλής </a:t>
            </a:r>
            <a:r>
              <a:rPr lang="el-GR" sz="1400" dirty="0" smtClean="0"/>
              <a:t>το</a:t>
            </a:r>
            <a:r>
              <a:rPr lang="el-GR" sz="1400" dirty="0"/>
              <a:t>ν</a:t>
            </a:r>
            <a:r>
              <a:rPr lang="el-GR" sz="1400" dirty="0" smtClean="0"/>
              <a:t> </a:t>
            </a:r>
            <a:r>
              <a:rPr lang="el-GR" sz="1400" dirty="0"/>
              <a:t>Δήμο Αθηναίων: </a:t>
            </a:r>
            <a:r>
              <a:rPr lang="el-GR" sz="1400" dirty="0" smtClean="0"/>
              <a:t>100.000.000,00€</a:t>
            </a:r>
            <a:endParaRPr lang="el-GR" sz="1400" dirty="0"/>
          </a:p>
          <a:p>
            <a:pPr marL="541338" lvl="1" indent="-187325" algn="just">
              <a:spcBef>
                <a:spcPts val="0"/>
              </a:spcBef>
              <a:buClr>
                <a:schemeClr val="accent2">
                  <a:lumMod val="50000"/>
                </a:schemeClr>
              </a:buClr>
              <a:buFont typeface="Arial" panose="020B0604020202020204" pitchFamily="34" charset="0"/>
              <a:buChar char="•"/>
            </a:pPr>
            <a:r>
              <a:rPr lang="el-GR" sz="1400" dirty="0"/>
              <a:t>Αστική αρχή με επικεφαλής </a:t>
            </a:r>
            <a:r>
              <a:rPr lang="el-GR" sz="1400" dirty="0" smtClean="0"/>
              <a:t>τον </a:t>
            </a:r>
            <a:r>
              <a:rPr lang="el-GR" sz="1400" dirty="0"/>
              <a:t>Δήμο Πειραιώς: </a:t>
            </a:r>
            <a:r>
              <a:rPr lang="el-GR" sz="1400" dirty="0" smtClean="0"/>
              <a:t>82.000.000,00€</a:t>
            </a:r>
            <a:endParaRPr lang="el-GR" sz="1400" dirty="0"/>
          </a:p>
          <a:p>
            <a:pPr marL="541338" lvl="1" indent="-187325" algn="just">
              <a:spcBef>
                <a:spcPts val="0"/>
              </a:spcBef>
              <a:buClr>
                <a:schemeClr val="accent2">
                  <a:lumMod val="50000"/>
                </a:schemeClr>
              </a:buClr>
              <a:buFont typeface="Arial" panose="020B0604020202020204" pitchFamily="34" charset="0"/>
              <a:buChar char="•"/>
            </a:pPr>
            <a:r>
              <a:rPr lang="el-GR" sz="1400" dirty="0"/>
              <a:t>Αστική Αρχή του Αναπτυξιακού Συνδέσμου Δυτικής Αθήνας (ΑΣΔΑ): </a:t>
            </a:r>
            <a:r>
              <a:rPr lang="el-GR" sz="1400" dirty="0" smtClean="0"/>
              <a:t>76.000.000,00€</a:t>
            </a:r>
            <a:endParaRPr lang="el-GR" sz="1400" dirty="0"/>
          </a:p>
          <a:p>
            <a:pPr marL="541338" lvl="1" indent="-187325" algn="just">
              <a:spcBef>
                <a:spcPts val="0"/>
              </a:spcBef>
              <a:buClr>
                <a:schemeClr val="accent2">
                  <a:lumMod val="50000"/>
                </a:schemeClr>
              </a:buClr>
              <a:buFont typeface="Arial" panose="020B0604020202020204" pitchFamily="34" charset="0"/>
              <a:buChar char="•"/>
            </a:pPr>
            <a:r>
              <a:rPr lang="el-GR" sz="1400" dirty="0"/>
              <a:t>Αστική Αρχή του Συνδέσμου Δήμων Νότιας Αττικής, με επικεφαλής το Δήμο Καλλιθέας: </a:t>
            </a:r>
            <a:r>
              <a:rPr lang="el-GR" sz="1400" dirty="0" smtClean="0"/>
              <a:t>25.000.000,00€</a:t>
            </a:r>
            <a:endParaRPr lang="el-GR" sz="1400" dirty="0"/>
          </a:p>
          <a:p>
            <a:pPr lvl="1">
              <a:spcBef>
                <a:spcPts val="0"/>
              </a:spcBef>
              <a:spcAft>
                <a:spcPts val="600"/>
              </a:spcAft>
              <a:buClr>
                <a:schemeClr val="tx1"/>
              </a:buClr>
            </a:pPr>
            <a:endParaRPr lang="el-GR" sz="1400" dirty="0"/>
          </a:p>
        </p:txBody>
      </p:sp>
    </p:spTree>
    <p:extLst>
      <p:ext uri="{BB962C8B-B14F-4D97-AF65-F5344CB8AC3E}">
        <p14:creationId xmlns:p14="http://schemas.microsoft.com/office/powerpoint/2010/main" val="3628704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0"/>
            <a:ext cx="9144000" cy="521256"/>
          </a:xfrm>
        </p:spPr>
        <p:txBody>
          <a:bodyPr/>
          <a:lstStyle/>
          <a:p>
            <a:pPr algn="ctr"/>
            <a:r>
              <a:rPr lang="el-GR" sz="2000" dirty="0"/>
              <a:t>Ποια </a:t>
            </a:r>
            <a:r>
              <a:rPr lang="el-GR" sz="2000" dirty="0" err="1"/>
              <a:t>ειναι</a:t>
            </a:r>
            <a:r>
              <a:rPr lang="el-GR" sz="2000" dirty="0"/>
              <a:t> τα </a:t>
            </a:r>
            <a:r>
              <a:rPr lang="el-GR" sz="2000" dirty="0" err="1"/>
              <a:t>οικονομικα</a:t>
            </a:r>
            <a:r>
              <a:rPr lang="el-GR" sz="2000" dirty="0"/>
              <a:t> </a:t>
            </a:r>
            <a:r>
              <a:rPr lang="el-GR" sz="2000" dirty="0" err="1"/>
              <a:t>χαρακτηριστικα</a:t>
            </a:r>
            <a:r>
              <a:rPr lang="el-GR" sz="2000" dirty="0"/>
              <a:t> </a:t>
            </a:r>
            <a:r>
              <a:rPr lang="el-GR" sz="2000" dirty="0" err="1"/>
              <a:t>τησ</a:t>
            </a:r>
            <a:r>
              <a:rPr lang="el-GR" sz="2000" dirty="0"/>
              <a:t> </a:t>
            </a:r>
            <a:r>
              <a:rPr lang="el-GR" sz="2000" dirty="0" err="1"/>
              <a:t>περιοχησ</a:t>
            </a:r>
            <a:r>
              <a:rPr lang="el-GR" sz="2000" dirty="0"/>
              <a:t> ΒΑΑ;</a:t>
            </a:r>
          </a:p>
        </p:txBody>
      </p:sp>
      <p:sp>
        <p:nvSpPr>
          <p:cNvPr id="2" name="TextBox 1">
            <a:extLst>
              <a:ext uri="{FF2B5EF4-FFF2-40B4-BE49-F238E27FC236}">
                <a16:creationId xmlns:a16="http://schemas.microsoft.com/office/drawing/2014/main" xmlns="" id="{614F6643-63DC-4F10-9CD0-15CB1FD6CCE8}"/>
              </a:ext>
            </a:extLst>
          </p:cNvPr>
          <p:cNvSpPr txBox="1"/>
          <p:nvPr/>
        </p:nvSpPr>
        <p:spPr>
          <a:xfrm>
            <a:off x="5004048" y="1412776"/>
            <a:ext cx="4107853" cy="4708981"/>
          </a:xfrm>
          <a:prstGeom prst="rect">
            <a:avLst/>
          </a:prstGeom>
          <a:noFill/>
        </p:spPr>
        <p:txBody>
          <a:bodyPr wrap="square" rtlCol="0">
            <a:spAutoFit/>
          </a:bodyPr>
          <a:lstStyle>
            <a:defPPr>
              <a:defRPr lang="el-GR"/>
            </a:defPPr>
            <a:lvl1pPr marL="93663" indent="-93663" algn="just">
              <a:lnSpc>
                <a:spcPts val="1900"/>
              </a:lnSpc>
              <a:buFont typeface="Arial" panose="020B0604020202020204" pitchFamily="34" charset="0"/>
              <a:buChar char="•"/>
              <a:defRPr sz="1400"/>
            </a:lvl1pPr>
          </a:lstStyle>
          <a:p>
            <a:pPr>
              <a:lnSpc>
                <a:spcPts val="1800"/>
              </a:lnSpc>
            </a:pPr>
            <a:r>
              <a:rPr lang="el-GR" dirty="0" smtClean="0"/>
              <a:t>Στο σύνολο των 3 Δήμων της περιοχής ΒΑΑ παρατηρείται ότι ο κυρίαρχος τομέας είναι του εμπορίου (38%), ιδιαίτερα στον Δήμο Καλλιθέας (42%), ενώ η Περιφέρεια Αττικής έχει </a:t>
            </a:r>
            <a:r>
              <a:rPr lang="el-GR" dirty="0"/>
              <a:t>σχεδόν το μισό </a:t>
            </a:r>
            <a:r>
              <a:rPr lang="el-GR" dirty="0" smtClean="0"/>
              <a:t>ποσοστό (22%).</a:t>
            </a:r>
          </a:p>
          <a:p>
            <a:pPr>
              <a:lnSpc>
                <a:spcPts val="1800"/>
              </a:lnSpc>
            </a:pPr>
            <a:r>
              <a:rPr lang="el-GR" dirty="0" smtClean="0"/>
              <a:t>Ο υπόλοιπος τριτογενής τομέας, που κυριαρχεί στην Περιφέρεια (49%) και στην ΠΕ Νότιου Τομέα (51%) είναι δεύτερος σε ποσοστό στο σύνολο των 3 Δήμων (35%), αλλά πρώτος σε Παλαιό Φάληρο (40%) και Άλιμο (39%).</a:t>
            </a:r>
          </a:p>
          <a:p>
            <a:pPr>
              <a:lnSpc>
                <a:spcPts val="1800"/>
              </a:lnSpc>
            </a:pPr>
            <a:r>
              <a:rPr lang="el-GR" dirty="0" smtClean="0"/>
              <a:t>Ο τομέας των καταλυμάτων και της εστίασης συγκεντρώνει ποσοστά μικρότερα της Περιφέρειας και της ΠΕ Νοτίου Τομέα στο σύνολο των 3 Δήμων, με μόνο τον Δήμο Αλίμου να καταγράφει ποσοστό οριακά πάνω από αυτό της ΠΕ.</a:t>
            </a:r>
          </a:p>
          <a:p>
            <a:pPr>
              <a:lnSpc>
                <a:spcPts val="1800"/>
              </a:lnSpc>
            </a:pPr>
            <a:r>
              <a:rPr lang="el-GR" dirty="0" smtClean="0"/>
              <a:t>Στις Τέχνες, Διασκέδαση και Ψυχαγωγία οι Δήμοι Αλίμου (2,9%) και Παλαιού Φαλήρου (2,9%) παρουσιάζουν ελαφρώς υψηλότερα ποσοστά από την Περιφέρεια Αττικής (2,8%), αλλά πάντως χαμηλότερα από την ΠΕ Νοτίου Τομέα (3,2%).</a:t>
            </a:r>
          </a:p>
        </p:txBody>
      </p:sp>
      <p:sp>
        <p:nvSpPr>
          <p:cNvPr id="8" name="TextBox 7"/>
          <p:cNvSpPr txBox="1"/>
          <p:nvPr/>
        </p:nvSpPr>
        <p:spPr>
          <a:xfrm>
            <a:off x="971600" y="415697"/>
            <a:ext cx="3726160" cy="276999"/>
          </a:xfrm>
          <a:prstGeom prst="rect">
            <a:avLst/>
          </a:prstGeom>
          <a:noFill/>
        </p:spPr>
        <p:txBody>
          <a:bodyPr wrap="square" rtlCol="0">
            <a:spAutoFit/>
          </a:bodyPr>
          <a:lstStyle/>
          <a:p>
            <a:pPr algn="ctr"/>
            <a:r>
              <a:rPr lang="el-GR" sz="1200" b="1" dirty="0" smtClean="0"/>
              <a:t>Ποσοστά επιχειρήσεων</a:t>
            </a:r>
            <a:endParaRPr lang="el-GR" sz="1200" b="1"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600" r="6346"/>
          <a:stretch/>
        </p:blipFill>
        <p:spPr bwMode="auto">
          <a:xfrm>
            <a:off x="0" y="620688"/>
            <a:ext cx="6200776"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xmlns="" id="{09AC5018-4B81-A31C-BBDC-4E22888E3FE1}"/>
              </a:ext>
            </a:extLst>
          </p:cNvPr>
          <p:cNvSpPr txBox="1"/>
          <p:nvPr/>
        </p:nvSpPr>
        <p:spPr>
          <a:xfrm>
            <a:off x="158537" y="6152713"/>
            <a:ext cx="8877959" cy="584775"/>
          </a:xfrm>
          <a:prstGeom prst="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l-GR" sz="1600" b="1" dirty="0">
                <a:ln w="0"/>
                <a:solidFill>
                  <a:schemeClr val="bg1"/>
                </a:solidFill>
                <a:ea typeface="Times New Roman" panose="02020603050405020304" pitchFamily="18" charset="0"/>
                <a:cs typeface="Times New Roman" panose="02020603050405020304" pitchFamily="18" charset="0"/>
              </a:rPr>
              <a:t>Ποσοστά ανάλογα με την Περιφέρεια στον τομέα Καταλυμάτων – Εστίασης αλλά με περιθώρια βελτίωσης λόγω των αυξανόμενων μεγεθών επισκεψιμότητας του ΚΠΙΣΝ και αφίξεων της κρουαζιέρας  </a:t>
            </a:r>
          </a:p>
        </p:txBody>
      </p:sp>
    </p:spTree>
    <p:extLst>
      <p:ext uri="{BB962C8B-B14F-4D97-AF65-F5344CB8AC3E}">
        <p14:creationId xmlns:p14="http://schemas.microsoft.com/office/powerpoint/2010/main" val="19392102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G\citiplan\ΒΑΑ ΣΥΔΝΑ 2021-2027\Χάρτες\Χάρτες\ΤΚ Επιχειρήσεις Εστίασης και Επιχειρήσεις Καταλυμάτων.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0"/>
            <a:ext cx="8774484" cy="62018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09AC5018-4B81-A31C-BBDC-4E22888E3FE1}"/>
              </a:ext>
            </a:extLst>
          </p:cNvPr>
          <p:cNvSpPr txBox="1"/>
          <p:nvPr/>
        </p:nvSpPr>
        <p:spPr>
          <a:xfrm>
            <a:off x="158537" y="6152713"/>
            <a:ext cx="8805951" cy="584775"/>
          </a:xfrm>
          <a:prstGeom prst="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l-GR" sz="1600" b="1" dirty="0" smtClean="0">
                <a:ln w="0"/>
                <a:solidFill>
                  <a:schemeClr val="bg1"/>
                </a:solidFill>
                <a:ea typeface="Times New Roman" panose="02020603050405020304" pitchFamily="18" charset="0"/>
                <a:cs typeface="Times New Roman" panose="02020603050405020304" pitchFamily="18" charset="0"/>
              </a:rPr>
              <a:t>Υψηλ</a:t>
            </a:r>
            <a:r>
              <a:rPr lang="el-GR" sz="1600" b="1" dirty="0">
                <a:ln w="0"/>
                <a:solidFill>
                  <a:schemeClr val="bg1"/>
                </a:solidFill>
                <a:ea typeface="Times New Roman" panose="02020603050405020304" pitchFamily="18" charset="0"/>
                <a:cs typeface="Times New Roman" panose="02020603050405020304" pitchFamily="18" charset="0"/>
              </a:rPr>
              <a:t>ή</a:t>
            </a:r>
            <a:r>
              <a:rPr lang="el-GR" sz="1600" b="1" dirty="0" smtClean="0">
                <a:ln w="0"/>
                <a:solidFill>
                  <a:schemeClr val="bg1"/>
                </a:solidFill>
                <a:ea typeface="Times New Roman" panose="02020603050405020304" pitchFamily="18" charset="0"/>
                <a:cs typeface="Times New Roman" panose="02020603050405020304" pitchFamily="18" charset="0"/>
              </a:rPr>
              <a:t> συγκέντρωση επιχειρήσεων συνολικά αλλά και στον τομέα της εστίασης στην Καλλιθέα και στο παράκτιο μέτωπο με παράλληλα αυξημένη παρουσία των </a:t>
            </a:r>
            <a:r>
              <a:rPr lang="en-US" sz="1600" b="1" dirty="0" smtClean="0">
                <a:ln w="0"/>
                <a:solidFill>
                  <a:schemeClr val="bg1"/>
                </a:solidFill>
                <a:ea typeface="Times New Roman" panose="02020603050405020304" pitchFamily="18" charset="0"/>
                <a:cs typeface="Times New Roman" panose="02020603050405020304" pitchFamily="18" charset="0"/>
              </a:rPr>
              <a:t>Airbnb </a:t>
            </a:r>
            <a:r>
              <a:rPr lang="el-GR" sz="1600" b="1" dirty="0" smtClean="0">
                <a:ln w="0"/>
                <a:solidFill>
                  <a:schemeClr val="bg1"/>
                </a:solidFill>
                <a:ea typeface="Times New Roman" panose="02020603050405020304" pitchFamily="18" charset="0"/>
                <a:cs typeface="Times New Roman" panose="02020603050405020304" pitchFamily="18" charset="0"/>
              </a:rPr>
              <a:t>στις ίδιες περιοχές</a:t>
            </a:r>
            <a:endParaRPr lang="el-GR" sz="1600" b="1" dirty="0">
              <a:ln w="0"/>
              <a:solidFill>
                <a:schemeClr val="bg1"/>
              </a:solidFill>
              <a:ea typeface="Times New Roman" panose="02020603050405020304" pitchFamily="18" charset="0"/>
              <a:cs typeface="Times New Roman" panose="02020603050405020304" pitchFamily="18" charset="0"/>
            </a:endParaRPr>
          </a:p>
        </p:txBody>
      </p:sp>
      <p:pic>
        <p:nvPicPr>
          <p:cNvPr id="4" name="Εικόνα 3" descr="D:\Ζωή\Pictures\Screenshots\Στιγμιότυπο οθόνης (78).png"/>
          <p:cNvPicPr/>
          <p:nvPr/>
        </p:nvPicPr>
        <p:blipFill>
          <a:blip r:embed="rId4">
            <a:extLst>
              <a:ext uri="{28A0092B-C50C-407E-A947-70E740481C1C}">
                <a14:useLocalDpi xmlns:a14="http://schemas.microsoft.com/office/drawing/2010/main" val="0"/>
              </a:ext>
            </a:extLst>
          </a:blip>
          <a:srcRect/>
          <a:stretch>
            <a:fillRect/>
          </a:stretch>
        </p:blipFill>
        <p:spPr bwMode="auto">
          <a:xfrm>
            <a:off x="1924357" y="1749931"/>
            <a:ext cx="5274310" cy="1139190"/>
          </a:xfrm>
          <a:prstGeom prst="rect">
            <a:avLst/>
          </a:prstGeom>
          <a:noFill/>
          <a:ln>
            <a:noFill/>
          </a:ln>
        </p:spPr>
      </p:pic>
    </p:spTree>
    <p:extLst>
      <p:ext uri="{BB962C8B-B14F-4D97-AF65-F5344CB8AC3E}">
        <p14:creationId xmlns:p14="http://schemas.microsoft.com/office/powerpoint/2010/main" val="41528314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0"/>
            <a:ext cx="9144000" cy="521256"/>
          </a:xfrm>
        </p:spPr>
        <p:txBody>
          <a:bodyPr/>
          <a:lstStyle/>
          <a:p>
            <a:pPr algn="ctr"/>
            <a:r>
              <a:rPr lang="el-GR" sz="2000" dirty="0"/>
              <a:t>Ποια </a:t>
            </a:r>
            <a:r>
              <a:rPr lang="el-GR" sz="2000" dirty="0" err="1"/>
              <a:t>ειναι</a:t>
            </a:r>
            <a:r>
              <a:rPr lang="el-GR" sz="2000" dirty="0"/>
              <a:t> τα </a:t>
            </a:r>
            <a:r>
              <a:rPr lang="el-GR" sz="2000" dirty="0" err="1"/>
              <a:t>οικονομικα</a:t>
            </a:r>
            <a:r>
              <a:rPr lang="el-GR" sz="2000" dirty="0"/>
              <a:t> </a:t>
            </a:r>
            <a:r>
              <a:rPr lang="el-GR" sz="2000" dirty="0" err="1"/>
              <a:t>χαρακτηριστικα</a:t>
            </a:r>
            <a:r>
              <a:rPr lang="el-GR" sz="2000" dirty="0"/>
              <a:t> </a:t>
            </a:r>
            <a:r>
              <a:rPr lang="el-GR" sz="2000" dirty="0" err="1"/>
              <a:t>τησ</a:t>
            </a:r>
            <a:r>
              <a:rPr lang="el-GR" sz="2000" dirty="0"/>
              <a:t> </a:t>
            </a:r>
            <a:r>
              <a:rPr lang="el-GR" sz="2000" dirty="0" err="1"/>
              <a:t>περιοχησ</a:t>
            </a:r>
            <a:r>
              <a:rPr lang="el-GR" sz="2000" dirty="0"/>
              <a:t> ΒΑΑ;</a:t>
            </a:r>
          </a:p>
        </p:txBody>
      </p:sp>
      <p:sp>
        <p:nvSpPr>
          <p:cNvPr id="2" name="TextBox 1">
            <a:extLst>
              <a:ext uri="{FF2B5EF4-FFF2-40B4-BE49-F238E27FC236}">
                <a16:creationId xmlns:a16="http://schemas.microsoft.com/office/drawing/2014/main" xmlns="" id="{614F6643-63DC-4F10-9CD0-15CB1FD6CCE8}"/>
              </a:ext>
            </a:extLst>
          </p:cNvPr>
          <p:cNvSpPr txBox="1"/>
          <p:nvPr/>
        </p:nvSpPr>
        <p:spPr>
          <a:xfrm>
            <a:off x="179512" y="476672"/>
            <a:ext cx="8784976" cy="3503523"/>
          </a:xfrm>
          <a:prstGeom prst="rect">
            <a:avLst/>
          </a:prstGeom>
          <a:noFill/>
        </p:spPr>
        <p:txBody>
          <a:bodyPr wrap="square" rtlCol="0">
            <a:spAutoFit/>
          </a:bodyPr>
          <a:lstStyle>
            <a:defPPr>
              <a:defRPr lang="el-GR"/>
            </a:defPPr>
            <a:lvl1pPr marL="93663" indent="-93663" algn="just">
              <a:lnSpc>
                <a:spcPts val="1900"/>
              </a:lnSpc>
              <a:buFont typeface="Arial" panose="020B0604020202020204" pitchFamily="34" charset="0"/>
              <a:buChar char="•"/>
              <a:defRPr sz="1400"/>
            </a:lvl1pPr>
          </a:lstStyle>
          <a:p>
            <a:r>
              <a:rPr lang="el-GR" dirty="0" smtClean="0"/>
              <a:t>Στον Νότιο Τομέα Αθηνών, στη </a:t>
            </a:r>
            <a:r>
              <a:rPr lang="el-GR" dirty="0"/>
              <a:t>Βιομηχανία και στις Κατασκευές καταγράφεται η μεγαλύτερη κάμψη της απασχόλησης καθώς το 2020 διαμορφώθηκε σε 15,8 χιλ. εργαζόμενους (από 23,3 χιλ. το 2008) και 6,6 χιλ. εργαζόμενους (από 13,1 χιλ. άτομα το 2008) </a:t>
            </a:r>
            <a:r>
              <a:rPr lang="el-GR" dirty="0" smtClean="0"/>
              <a:t>αντίστοιχα.</a:t>
            </a:r>
          </a:p>
          <a:p>
            <a:r>
              <a:rPr lang="el-GR" dirty="0" smtClean="0"/>
              <a:t>Ο </a:t>
            </a:r>
            <a:r>
              <a:rPr lang="el-GR" dirty="0"/>
              <a:t>μεγαλύτερος αριθμός απασχολούμενων, ιδιαίτερα στους δήμους Αλίμου και Παλαιού Φαλήρου εντοπίζεται στην εστίαση και στο εμπόριο. </a:t>
            </a:r>
            <a:r>
              <a:rPr lang="el-GR" dirty="0" smtClean="0"/>
              <a:t>Στον </a:t>
            </a:r>
            <a:r>
              <a:rPr lang="el-GR" dirty="0"/>
              <a:t>δήμο Καλλιθέας η εικόνα αυτή εμφανίζει μικρή διαφοροποίηση, καθώς ο μεγαλύτερος αριθμός απασχολούμενων εντοπίζεται στις Διοικητικές </a:t>
            </a:r>
            <a:r>
              <a:rPr lang="el-GR" dirty="0" smtClean="0"/>
              <a:t>Δραστηριότητες.</a:t>
            </a:r>
          </a:p>
          <a:p>
            <a:r>
              <a:rPr lang="el-GR" dirty="0" smtClean="0"/>
              <a:t>Σημαντική αύξηση παρουσιάζει η απασχόληση σε ξενοδοχεία στους Δήμους Καλλιθέας και Παλαιού Φαλήρου, όπου καταλαμβάνει την 9</a:t>
            </a:r>
            <a:r>
              <a:rPr lang="el-GR" baseline="30000" dirty="0" smtClean="0"/>
              <a:t>η</a:t>
            </a:r>
            <a:r>
              <a:rPr lang="el-GR" dirty="0" smtClean="0"/>
              <a:t> και τη 2</a:t>
            </a:r>
            <a:r>
              <a:rPr lang="el-GR" baseline="30000" dirty="0" smtClean="0"/>
              <a:t>η</a:t>
            </a:r>
            <a:r>
              <a:rPr lang="el-GR" dirty="0" smtClean="0"/>
              <a:t> θέση αντίστοιχα, σε σχέση με το 2018, όπου εμφανιζόταν μόνο στον Δήμο Αλίμου.</a:t>
            </a:r>
          </a:p>
          <a:p>
            <a:r>
              <a:rPr lang="el-GR" dirty="0"/>
              <a:t>Η πλειονότητα των επιχειρήσεων της ΠΕ Νοτίου Τομέα Αθηνών εντοπίζεται στο εμπόριο (21,5%), ενώ οι επιχειρήσεις εστίασης και παροχής καταλύματος ανέρχονται στο 5,0%. Ωστόσο, σε επίπεδο απασχολούμενων, στο εμπόριο απασχολούνται το 20,5%, ενώ στην εστίαση – καταλύματα το 12,1%. Τα ποσοστά αυτά συνάδουν με την εικόνα της Περιφέρειας, όπου οι επιχειρήσεις εμπορίου και εστίασης – παροχής καταλύματος καταλαμβάνουν το 22% και 6% των συνολικών επιχειρήσεων αντίστοιχα, ενώ σε επίπεδο απασχολούμενων καταγράφουν ποσοστά 19% και 10% αντίστοιχα</a:t>
            </a:r>
            <a:r>
              <a:rPr lang="el-GR" dirty="0" smtClean="0"/>
              <a:t>.  </a:t>
            </a:r>
            <a:endParaRPr lang="el-GR" dirty="0"/>
          </a:p>
        </p:txBody>
      </p:sp>
      <p:sp>
        <p:nvSpPr>
          <p:cNvPr id="3" name="TextBox 2">
            <a:extLst>
              <a:ext uri="{FF2B5EF4-FFF2-40B4-BE49-F238E27FC236}">
                <a16:creationId xmlns:a16="http://schemas.microsoft.com/office/drawing/2014/main" xmlns="" id="{700F1B19-5AAC-E15C-E9CE-874B238261CF}"/>
              </a:ext>
            </a:extLst>
          </p:cNvPr>
          <p:cNvSpPr txBox="1"/>
          <p:nvPr/>
        </p:nvSpPr>
        <p:spPr>
          <a:xfrm>
            <a:off x="3204468" y="7358269"/>
            <a:ext cx="7856516" cy="615553"/>
          </a:xfrm>
          <a:prstGeom prst="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l-GR" sz="1700" b="1" dirty="0">
                <a:ln w="0"/>
                <a:solidFill>
                  <a:srgbClr val="FF0000"/>
                </a:solidFill>
              </a:rPr>
              <a:t>Ανάγκη για </a:t>
            </a:r>
            <a:r>
              <a:rPr lang="el-GR" sz="1700" b="1" dirty="0">
                <a:ln w="0"/>
                <a:solidFill>
                  <a:srgbClr val="FF0000"/>
                </a:solidFill>
                <a:ea typeface="Times New Roman" panose="02020603050405020304" pitchFamily="18" charset="0"/>
                <a:cs typeface="Times New Roman" panose="02020603050405020304" pitchFamily="18" charset="0"/>
              </a:rPr>
              <a:t>προσέλκυση παραγωγικών ηλικιών, μείωση της ανεργίας, αναβάθμιση δεξιοτήτων των απασχολουμένων και υποστήριξη της απασχόλησης των γυναικών</a:t>
            </a:r>
            <a:endParaRPr lang="en-GB" sz="1700" b="1" dirty="0">
              <a:ln w="0"/>
              <a:solidFill>
                <a:srgbClr val="FF0000"/>
              </a:solidFill>
            </a:endParaRPr>
          </a:p>
        </p:txBody>
      </p:sp>
      <p:sp>
        <p:nvSpPr>
          <p:cNvPr id="16" name="TextBox 15">
            <a:extLst>
              <a:ext uri="{FF2B5EF4-FFF2-40B4-BE49-F238E27FC236}">
                <a16:creationId xmlns:a16="http://schemas.microsoft.com/office/drawing/2014/main" xmlns="" id="{BD488460-26A0-0EDE-58F7-2C5E0065C42A}"/>
              </a:ext>
            </a:extLst>
          </p:cNvPr>
          <p:cNvSpPr txBox="1"/>
          <p:nvPr/>
        </p:nvSpPr>
        <p:spPr>
          <a:xfrm>
            <a:off x="7380634" y="5157192"/>
            <a:ext cx="1584176" cy="1061829"/>
          </a:xfrm>
          <a:prstGeom prst="rect">
            <a:avLst/>
          </a:prstGeom>
          <a:noFill/>
        </p:spPr>
        <p:txBody>
          <a:bodyPr wrap="square" rtlCol="0">
            <a:spAutoFit/>
          </a:bodyPr>
          <a:lstStyle/>
          <a:p>
            <a:pPr algn="ctr"/>
            <a:r>
              <a:rPr lang="el-GR" sz="1050" dirty="0" smtClean="0"/>
              <a:t>Πηγή</a:t>
            </a:r>
            <a:r>
              <a:rPr lang="el-GR" sz="1050" i="1" dirty="0" smtClean="0"/>
              <a:t>: 2</a:t>
            </a:r>
            <a:r>
              <a:rPr lang="el-GR" sz="1050" i="1" baseline="30000" dirty="0" smtClean="0"/>
              <a:t>η</a:t>
            </a:r>
            <a:r>
              <a:rPr lang="el-GR" sz="1050" i="1" dirty="0"/>
              <a:t> </a:t>
            </a:r>
            <a:r>
              <a:rPr lang="el-GR" sz="1050" i="1" dirty="0" smtClean="0"/>
              <a:t>Μελέτη σχετικά με τις συνθήκες και εξελίξεις και τάσεις της αγοράς στην περιοχή αρμοδιότητας του ΣΥΔΝΑ, 2023</a:t>
            </a:r>
            <a:endParaRPr lang="el-GR" sz="1050" i="1" dirty="0"/>
          </a:p>
        </p:txBody>
      </p:sp>
      <p:grpSp>
        <p:nvGrpSpPr>
          <p:cNvPr id="6" name="Ομάδα 5"/>
          <p:cNvGrpSpPr/>
          <p:nvPr/>
        </p:nvGrpSpPr>
        <p:grpSpPr>
          <a:xfrm>
            <a:off x="2112968" y="3890474"/>
            <a:ext cx="3278296" cy="2879094"/>
            <a:chOff x="2649750" y="2961588"/>
            <a:chExt cx="3506426" cy="3079444"/>
          </a:xfrm>
        </p:grpSpPr>
        <p:pic>
          <p:nvPicPr>
            <p:cNvPr id="2053" name="Picture 5"/>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649750" y="2961588"/>
              <a:ext cx="3506426" cy="3079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a:extLst>
                <a:ext uri="{FF2B5EF4-FFF2-40B4-BE49-F238E27FC236}">
                  <a16:creationId xmlns:a16="http://schemas.microsoft.com/office/drawing/2014/main" xmlns="" id="{BD488460-26A0-0EDE-58F7-2C5E0065C42A}"/>
                </a:ext>
              </a:extLst>
            </p:cNvPr>
            <p:cNvSpPr txBox="1"/>
            <p:nvPr/>
          </p:nvSpPr>
          <p:spPr>
            <a:xfrm>
              <a:off x="4688068" y="2983986"/>
              <a:ext cx="1468107" cy="225900"/>
            </a:xfrm>
            <a:prstGeom prst="rect">
              <a:avLst/>
            </a:prstGeom>
            <a:noFill/>
          </p:spPr>
          <p:txBody>
            <a:bodyPr wrap="square" lIns="36000" tIns="36000" rIns="36000" bIns="36000" rtlCol="0">
              <a:spAutoFit/>
            </a:bodyPr>
            <a:lstStyle/>
            <a:p>
              <a:r>
                <a:rPr lang="el-GR" sz="900" dirty="0" smtClean="0"/>
                <a:t>(17,9χιλ. απασχολούμενοι)</a:t>
              </a:r>
              <a:endParaRPr lang="el-GR" sz="900" i="1" dirty="0"/>
            </a:p>
          </p:txBody>
        </p:sp>
      </p:grpSp>
      <p:grpSp>
        <p:nvGrpSpPr>
          <p:cNvPr id="7" name="Ομάδα 6"/>
          <p:cNvGrpSpPr/>
          <p:nvPr/>
        </p:nvGrpSpPr>
        <p:grpSpPr>
          <a:xfrm>
            <a:off x="4860032" y="3907801"/>
            <a:ext cx="3196124" cy="2871974"/>
            <a:chOff x="5724128" y="2969203"/>
            <a:chExt cx="3418536" cy="3071829"/>
          </a:xfrm>
        </p:grpSpPr>
        <p:pic>
          <p:nvPicPr>
            <p:cNvPr id="2055" name="Picture 7"/>
            <p:cNvPicPr>
              <a:picLocks noChangeAspect="1" noChangeArrowheads="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724128" y="2969203"/>
              <a:ext cx="3418536" cy="307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a:extLst>
                <a:ext uri="{FF2B5EF4-FFF2-40B4-BE49-F238E27FC236}">
                  <a16:creationId xmlns:a16="http://schemas.microsoft.com/office/drawing/2014/main" xmlns="" id="{BD488460-26A0-0EDE-58F7-2C5E0065C42A}"/>
                </a:ext>
              </a:extLst>
            </p:cNvPr>
            <p:cNvSpPr txBox="1"/>
            <p:nvPr/>
          </p:nvSpPr>
          <p:spPr>
            <a:xfrm>
              <a:off x="7596335" y="2969203"/>
              <a:ext cx="1546328" cy="225900"/>
            </a:xfrm>
            <a:prstGeom prst="rect">
              <a:avLst/>
            </a:prstGeom>
            <a:noFill/>
          </p:spPr>
          <p:txBody>
            <a:bodyPr wrap="square" lIns="36000" tIns="36000" rIns="36000" bIns="36000" rtlCol="0">
              <a:spAutoFit/>
            </a:bodyPr>
            <a:lstStyle/>
            <a:p>
              <a:r>
                <a:rPr lang="el-GR" sz="900" dirty="0" smtClean="0"/>
                <a:t>(21,8χιλ. απασχολούμενοι)</a:t>
              </a:r>
              <a:endParaRPr lang="el-GR" sz="900" i="1" dirty="0"/>
            </a:p>
          </p:txBody>
        </p:sp>
      </p:grpSp>
      <p:grpSp>
        <p:nvGrpSpPr>
          <p:cNvPr id="5" name="Ομάδα 4"/>
          <p:cNvGrpSpPr/>
          <p:nvPr/>
        </p:nvGrpSpPr>
        <p:grpSpPr>
          <a:xfrm>
            <a:off x="35496" y="3861048"/>
            <a:ext cx="3168351" cy="2921715"/>
            <a:chOff x="-36512" y="2916000"/>
            <a:chExt cx="3388831" cy="3125032"/>
          </a:xfrm>
        </p:grpSpPr>
        <p:pic>
          <p:nvPicPr>
            <p:cNvPr id="2054" name="Picture 6"/>
            <p:cNvPicPr>
              <a:picLocks noChangeAspect="1" noChangeArrowheads="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6512" y="2947474"/>
              <a:ext cx="3146326" cy="309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a:extLst>
                <a:ext uri="{FF2B5EF4-FFF2-40B4-BE49-F238E27FC236}">
                  <a16:creationId xmlns:a16="http://schemas.microsoft.com/office/drawing/2014/main" xmlns="" id="{BD488460-26A0-0EDE-58F7-2C5E0065C42A}"/>
                </a:ext>
              </a:extLst>
            </p:cNvPr>
            <p:cNvSpPr txBox="1"/>
            <p:nvPr/>
          </p:nvSpPr>
          <p:spPr>
            <a:xfrm>
              <a:off x="1887735" y="2916000"/>
              <a:ext cx="1464584" cy="225900"/>
            </a:xfrm>
            <a:prstGeom prst="rect">
              <a:avLst/>
            </a:prstGeom>
            <a:noFill/>
          </p:spPr>
          <p:txBody>
            <a:bodyPr wrap="square" lIns="36000" tIns="36000" rIns="36000" bIns="36000" rtlCol="0">
              <a:spAutoFit/>
            </a:bodyPr>
            <a:lstStyle/>
            <a:p>
              <a:r>
                <a:rPr lang="el-GR" sz="900" dirty="0" smtClean="0"/>
                <a:t>(54,6χιλ. απασχολούμενοι)</a:t>
              </a:r>
              <a:endParaRPr lang="el-GR" sz="900" i="1" dirty="0"/>
            </a:p>
          </p:txBody>
        </p:sp>
      </p:grpSp>
    </p:spTree>
    <p:extLst>
      <p:ext uri="{BB962C8B-B14F-4D97-AF65-F5344CB8AC3E}">
        <p14:creationId xmlns:p14="http://schemas.microsoft.com/office/powerpoint/2010/main" val="11891573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0"/>
            <a:ext cx="9144000" cy="521256"/>
          </a:xfrm>
        </p:spPr>
        <p:txBody>
          <a:bodyPr/>
          <a:lstStyle/>
          <a:p>
            <a:pPr algn="ctr"/>
            <a:r>
              <a:rPr lang="el-GR" sz="2000" dirty="0"/>
              <a:t>Ποια </a:t>
            </a:r>
            <a:r>
              <a:rPr lang="el-GR" sz="2000" dirty="0" err="1"/>
              <a:t>ειναι</a:t>
            </a:r>
            <a:r>
              <a:rPr lang="el-GR" sz="2000" dirty="0"/>
              <a:t> τα </a:t>
            </a:r>
            <a:r>
              <a:rPr lang="el-GR" sz="2000" dirty="0" err="1"/>
              <a:t>οικονομικα</a:t>
            </a:r>
            <a:r>
              <a:rPr lang="el-GR" sz="2000" dirty="0"/>
              <a:t> </a:t>
            </a:r>
            <a:r>
              <a:rPr lang="el-GR" sz="2000" dirty="0" err="1"/>
              <a:t>χαρακτηριστικα</a:t>
            </a:r>
            <a:r>
              <a:rPr lang="el-GR" sz="2000" dirty="0"/>
              <a:t> </a:t>
            </a:r>
            <a:r>
              <a:rPr lang="el-GR" sz="2000" dirty="0" err="1"/>
              <a:t>τησ</a:t>
            </a:r>
            <a:r>
              <a:rPr lang="el-GR" sz="2000" dirty="0"/>
              <a:t> </a:t>
            </a:r>
            <a:r>
              <a:rPr lang="el-GR" sz="2000" dirty="0" err="1"/>
              <a:t>περιοχησ</a:t>
            </a:r>
            <a:r>
              <a:rPr lang="el-GR" sz="2000" dirty="0"/>
              <a:t> ΒΑΑ;</a:t>
            </a:r>
          </a:p>
        </p:txBody>
      </p:sp>
      <p:sp>
        <p:nvSpPr>
          <p:cNvPr id="2" name="TextBox 1">
            <a:extLst>
              <a:ext uri="{FF2B5EF4-FFF2-40B4-BE49-F238E27FC236}">
                <a16:creationId xmlns:a16="http://schemas.microsoft.com/office/drawing/2014/main" xmlns="" id="{614F6643-63DC-4F10-9CD0-15CB1FD6CCE8}"/>
              </a:ext>
            </a:extLst>
          </p:cNvPr>
          <p:cNvSpPr txBox="1"/>
          <p:nvPr/>
        </p:nvSpPr>
        <p:spPr>
          <a:xfrm>
            <a:off x="179512" y="476672"/>
            <a:ext cx="8784976" cy="3503523"/>
          </a:xfrm>
          <a:prstGeom prst="rect">
            <a:avLst/>
          </a:prstGeom>
          <a:noFill/>
        </p:spPr>
        <p:txBody>
          <a:bodyPr wrap="square" rtlCol="0">
            <a:spAutoFit/>
          </a:bodyPr>
          <a:lstStyle>
            <a:defPPr>
              <a:defRPr lang="el-GR"/>
            </a:defPPr>
            <a:lvl1pPr marL="93663" indent="-93663" algn="just">
              <a:lnSpc>
                <a:spcPts val="1900"/>
              </a:lnSpc>
              <a:buFont typeface="Arial" panose="020B0604020202020204" pitchFamily="34" charset="0"/>
              <a:buChar char="•"/>
              <a:defRPr sz="1400"/>
            </a:lvl1pPr>
          </a:lstStyle>
          <a:p>
            <a:r>
              <a:rPr lang="el-GR" dirty="0"/>
              <a:t>Σε όρους μεγέθους, την συντριπτική πλειοψηφία των επιχειρήσεων του δείγματος αποτελούν διαχρονικά οι πολύ μικρές και μικρές εμπορικές εταιρείες. Ειδικότερα, το 70,2% των εταιρειών χαρακτηρίζονται πολύ μικρές, το 18,3% μικρές, το 8,5% μεσαίες και μόλις το 3% μεγάλες</a:t>
            </a:r>
            <a:r>
              <a:rPr lang="el-GR" dirty="0" smtClean="0"/>
              <a:t>.</a:t>
            </a:r>
            <a:r>
              <a:rPr lang="en-US" dirty="0" smtClean="0"/>
              <a:t> </a:t>
            </a:r>
            <a:r>
              <a:rPr lang="en-US" sz="1200" dirty="0" smtClean="0"/>
              <a:t>(</a:t>
            </a:r>
            <a:r>
              <a:rPr lang="el-GR" sz="1200" dirty="0" smtClean="0"/>
              <a:t>Πηγή</a:t>
            </a:r>
            <a:r>
              <a:rPr lang="el-GR" sz="1200" dirty="0"/>
              <a:t>: </a:t>
            </a:r>
            <a:r>
              <a:rPr lang="el-GR" sz="1200" dirty="0" smtClean="0"/>
              <a:t>1η </a:t>
            </a:r>
            <a:r>
              <a:rPr lang="el-GR" sz="1200" dirty="0"/>
              <a:t>Μελέτη για τα αποτελέσματα από τη λειτουργία των επιχειρήσεων που εκδίδουν οικονομικά στοιχεία (ιδίως Α.Ε. και Ε.Π.Ε</a:t>
            </a:r>
            <a:r>
              <a:rPr lang="el-GR" sz="1200" dirty="0" smtClean="0"/>
              <a:t>.))</a:t>
            </a:r>
            <a:endParaRPr lang="el-GR" dirty="0" smtClean="0"/>
          </a:p>
          <a:p>
            <a:r>
              <a:rPr lang="el-GR" dirty="0"/>
              <a:t>Εξετάζοντας τα ψηφιακά χαρακτηριστικά των επιχειρήσεων των Δήμων Καλλιθέας, Αλίμου και Παλαιού Φαλήρου προκύπτει ότι η πλειοψηφία των </a:t>
            </a:r>
            <a:r>
              <a:rPr lang="el-GR" dirty="0" smtClean="0"/>
              <a:t>επιχειρήσεων (78%) διαθέτουν </a:t>
            </a:r>
            <a:r>
              <a:rPr lang="el-GR" dirty="0"/>
              <a:t>πλήρως ηλεκτρονικές διαδικασίες για τις συναλλαγές από την παραγγελία του προϊόντος, τον έλεγχο και ενημέρωση της αποθήκης, την εξόφληση, την διανομή και παράδοση του προϊόντος στον </a:t>
            </a:r>
            <a:r>
              <a:rPr lang="el-GR" dirty="0" smtClean="0"/>
              <a:t>πελάτη. </a:t>
            </a:r>
            <a:r>
              <a:rPr lang="el-GR" sz="1200" dirty="0"/>
              <a:t>(Πηγή: 2η Περιοδική έρευνα σχετικά με την συγκυρία, τα προβλήματα και τις προσδοκίες των επιχειρήσεων</a:t>
            </a:r>
            <a:r>
              <a:rPr lang="el-GR" sz="1200" dirty="0" smtClean="0"/>
              <a:t>)</a:t>
            </a:r>
            <a:endParaRPr lang="en-US" sz="1200" dirty="0" smtClean="0"/>
          </a:p>
          <a:p>
            <a:r>
              <a:rPr lang="en-US" dirty="0" smtClean="0"/>
              <a:t>O</a:t>
            </a:r>
            <a:r>
              <a:rPr lang="el-GR" dirty="0" smtClean="0"/>
              <a:t>ι </a:t>
            </a:r>
            <a:r>
              <a:rPr lang="el-GR" dirty="0"/>
              <a:t>επιχειρήσεις που συμμετείχαν στην έρευνα θεωρούν ότι ο ψηφιακός μετασχηματισμός μπορεί να προσφέρει </a:t>
            </a:r>
            <a:r>
              <a:rPr lang="el-GR" dirty="0" smtClean="0"/>
              <a:t>πλεονεκτήματα</a:t>
            </a:r>
            <a:r>
              <a:rPr lang="en-US" dirty="0" smtClean="0"/>
              <a:t> </a:t>
            </a:r>
            <a:r>
              <a:rPr lang="el-GR" dirty="0" smtClean="0"/>
              <a:t>κυρίως ως προς την βελτίωση της ποιότητας υπηρεσιών/ προϊόντων και ως προς την αύξηση του κύκλου εργασιών τους. </a:t>
            </a:r>
            <a:r>
              <a:rPr lang="el-GR" sz="1200" dirty="0"/>
              <a:t>(Πηγή: Μελέτη για τα κίνητρα και τις διαδικασίες ψηφιακού μετασχηματισμού των επιχειρήσεων των δήμων Καλλιθέας, Παλαιού Φαλήρου και </a:t>
            </a:r>
            <a:r>
              <a:rPr lang="el-GR" sz="1200" dirty="0" smtClean="0"/>
              <a:t>Αλίμου)</a:t>
            </a:r>
            <a:endParaRPr lang="el-GR" sz="1200" dirty="0"/>
          </a:p>
          <a:p>
            <a:endParaRPr lang="el-GR" dirty="0"/>
          </a:p>
        </p:txBody>
      </p:sp>
      <p:sp>
        <p:nvSpPr>
          <p:cNvPr id="3" name="TextBox 2">
            <a:extLst>
              <a:ext uri="{FF2B5EF4-FFF2-40B4-BE49-F238E27FC236}">
                <a16:creationId xmlns:a16="http://schemas.microsoft.com/office/drawing/2014/main" xmlns="" id="{700F1B19-5AAC-E15C-E9CE-874B238261CF}"/>
              </a:ext>
            </a:extLst>
          </p:cNvPr>
          <p:cNvSpPr txBox="1"/>
          <p:nvPr/>
        </p:nvSpPr>
        <p:spPr>
          <a:xfrm>
            <a:off x="3204468" y="7358269"/>
            <a:ext cx="7856516" cy="615553"/>
          </a:xfrm>
          <a:prstGeom prst="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l-GR" sz="1700" b="1" dirty="0">
                <a:ln w="0"/>
                <a:solidFill>
                  <a:srgbClr val="FF0000"/>
                </a:solidFill>
              </a:rPr>
              <a:t>Ανάγκη για </a:t>
            </a:r>
            <a:r>
              <a:rPr lang="el-GR" sz="1700" b="1" dirty="0">
                <a:ln w="0"/>
                <a:solidFill>
                  <a:srgbClr val="FF0000"/>
                </a:solidFill>
                <a:ea typeface="Times New Roman" panose="02020603050405020304" pitchFamily="18" charset="0"/>
                <a:cs typeface="Times New Roman" panose="02020603050405020304" pitchFamily="18" charset="0"/>
              </a:rPr>
              <a:t>προσέλκυση παραγωγικών ηλικιών, μείωση της ανεργίας, αναβάθμιση δεξιοτήτων των απασχολουμένων και υποστήριξη της απασχόλησης των γυναικών</a:t>
            </a:r>
            <a:endParaRPr lang="en-GB" sz="1700" b="1" dirty="0">
              <a:ln w="0"/>
              <a:solidFill>
                <a:srgbClr val="FF0000"/>
              </a:solidFill>
            </a:endParaRPr>
          </a:p>
        </p:txBody>
      </p:sp>
      <p:pic>
        <p:nvPicPr>
          <p:cNvPr id="24" name="Εικόνα 23" descr="D:\Ζωή\Pictures\Screenshots\Στιγμιότυπο οθόνης (107).png"/>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5961" y="3609416"/>
            <a:ext cx="4392023" cy="1726925"/>
          </a:xfrm>
          <a:prstGeom prst="rect">
            <a:avLst/>
          </a:prstGeom>
          <a:noFill/>
          <a:ln>
            <a:noFill/>
          </a:ln>
        </p:spPr>
      </p:pic>
      <p:sp>
        <p:nvSpPr>
          <p:cNvPr id="9" name="Ορθογώνιο 8"/>
          <p:cNvSpPr/>
          <p:nvPr/>
        </p:nvSpPr>
        <p:spPr>
          <a:xfrm>
            <a:off x="205830" y="5181364"/>
            <a:ext cx="3672409" cy="769441"/>
          </a:xfrm>
          <a:prstGeom prst="rect">
            <a:avLst/>
          </a:prstGeom>
        </p:spPr>
        <p:txBody>
          <a:bodyPr wrap="square">
            <a:spAutoFit/>
          </a:bodyPr>
          <a:lstStyle/>
          <a:p>
            <a:pPr algn="just"/>
            <a:r>
              <a:rPr lang="el-GR" sz="1100" dirty="0"/>
              <a:t>Ύπαρξη ηλεκτρονικών διαδικασιών για τις συναλλαγές από την παραγγελία του προϊόντος, τον έλεγχο και ενημέρωση της αποθήκης, την εξόφληση, την διανομή και παράδοση του προϊόντος στον πελάτη</a:t>
            </a:r>
          </a:p>
        </p:txBody>
      </p:sp>
      <p:pic>
        <p:nvPicPr>
          <p:cNvPr id="25" name="Εικόνα 24" descr="D:\Ζωή\Pictures\Screenshots\Στιγμιότυπο οθόνης (151).png"/>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671704" y="3515336"/>
            <a:ext cx="5472295" cy="2361936"/>
          </a:xfrm>
          <a:prstGeom prst="rect">
            <a:avLst/>
          </a:prstGeom>
          <a:noFill/>
          <a:ln>
            <a:noFill/>
          </a:ln>
        </p:spPr>
      </p:pic>
      <p:sp>
        <p:nvSpPr>
          <p:cNvPr id="26" name="Ορθογώνιο 25"/>
          <p:cNvSpPr/>
          <p:nvPr/>
        </p:nvSpPr>
        <p:spPr>
          <a:xfrm>
            <a:off x="4716016" y="5877272"/>
            <a:ext cx="4248472" cy="600164"/>
          </a:xfrm>
          <a:prstGeom prst="rect">
            <a:avLst/>
          </a:prstGeom>
        </p:spPr>
        <p:txBody>
          <a:bodyPr wrap="square">
            <a:spAutoFit/>
          </a:bodyPr>
          <a:lstStyle/>
          <a:p>
            <a:pPr algn="just"/>
            <a:r>
              <a:rPr lang="el-GR" sz="1100" dirty="0"/>
              <a:t>Βαθμός ροπής των επιχειρήσεων που συμμετείχαν στην έρευνα για την εισαγωγή νέων τεχνολογιών [κλίμακα: 1(καθόλου), 2 (λίγο), 3 (μέτρια), 4 (αρκετά), 5 (πολύ)]</a:t>
            </a:r>
          </a:p>
        </p:txBody>
      </p:sp>
      <p:sp>
        <p:nvSpPr>
          <p:cNvPr id="12" name="Ορθογώνιο 11"/>
          <p:cNvSpPr/>
          <p:nvPr/>
        </p:nvSpPr>
        <p:spPr>
          <a:xfrm>
            <a:off x="144016" y="6058682"/>
            <a:ext cx="4572000" cy="415498"/>
          </a:xfrm>
          <a:prstGeom prst="rect">
            <a:avLst/>
          </a:prstGeom>
        </p:spPr>
        <p:txBody>
          <a:bodyPr>
            <a:spAutoFit/>
          </a:bodyPr>
          <a:lstStyle/>
          <a:p>
            <a:pPr algn="just"/>
            <a:r>
              <a:rPr lang="el-GR" sz="1050" dirty="0"/>
              <a:t>Πηγή: Μελέτη για τα κίνητρα και τις διαδικασίες ψηφιακού μετασχηματισμού των επιχειρήσεων των δήμων Καλλιθέας, Παλαιού Φαλήρου και Αλίμου</a:t>
            </a:r>
          </a:p>
        </p:txBody>
      </p:sp>
    </p:spTree>
    <p:extLst>
      <p:ext uri="{BB962C8B-B14F-4D97-AF65-F5344CB8AC3E}">
        <p14:creationId xmlns:p14="http://schemas.microsoft.com/office/powerpoint/2010/main" val="2570644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0"/>
            <a:ext cx="9144000" cy="521256"/>
          </a:xfrm>
        </p:spPr>
        <p:txBody>
          <a:bodyPr/>
          <a:lstStyle/>
          <a:p>
            <a:pPr algn="ctr"/>
            <a:r>
              <a:rPr lang="el-GR" sz="2000" dirty="0"/>
              <a:t>Ποια </a:t>
            </a:r>
            <a:r>
              <a:rPr lang="el-GR" sz="2000" dirty="0" err="1"/>
              <a:t>ειναι</a:t>
            </a:r>
            <a:r>
              <a:rPr lang="el-GR" sz="2000" dirty="0"/>
              <a:t> τα </a:t>
            </a:r>
            <a:r>
              <a:rPr lang="el-GR" sz="2000" dirty="0" err="1"/>
              <a:t>οικονομικα</a:t>
            </a:r>
            <a:r>
              <a:rPr lang="el-GR" sz="2000" dirty="0"/>
              <a:t> </a:t>
            </a:r>
            <a:r>
              <a:rPr lang="el-GR" sz="2000" dirty="0" err="1"/>
              <a:t>χαρακτηριστικα</a:t>
            </a:r>
            <a:r>
              <a:rPr lang="el-GR" sz="2000" dirty="0"/>
              <a:t> </a:t>
            </a:r>
            <a:r>
              <a:rPr lang="el-GR" sz="2000" dirty="0" err="1"/>
              <a:t>τησ</a:t>
            </a:r>
            <a:r>
              <a:rPr lang="el-GR" sz="2000" dirty="0"/>
              <a:t> </a:t>
            </a:r>
            <a:r>
              <a:rPr lang="el-GR" sz="2000" dirty="0" err="1"/>
              <a:t>περιοχησ</a:t>
            </a:r>
            <a:r>
              <a:rPr lang="el-GR" sz="2000" dirty="0"/>
              <a:t> ΒΑΑ;</a:t>
            </a:r>
          </a:p>
        </p:txBody>
      </p:sp>
      <p:sp>
        <p:nvSpPr>
          <p:cNvPr id="2" name="TextBox 1">
            <a:extLst>
              <a:ext uri="{FF2B5EF4-FFF2-40B4-BE49-F238E27FC236}">
                <a16:creationId xmlns:a16="http://schemas.microsoft.com/office/drawing/2014/main" xmlns="" id="{614F6643-63DC-4F10-9CD0-15CB1FD6CCE8}"/>
              </a:ext>
            </a:extLst>
          </p:cNvPr>
          <p:cNvSpPr txBox="1"/>
          <p:nvPr/>
        </p:nvSpPr>
        <p:spPr>
          <a:xfrm>
            <a:off x="179512" y="476672"/>
            <a:ext cx="4392488" cy="3990836"/>
          </a:xfrm>
          <a:prstGeom prst="rect">
            <a:avLst/>
          </a:prstGeom>
          <a:noFill/>
        </p:spPr>
        <p:txBody>
          <a:bodyPr wrap="square" rtlCol="0">
            <a:spAutoFit/>
          </a:bodyPr>
          <a:lstStyle>
            <a:defPPr>
              <a:defRPr lang="el-GR"/>
            </a:defPPr>
            <a:lvl1pPr marL="93663" indent="-93663" algn="just">
              <a:lnSpc>
                <a:spcPts val="1900"/>
              </a:lnSpc>
              <a:buFont typeface="Arial" panose="020B0604020202020204" pitchFamily="34" charset="0"/>
              <a:buChar char="•"/>
              <a:defRPr sz="1400"/>
            </a:lvl1pPr>
          </a:lstStyle>
          <a:p>
            <a:r>
              <a:rPr lang="el-GR" dirty="0"/>
              <a:t>Σε όρους μεγέθους, την συντριπτική πλειοψηφία των επιχειρήσεων του δείγματος αποτελούν διαχρονικά οι πολύ μικρές και μικρές εμπορικές εταιρείες. Ειδικότερα, το 70,2% των εταιρειών χαρακτηρίζονται πολύ μικρές, το 18,3% μικρές, το 8,5% μεσαίες και μόλις το 3% μεγάλες</a:t>
            </a:r>
            <a:r>
              <a:rPr lang="el-GR" dirty="0" smtClean="0"/>
              <a:t>.</a:t>
            </a:r>
            <a:r>
              <a:rPr lang="en-US" dirty="0" smtClean="0"/>
              <a:t> </a:t>
            </a:r>
            <a:r>
              <a:rPr lang="en-US" sz="1200" dirty="0" smtClean="0"/>
              <a:t>(</a:t>
            </a:r>
            <a:r>
              <a:rPr lang="el-GR" sz="1200" dirty="0" smtClean="0"/>
              <a:t>Πηγή</a:t>
            </a:r>
            <a:r>
              <a:rPr lang="el-GR" sz="1200" dirty="0"/>
              <a:t>: </a:t>
            </a:r>
            <a:r>
              <a:rPr lang="el-GR" sz="1200" dirty="0" smtClean="0"/>
              <a:t>1η </a:t>
            </a:r>
            <a:r>
              <a:rPr lang="el-GR" sz="1200" dirty="0"/>
              <a:t>Μελέτη για τα αποτελέσματα από τη λειτουργία των επιχειρήσεων που εκδίδουν οικονομικά στοιχεία (ιδίως Α.Ε. και Ε.Π.Ε</a:t>
            </a:r>
            <a:r>
              <a:rPr lang="el-GR" sz="1200" dirty="0" smtClean="0"/>
              <a:t>.))</a:t>
            </a:r>
          </a:p>
          <a:p>
            <a:r>
              <a:rPr lang="el-GR" dirty="0" smtClean="0"/>
              <a:t>Βασικότερο </a:t>
            </a:r>
            <a:r>
              <a:rPr lang="el-GR" dirty="0"/>
              <a:t>εμπόδιο </a:t>
            </a:r>
            <a:r>
              <a:rPr lang="el-GR" dirty="0" smtClean="0"/>
              <a:t>(3,44 στα 5) για </a:t>
            </a:r>
            <a:r>
              <a:rPr lang="el-GR" dirty="0"/>
              <a:t>την ενσωμάτωση ψηφιακών λύσεων και </a:t>
            </a:r>
            <a:r>
              <a:rPr lang="el-GR" dirty="0" smtClean="0"/>
              <a:t>εργαλείων είναι για τη </a:t>
            </a:r>
            <a:r>
              <a:rPr lang="el-GR" dirty="0"/>
              <a:t>συντριπτική πλειοψηφία των επιχειρήσεων </a:t>
            </a:r>
            <a:r>
              <a:rPr lang="el-GR" dirty="0" smtClean="0"/>
              <a:t>η </a:t>
            </a:r>
            <a:r>
              <a:rPr lang="el-GR" dirty="0"/>
              <a:t>έλλειψη χρηματοδότησης για την πραγματοποίηση </a:t>
            </a:r>
            <a:r>
              <a:rPr lang="el-GR" dirty="0" smtClean="0"/>
              <a:t>επενδύσεων, με τα ζητήματα διασφάλισης της βιωσιμότητας να ακολουθούν (2,69 στα 5). </a:t>
            </a:r>
            <a:r>
              <a:rPr lang="el-GR" sz="1200" dirty="0" smtClean="0"/>
              <a:t>(Πηγή</a:t>
            </a:r>
            <a:r>
              <a:rPr lang="el-GR" sz="1200" dirty="0"/>
              <a:t>: Μελέτη για τα κίνητρα και τις διαδικασίες ψηφιακού μετασχηματισμού των επιχειρήσεων των δήμων Καλλιθέας, Παλαιού Φαλήρου και </a:t>
            </a:r>
            <a:r>
              <a:rPr lang="el-GR" sz="1200" dirty="0" smtClean="0"/>
              <a:t>Αλίμου</a:t>
            </a:r>
            <a:r>
              <a:rPr lang="el-GR" sz="1200" dirty="0"/>
              <a:t>)</a:t>
            </a:r>
          </a:p>
        </p:txBody>
      </p:sp>
      <p:sp>
        <p:nvSpPr>
          <p:cNvPr id="3" name="TextBox 2">
            <a:extLst>
              <a:ext uri="{FF2B5EF4-FFF2-40B4-BE49-F238E27FC236}">
                <a16:creationId xmlns:a16="http://schemas.microsoft.com/office/drawing/2014/main" xmlns="" id="{700F1B19-5AAC-E15C-E9CE-874B238261CF}"/>
              </a:ext>
            </a:extLst>
          </p:cNvPr>
          <p:cNvSpPr txBox="1"/>
          <p:nvPr/>
        </p:nvSpPr>
        <p:spPr>
          <a:xfrm>
            <a:off x="3204468" y="7358269"/>
            <a:ext cx="7856516" cy="615553"/>
          </a:xfrm>
          <a:prstGeom prst="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l-GR" sz="1700" b="1" dirty="0">
                <a:ln w="0"/>
                <a:solidFill>
                  <a:srgbClr val="FF0000"/>
                </a:solidFill>
              </a:rPr>
              <a:t>Ανάγκη για </a:t>
            </a:r>
            <a:r>
              <a:rPr lang="el-GR" sz="1700" b="1" dirty="0">
                <a:ln w="0"/>
                <a:solidFill>
                  <a:srgbClr val="FF0000"/>
                </a:solidFill>
                <a:ea typeface="Times New Roman" panose="02020603050405020304" pitchFamily="18" charset="0"/>
                <a:cs typeface="Times New Roman" panose="02020603050405020304" pitchFamily="18" charset="0"/>
              </a:rPr>
              <a:t>προσέλκυση παραγωγικών ηλικιών, μείωση της ανεργίας, αναβάθμιση δεξιοτήτων των απασχολουμένων και υποστήριξη της απασχόλησης των γυναικών</a:t>
            </a:r>
            <a:endParaRPr lang="en-GB" sz="1700" b="1" dirty="0">
              <a:ln w="0"/>
              <a:solidFill>
                <a:srgbClr val="FF0000"/>
              </a:solidFill>
            </a:endParaRPr>
          </a:p>
        </p:txBody>
      </p:sp>
      <p:sp>
        <p:nvSpPr>
          <p:cNvPr id="16" name="TextBox 15">
            <a:extLst>
              <a:ext uri="{FF2B5EF4-FFF2-40B4-BE49-F238E27FC236}">
                <a16:creationId xmlns:a16="http://schemas.microsoft.com/office/drawing/2014/main" xmlns="" id="{BD488460-26A0-0EDE-58F7-2C5E0065C42A}"/>
              </a:ext>
            </a:extLst>
          </p:cNvPr>
          <p:cNvSpPr txBox="1"/>
          <p:nvPr/>
        </p:nvSpPr>
        <p:spPr>
          <a:xfrm>
            <a:off x="4860032" y="502877"/>
            <a:ext cx="4247380" cy="577081"/>
          </a:xfrm>
          <a:prstGeom prst="rect">
            <a:avLst/>
          </a:prstGeom>
          <a:noFill/>
        </p:spPr>
        <p:txBody>
          <a:bodyPr wrap="square" rtlCol="0">
            <a:spAutoFit/>
          </a:bodyPr>
          <a:lstStyle/>
          <a:p>
            <a:pPr algn="ctr"/>
            <a:r>
              <a:rPr lang="el-GR" sz="1050" dirty="0"/>
              <a:t>Αποτύπωση των παραγόντων που εμποδίζουν τον ψηφιακό μετασχηματισμό των επιχειρήσεων που συμμετείχαν στη μελέτη [κλίμακα: 1(καθόλου), 2 (λίγο), 3 (μέτρια), 4 (αρκετά), 5 (πολύ)].</a:t>
            </a:r>
            <a:endParaRPr lang="el-GR" sz="1050" i="1" dirty="0"/>
          </a:p>
        </p:txBody>
      </p:sp>
      <p:pic>
        <p:nvPicPr>
          <p:cNvPr id="27" name="Εικόνα 26" descr="D:\Ζωή\Pictures\Screenshots\Στιγμιότυπο οθόνης (157).png"/>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730256" y="3717032"/>
            <a:ext cx="5450256" cy="3312368"/>
          </a:xfrm>
          <a:prstGeom prst="rect">
            <a:avLst/>
          </a:prstGeom>
          <a:noFill/>
          <a:ln>
            <a:noFill/>
          </a:ln>
        </p:spPr>
      </p:pic>
      <p:sp>
        <p:nvSpPr>
          <p:cNvPr id="11" name="Ορθογώνιο 10"/>
          <p:cNvSpPr/>
          <p:nvPr/>
        </p:nvSpPr>
        <p:spPr>
          <a:xfrm>
            <a:off x="4506120" y="3284984"/>
            <a:ext cx="4530376" cy="577081"/>
          </a:xfrm>
          <a:prstGeom prst="rect">
            <a:avLst/>
          </a:prstGeom>
        </p:spPr>
        <p:txBody>
          <a:bodyPr wrap="square">
            <a:spAutoFit/>
          </a:bodyPr>
          <a:lstStyle/>
          <a:p>
            <a:pPr algn="ctr"/>
            <a:r>
              <a:rPr lang="el-GR" sz="1050" dirty="0"/>
              <a:t>Παρουσίαση του ποσοστού των επιχειρήσεων ανά βαθμό ενσωμάτωσης νέων τεχνολογιών [κλίμακα: 1(καθόλου), 2 (λίγο), 3 (μέτρια), 4 (αρκετά), 5 (πολύ)] για καθεμία από τις προτεινόμενες διεργασίες.</a:t>
            </a:r>
          </a:p>
        </p:txBody>
      </p:sp>
      <p:sp>
        <p:nvSpPr>
          <p:cNvPr id="28" name="TextBox 27">
            <a:extLst>
              <a:ext uri="{FF2B5EF4-FFF2-40B4-BE49-F238E27FC236}">
                <a16:creationId xmlns:a16="http://schemas.microsoft.com/office/drawing/2014/main" xmlns="" id="{09AC5018-4B81-A31C-BBDC-4E22888E3FE1}"/>
              </a:ext>
            </a:extLst>
          </p:cNvPr>
          <p:cNvSpPr txBox="1"/>
          <p:nvPr/>
        </p:nvSpPr>
        <p:spPr>
          <a:xfrm>
            <a:off x="179512" y="5352603"/>
            <a:ext cx="3456384" cy="1077218"/>
          </a:xfrm>
          <a:prstGeom prst="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l-GR" sz="1600" b="1" dirty="0" smtClean="0">
                <a:ln w="0"/>
                <a:solidFill>
                  <a:schemeClr val="bg1"/>
                </a:solidFill>
                <a:ea typeface="Times New Roman" panose="02020603050405020304" pitchFamily="18" charset="0"/>
                <a:cs typeface="Times New Roman" panose="02020603050405020304" pitchFamily="18" charset="0"/>
              </a:rPr>
              <a:t>Ανάγκη ενίσχυσης δεξιοτήτων του ανθρώπινου δυναμικού και διάχυσης ψηφιακών εφαρμογών στις επιχειρήσεις</a:t>
            </a:r>
            <a:endParaRPr lang="el-GR" sz="1600" b="1" dirty="0">
              <a:ln w="0"/>
              <a:solidFill>
                <a:schemeClr val="bg1"/>
              </a:solidFill>
              <a:ea typeface="Times New Roman" panose="02020603050405020304" pitchFamily="18" charset="0"/>
              <a:cs typeface="Times New Roman" panose="02020603050405020304" pitchFamily="18" charset="0"/>
            </a:endParaRPr>
          </a:p>
        </p:txBody>
      </p:sp>
      <p:pic>
        <p:nvPicPr>
          <p:cNvPr id="14" name="Εικόνα 13" descr="D:\Ζωή\Pictures\Screenshots\Στιγμιότυπο οθόνης (158).png"/>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r="2459"/>
          <a:stretch/>
        </p:blipFill>
        <p:spPr bwMode="auto">
          <a:xfrm>
            <a:off x="5004048" y="980728"/>
            <a:ext cx="4139952" cy="2385060"/>
          </a:xfrm>
          <a:prstGeom prst="rect">
            <a:avLst/>
          </a:prstGeom>
          <a:noFill/>
          <a:ln>
            <a:noFill/>
          </a:ln>
        </p:spPr>
      </p:pic>
    </p:spTree>
    <p:extLst>
      <p:ext uri="{BB962C8B-B14F-4D97-AF65-F5344CB8AC3E}">
        <p14:creationId xmlns:p14="http://schemas.microsoft.com/office/powerpoint/2010/main" val="42860889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14F6643-63DC-4F10-9CD0-15CB1FD6CCE8}"/>
              </a:ext>
            </a:extLst>
          </p:cNvPr>
          <p:cNvSpPr txBox="1"/>
          <p:nvPr/>
        </p:nvSpPr>
        <p:spPr>
          <a:xfrm>
            <a:off x="78239" y="519998"/>
            <a:ext cx="8712968" cy="2752933"/>
          </a:xfrm>
          <a:prstGeom prst="rect">
            <a:avLst/>
          </a:prstGeom>
          <a:noFill/>
        </p:spPr>
        <p:txBody>
          <a:bodyPr wrap="square" rtlCol="0" anchor="t">
            <a:spAutoFit/>
          </a:bodyPr>
          <a:lstStyle>
            <a:defPPr>
              <a:defRPr lang="el-GR"/>
            </a:defPPr>
            <a:lvl1pPr marL="93663" indent="-93663" algn="just">
              <a:lnSpc>
                <a:spcPts val="1900"/>
              </a:lnSpc>
              <a:buFont typeface="Arial" panose="020B0604020202020204" pitchFamily="34" charset="0"/>
              <a:buChar char="•"/>
              <a:defRPr sz="1400"/>
            </a:lvl1pPr>
          </a:lstStyle>
          <a:p>
            <a:r>
              <a:rPr lang="el-GR" dirty="0" smtClean="0"/>
              <a:t>Σε ειδική έρευνα, το </a:t>
            </a:r>
            <a:r>
              <a:rPr lang="el-GR" dirty="0"/>
              <a:t>49% των ερωτηθέντων επιχειρήσεων δήλωσε ότι οι πωλήσεις τους παρέμειναν στάσιμες </a:t>
            </a:r>
            <a:r>
              <a:rPr lang="el-GR" dirty="0" smtClean="0"/>
              <a:t>το 1</a:t>
            </a:r>
            <a:r>
              <a:rPr lang="el-GR" baseline="30000" dirty="0" smtClean="0"/>
              <a:t>ο</a:t>
            </a:r>
            <a:r>
              <a:rPr lang="el-GR" dirty="0" smtClean="0"/>
              <a:t> τρίμηνο του 2022, </a:t>
            </a:r>
            <a:r>
              <a:rPr lang="el-GR" dirty="0"/>
              <a:t>το 32% δήλωσε μείωση και το 19% αύξηση. Συνεπώς υπάρχει μια αρνητική αίσθηση της τάξεως των 13 μονάδων </a:t>
            </a:r>
            <a:r>
              <a:rPr lang="el-GR" dirty="0" smtClean="0"/>
              <a:t>σε </a:t>
            </a:r>
            <a:r>
              <a:rPr lang="el-GR" dirty="0"/>
              <a:t>όρους πωλήσεων</a:t>
            </a:r>
            <a:r>
              <a:rPr lang="el-GR" dirty="0" smtClean="0"/>
              <a:t>.</a:t>
            </a:r>
            <a:r>
              <a:rPr lang="el-GR" dirty="0"/>
              <a:t> Σχετικά με τις προσδοκίες της πορείας της επιχειρηματικής τους δραστηριότητας σε όρους αξίας πωλήσεων για το επόμενο τρίμηνο, το σχετικό ισοζύγιο διαμορφώνεται θετικό(+40,7 μονάδες</a:t>
            </a:r>
            <a:r>
              <a:rPr lang="el-GR" dirty="0" smtClean="0"/>
              <a:t>), καθώς το </a:t>
            </a:r>
            <a:r>
              <a:rPr lang="el-GR" dirty="0"/>
              <a:t>49,3% των επιχειρήσεων αναμένει σταθερή </a:t>
            </a:r>
            <a:r>
              <a:rPr lang="el-GR" dirty="0" smtClean="0"/>
              <a:t>πορεία, </a:t>
            </a:r>
            <a:r>
              <a:rPr lang="el-GR" dirty="0"/>
              <a:t>ενώ το 45,7% αναμένει ανοδική </a:t>
            </a:r>
            <a:r>
              <a:rPr lang="el-GR" dirty="0" smtClean="0"/>
              <a:t>πορεία. </a:t>
            </a:r>
          </a:p>
          <a:p>
            <a:r>
              <a:rPr lang="el-GR" dirty="0" smtClean="0"/>
              <a:t>Η </a:t>
            </a:r>
            <a:r>
              <a:rPr lang="el-GR" dirty="0"/>
              <a:t>πλειοψηφία των επιχειρήσεων (84,3%) δήλωσε ότι δεν μεταβλήθηκε ο αριθμός των θέσεων των απασχολουμένων κατά το 1</a:t>
            </a:r>
            <a:r>
              <a:rPr lang="el-GR" baseline="30000" dirty="0"/>
              <a:t>Ο</a:t>
            </a:r>
            <a:r>
              <a:rPr lang="el-GR" dirty="0"/>
              <a:t> τρίμηνο του 2022, το 8,7% δήλωσε ότι αύξησε το προσωπικό του ενώ μόλις το 7% προχώρησε σε μείωση προσωπικού</a:t>
            </a:r>
            <a:r>
              <a:rPr lang="el-GR" dirty="0" smtClean="0"/>
              <a:t>. Οι </a:t>
            </a:r>
            <a:r>
              <a:rPr lang="el-GR" dirty="0"/>
              <a:t>προσδοκίες για το </a:t>
            </a:r>
            <a:r>
              <a:rPr lang="el-GR" dirty="0" smtClean="0"/>
              <a:t>2</a:t>
            </a:r>
            <a:r>
              <a:rPr lang="el-GR" baseline="30000" dirty="0" smtClean="0"/>
              <a:t>ο</a:t>
            </a:r>
            <a:r>
              <a:rPr lang="el-GR" dirty="0" smtClean="0"/>
              <a:t> τρίμηνο </a:t>
            </a:r>
            <a:r>
              <a:rPr lang="el-GR" dirty="0"/>
              <a:t>του 2022 παρουσιάζονται σταθερές και ελαφρώς αισιόδοξες αναφορικά με την πορεία της </a:t>
            </a:r>
            <a:r>
              <a:rPr lang="el-GR" dirty="0" smtClean="0"/>
              <a:t>απασχόλησης, καθώς το </a:t>
            </a:r>
            <a:r>
              <a:rPr lang="el-GR" dirty="0"/>
              <a:t>78,3% εκτιμά ότι η απασχόληση θα παραμείνει στα ίδια επίπεδα, ενώ </a:t>
            </a:r>
            <a:r>
              <a:rPr lang="el-GR" dirty="0" smtClean="0"/>
              <a:t>το 19% έχει προοπτική αύξησης </a:t>
            </a:r>
            <a:r>
              <a:rPr lang="el-GR" dirty="0"/>
              <a:t>της </a:t>
            </a:r>
            <a:r>
              <a:rPr lang="el-GR" dirty="0" smtClean="0"/>
              <a:t>απασχόλησης.</a:t>
            </a:r>
            <a:endParaRPr lang="el-GR" sz="1200" dirty="0" smtClean="0"/>
          </a:p>
        </p:txBody>
      </p:sp>
      <p:sp>
        <p:nvSpPr>
          <p:cNvPr id="4" name="Τίτλος 3"/>
          <p:cNvSpPr txBox="1">
            <a:spLocks/>
          </p:cNvSpPr>
          <p:nvPr/>
        </p:nvSpPr>
        <p:spPr>
          <a:xfrm>
            <a:off x="0" y="0"/>
            <a:ext cx="9144000" cy="52125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l-GR" sz="2000" dirty="0" err="1" smtClean="0"/>
              <a:t>Ποιεσ</a:t>
            </a:r>
            <a:r>
              <a:rPr lang="el-GR" sz="2000" dirty="0" smtClean="0"/>
              <a:t> </a:t>
            </a:r>
            <a:r>
              <a:rPr lang="el-GR" sz="2000" dirty="0" err="1" smtClean="0"/>
              <a:t>ειναι</a:t>
            </a:r>
            <a:r>
              <a:rPr lang="el-GR" sz="2000" dirty="0" smtClean="0"/>
              <a:t> οι </a:t>
            </a:r>
            <a:r>
              <a:rPr lang="el-GR" sz="2000" dirty="0" err="1" smtClean="0"/>
              <a:t>επιπτωσεισ</a:t>
            </a:r>
            <a:r>
              <a:rPr lang="el-GR" sz="2000" dirty="0" smtClean="0"/>
              <a:t> </a:t>
            </a:r>
            <a:r>
              <a:rPr lang="el-GR" sz="2000" dirty="0" err="1" smtClean="0"/>
              <a:t>απο</a:t>
            </a:r>
            <a:r>
              <a:rPr lang="el-GR" sz="2000" dirty="0" smtClean="0"/>
              <a:t> τον </a:t>
            </a:r>
            <a:r>
              <a:rPr lang="en-US" sz="2000" dirty="0" smtClean="0"/>
              <a:t>covid-19 </a:t>
            </a:r>
            <a:r>
              <a:rPr lang="el-GR" sz="2000" dirty="0" smtClean="0"/>
              <a:t>στην </a:t>
            </a:r>
            <a:r>
              <a:rPr lang="el-GR" sz="2000" dirty="0" err="1" smtClean="0"/>
              <a:t>περιοχη</a:t>
            </a:r>
            <a:r>
              <a:rPr lang="el-GR" sz="2000" dirty="0" smtClean="0"/>
              <a:t> ΒΑΑ;</a:t>
            </a:r>
            <a:endParaRPr lang="el-GR" sz="2000" dirty="0"/>
          </a:p>
        </p:txBody>
      </p:sp>
      <p:pic>
        <p:nvPicPr>
          <p:cNvPr id="7" name="Εικόνα 6"/>
          <p:cNvPicPr>
            <a:picLocks noChangeAspect="1"/>
          </p:cNvPicPr>
          <p:nvPr/>
        </p:nvPicPr>
        <p:blipFill rotWithShape="1">
          <a:blip r:embed="rId2"/>
          <a:srcRect l="1035" t="1248" r="1309" b="1687"/>
          <a:stretch/>
        </p:blipFill>
        <p:spPr>
          <a:xfrm>
            <a:off x="4434722" y="3686175"/>
            <a:ext cx="4161591" cy="3171825"/>
          </a:xfrm>
          <a:prstGeom prst="rect">
            <a:avLst/>
          </a:prstGeom>
        </p:spPr>
      </p:pic>
      <p:pic>
        <p:nvPicPr>
          <p:cNvPr id="8" name="Εικόνα 7"/>
          <p:cNvPicPr>
            <a:picLocks noChangeAspect="1"/>
          </p:cNvPicPr>
          <p:nvPr/>
        </p:nvPicPr>
        <p:blipFill rotWithShape="1">
          <a:blip r:embed="rId3"/>
          <a:srcRect l="1929" t="1266" r="1777" b="1123"/>
          <a:stretch/>
        </p:blipFill>
        <p:spPr>
          <a:xfrm>
            <a:off x="500063" y="3686174"/>
            <a:ext cx="3810000" cy="3171825"/>
          </a:xfrm>
          <a:prstGeom prst="rect">
            <a:avLst/>
          </a:prstGeom>
        </p:spPr>
      </p:pic>
      <p:sp>
        <p:nvSpPr>
          <p:cNvPr id="2" name="Ορθογώνιο 1"/>
          <p:cNvSpPr/>
          <p:nvPr/>
        </p:nvSpPr>
        <p:spPr>
          <a:xfrm>
            <a:off x="283772" y="3284984"/>
            <a:ext cx="8496944" cy="276999"/>
          </a:xfrm>
          <a:prstGeom prst="rect">
            <a:avLst/>
          </a:prstGeom>
        </p:spPr>
        <p:txBody>
          <a:bodyPr wrap="square">
            <a:spAutoFit/>
          </a:bodyPr>
          <a:lstStyle/>
          <a:p>
            <a:pPr algn="ctr"/>
            <a:r>
              <a:rPr lang="el-GR" sz="1200" dirty="0" smtClean="0"/>
              <a:t>Πηγή</a:t>
            </a:r>
            <a:r>
              <a:rPr lang="el-GR" sz="1200" dirty="0"/>
              <a:t>: Μελέτη επιπτώσεων της υγειονομικής κρίσης Covid-19 στους Δήμους Καλλιθέας, Παλαιού Φαλήρου και </a:t>
            </a:r>
            <a:r>
              <a:rPr lang="el-GR" sz="1200" dirty="0" smtClean="0"/>
              <a:t>Αλίμου</a:t>
            </a:r>
            <a:endParaRPr lang="el-GR" sz="1200" dirty="0"/>
          </a:p>
        </p:txBody>
      </p:sp>
    </p:spTree>
    <p:extLst>
      <p:ext uri="{BB962C8B-B14F-4D97-AF65-F5344CB8AC3E}">
        <p14:creationId xmlns:p14="http://schemas.microsoft.com/office/powerpoint/2010/main" val="4022820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14F6643-63DC-4F10-9CD0-15CB1FD6CCE8}"/>
              </a:ext>
            </a:extLst>
          </p:cNvPr>
          <p:cNvSpPr txBox="1"/>
          <p:nvPr/>
        </p:nvSpPr>
        <p:spPr>
          <a:xfrm>
            <a:off x="280009" y="764704"/>
            <a:ext cx="8583981" cy="2528897"/>
          </a:xfrm>
          <a:prstGeom prst="rect">
            <a:avLst/>
          </a:prstGeom>
          <a:noFill/>
        </p:spPr>
        <p:txBody>
          <a:bodyPr wrap="square" rtlCol="0" anchor="t">
            <a:spAutoFit/>
          </a:bodyPr>
          <a:lstStyle>
            <a:defPPr>
              <a:defRPr lang="el-GR"/>
            </a:defPPr>
            <a:lvl1pPr marL="93663" indent="-93663" algn="just">
              <a:lnSpc>
                <a:spcPts val="1900"/>
              </a:lnSpc>
              <a:buFont typeface="Arial" panose="020B0604020202020204" pitchFamily="34" charset="0"/>
              <a:buChar char="•"/>
              <a:defRPr sz="1400"/>
            </a:lvl1pPr>
          </a:lstStyle>
          <a:p>
            <a:pPr marL="0" indent="0">
              <a:buNone/>
            </a:pPr>
            <a:r>
              <a:rPr lang="el-GR" dirty="0" smtClean="0"/>
              <a:t>Συμπερασματικά, λόγω του </a:t>
            </a:r>
            <a:r>
              <a:rPr lang="en-US" dirty="0" smtClean="0"/>
              <a:t>Covid-19</a:t>
            </a:r>
            <a:r>
              <a:rPr lang="el-GR" dirty="0" smtClean="0"/>
              <a:t>,</a:t>
            </a:r>
            <a:r>
              <a:rPr lang="en-US" dirty="0" smtClean="0"/>
              <a:t> </a:t>
            </a:r>
            <a:r>
              <a:rPr lang="el-GR" dirty="0" smtClean="0"/>
              <a:t>οι επιχειρήσεις των 3 Δήμων είχαν κατά την περίοδο διενέργειας της έρευνας:</a:t>
            </a:r>
          </a:p>
          <a:p>
            <a:pPr algn="ctr"/>
            <a:r>
              <a:rPr lang="el-GR" dirty="0" smtClean="0"/>
              <a:t>Πτώση </a:t>
            </a:r>
            <a:r>
              <a:rPr lang="el-GR" dirty="0"/>
              <a:t>της επιχειρηματικής δραστηριότητας σε όρους αξίας </a:t>
            </a:r>
            <a:r>
              <a:rPr lang="el-GR" dirty="0" smtClean="0"/>
              <a:t>πωλήσεων </a:t>
            </a:r>
          </a:p>
          <a:p>
            <a:pPr algn="ctr"/>
            <a:r>
              <a:rPr lang="el-GR" dirty="0" smtClean="0"/>
              <a:t>Σταθερές </a:t>
            </a:r>
            <a:r>
              <a:rPr lang="el-GR" dirty="0"/>
              <a:t>εκτιμήσεις σχετικά με την </a:t>
            </a:r>
            <a:r>
              <a:rPr lang="el-GR" dirty="0" smtClean="0"/>
              <a:t>απασχόληση</a:t>
            </a:r>
          </a:p>
          <a:p>
            <a:pPr algn="ctr"/>
            <a:r>
              <a:rPr lang="el-GR" dirty="0" smtClean="0"/>
              <a:t>Επιδείνωση </a:t>
            </a:r>
            <a:r>
              <a:rPr lang="el-GR" dirty="0"/>
              <a:t>στις συνθήκες ρευστότητας των </a:t>
            </a:r>
            <a:r>
              <a:rPr lang="el-GR" dirty="0" smtClean="0"/>
              <a:t>επιχειρήσεων</a:t>
            </a:r>
          </a:p>
          <a:p>
            <a:pPr algn="ctr"/>
            <a:r>
              <a:rPr lang="el-GR" dirty="0" smtClean="0"/>
              <a:t>Σχετική </a:t>
            </a:r>
            <a:r>
              <a:rPr lang="el-GR" dirty="0"/>
              <a:t>απαισιοδοξία για την πορεία </a:t>
            </a:r>
            <a:r>
              <a:rPr lang="el-GR" dirty="0" smtClean="0"/>
              <a:t>των επιχειρήσεων</a:t>
            </a:r>
          </a:p>
          <a:p>
            <a:pPr algn="ctr"/>
            <a:r>
              <a:rPr lang="el-GR" dirty="0" smtClean="0"/>
              <a:t>Ευμετάβλητη </a:t>
            </a:r>
            <a:r>
              <a:rPr lang="el-GR" dirty="0"/>
              <a:t>οικονομική κατάσταση </a:t>
            </a:r>
            <a:r>
              <a:rPr lang="el-GR" dirty="0" smtClean="0"/>
              <a:t>που απέτρεψε τις </a:t>
            </a:r>
            <a:r>
              <a:rPr lang="el-GR" dirty="0"/>
              <a:t>οργανωτικές και λειτουργικές </a:t>
            </a:r>
            <a:r>
              <a:rPr lang="el-GR" dirty="0" smtClean="0"/>
              <a:t>αλλαγές </a:t>
            </a:r>
          </a:p>
          <a:p>
            <a:pPr algn="ctr"/>
            <a:r>
              <a:rPr lang="el-GR" dirty="0" smtClean="0"/>
              <a:t>Ουδέτερη στάση σχετικά </a:t>
            </a:r>
            <a:r>
              <a:rPr lang="el-GR" dirty="0"/>
              <a:t>με την ωφέλεια των μέτρων στήριξης που έλαβε η </a:t>
            </a:r>
            <a:r>
              <a:rPr lang="el-GR" dirty="0" smtClean="0"/>
              <a:t>πολιτεία</a:t>
            </a:r>
          </a:p>
          <a:p>
            <a:pPr algn="ctr"/>
            <a:r>
              <a:rPr lang="el-GR" dirty="0" smtClean="0"/>
              <a:t>Δυσμενή </a:t>
            </a:r>
            <a:r>
              <a:rPr lang="el-GR" dirty="0"/>
              <a:t>εκτίμηση για την πορεία του </a:t>
            </a:r>
            <a:r>
              <a:rPr lang="el-GR" dirty="0" smtClean="0"/>
              <a:t>κλάδου</a:t>
            </a:r>
          </a:p>
          <a:p>
            <a:pPr algn="ctr"/>
            <a:r>
              <a:rPr lang="el-GR" dirty="0" smtClean="0"/>
              <a:t>Μειωμένη </a:t>
            </a:r>
            <a:r>
              <a:rPr lang="el-GR" dirty="0"/>
              <a:t>αισιοδοξία για επιστροφή στα επίπεδα της οικονομίας πριν από την </a:t>
            </a:r>
            <a:r>
              <a:rPr lang="el-GR" dirty="0" smtClean="0"/>
              <a:t>πανδημία</a:t>
            </a:r>
          </a:p>
        </p:txBody>
      </p:sp>
      <p:sp>
        <p:nvSpPr>
          <p:cNvPr id="4" name="Τίτλος 3"/>
          <p:cNvSpPr txBox="1">
            <a:spLocks/>
          </p:cNvSpPr>
          <p:nvPr/>
        </p:nvSpPr>
        <p:spPr>
          <a:xfrm>
            <a:off x="0" y="0"/>
            <a:ext cx="9144000" cy="52125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l-GR" sz="2000" dirty="0" err="1" smtClean="0"/>
              <a:t>Ποιεσ</a:t>
            </a:r>
            <a:r>
              <a:rPr lang="el-GR" sz="2000" dirty="0" smtClean="0"/>
              <a:t> </a:t>
            </a:r>
            <a:r>
              <a:rPr lang="el-GR" sz="2000" dirty="0" err="1" smtClean="0"/>
              <a:t>ειναι</a:t>
            </a:r>
            <a:r>
              <a:rPr lang="el-GR" sz="2000" dirty="0" smtClean="0"/>
              <a:t> οι </a:t>
            </a:r>
            <a:r>
              <a:rPr lang="el-GR" sz="2000" dirty="0" err="1" smtClean="0"/>
              <a:t>επιπτωσεισ</a:t>
            </a:r>
            <a:r>
              <a:rPr lang="el-GR" sz="2000" dirty="0" smtClean="0"/>
              <a:t> </a:t>
            </a:r>
            <a:r>
              <a:rPr lang="el-GR" sz="2000" dirty="0" err="1" smtClean="0"/>
              <a:t>απο</a:t>
            </a:r>
            <a:r>
              <a:rPr lang="el-GR" sz="2000" dirty="0" smtClean="0"/>
              <a:t> τον </a:t>
            </a:r>
            <a:r>
              <a:rPr lang="en-US" sz="2000" dirty="0" smtClean="0"/>
              <a:t>covid-19 </a:t>
            </a:r>
            <a:r>
              <a:rPr lang="el-GR" sz="2000" dirty="0" smtClean="0"/>
              <a:t>στην </a:t>
            </a:r>
            <a:r>
              <a:rPr lang="el-GR" sz="2000" dirty="0" err="1" smtClean="0"/>
              <a:t>περιοχη</a:t>
            </a:r>
            <a:r>
              <a:rPr lang="el-GR" sz="2000" dirty="0" smtClean="0"/>
              <a:t> ΒΑΑ;</a:t>
            </a:r>
            <a:endParaRPr lang="el-GR" sz="2000" dirty="0"/>
          </a:p>
        </p:txBody>
      </p:sp>
      <p:sp>
        <p:nvSpPr>
          <p:cNvPr id="5" name="TextBox 4">
            <a:extLst>
              <a:ext uri="{FF2B5EF4-FFF2-40B4-BE49-F238E27FC236}">
                <a16:creationId xmlns:a16="http://schemas.microsoft.com/office/drawing/2014/main" xmlns="" id="{BD488460-26A0-0EDE-58F7-2C5E0065C42A}"/>
              </a:ext>
            </a:extLst>
          </p:cNvPr>
          <p:cNvSpPr txBox="1"/>
          <p:nvPr/>
        </p:nvSpPr>
        <p:spPr>
          <a:xfrm>
            <a:off x="3437254" y="3875088"/>
            <a:ext cx="2493727" cy="411257"/>
          </a:xfrm>
          <a:prstGeom prst="rect">
            <a:avLst/>
          </a:prstGeom>
          <a:noFill/>
        </p:spPr>
        <p:txBody>
          <a:bodyPr wrap="square" lIns="36000" tIns="36000" rIns="36000" bIns="36000" rtlCol="0">
            <a:spAutoFit/>
          </a:bodyPr>
          <a:lstStyle/>
          <a:p>
            <a:pPr algn="ctr"/>
            <a:r>
              <a:rPr lang="el-GR" sz="1100" dirty="0"/>
              <a:t>Αποτελέσματα αναφορικά με </a:t>
            </a:r>
            <a:r>
              <a:rPr lang="el-GR" sz="1100" dirty="0" smtClean="0"/>
              <a:t>τον </a:t>
            </a:r>
            <a:r>
              <a:rPr lang="el-GR" sz="1100" dirty="0"/>
              <a:t>βαθμό αισιοδοξίας για το μέλλον της επιχείρησης </a:t>
            </a:r>
            <a:endParaRPr lang="el-GR" sz="1100" i="1" dirty="0"/>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2350"/>
          <a:stretch/>
        </p:blipFill>
        <p:spPr bwMode="auto">
          <a:xfrm>
            <a:off x="3140050" y="4174205"/>
            <a:ext cx="3088134" cy="2639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539552" y="3501008"/>
            <a:ext cx="8460432" cy="276999"/>
          </a:xfrm>
          <a:prstGeom prst="rect">
            <a:avLst/>
          </a:prstGeom>
        </p:spPr>
        <p:txBody>
          <a:bodyPr wrap="square">
            <a:spAutoFit/>
          </a:bodyPr>
          <a:lstStyle/>
          <a:p>
            <a:pPr algn="ctr"/>
            <a:r>
              <a:rPr lang="el-GR" sz="1200" dirty="0" smtClean="0"/>
              <a:t>Πηγή</a:t>
            </a:r>
            <a:r>
              <a:rPr lang="el-GR" sz="1200" dirty="0"/>
              <a:t>: Μελέτη επιπτώσεων της υγειονομικής κρίσης Covid-19 στους Δήμους Καλλιθέας, Παλαιού Φαλήρου και </a:t>
            </a:r>
            <a:r>
              <a:rPr lang="el-GR" sz="1200" dirty="0" smtClean="0"/>
              <a:t>Αλίμου</a:t>
            </a:r>
            <a:endParaRPr lang="el-GR" sz="1200" dirty="0"/>
          </a:p>
        </p:txBody>
      </p:sp>
    </p:spTree>
    <p:extLst>
      <p:ext uri="{BB962C8B-B14F-4D97-AF65-F5344CB8AC3E}">
        <p14:creationId xmlns:p14="http://schemas.microsoft.com/office/powerpoint/2010/main" val="40698470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40"/>
            <a:ext cx="9144000" cy="548640"/>
          </a:xfrm>
        </p:spPr>
        <p:txBody>
          <a:bodyPr/>
          <a:lstStyle/>
          <a:p>
            <a:pPr algn="ctr"/>
            <a:r>
              <a:rPr lang="el-GR" sz="2200" dirty="0"/>
              <a:t>Ποια </a:t>
            </a:r>
            <a:r>
              <a:rPr lang="el-GR" sz="2200" dirty="0" err="1"/>
              <a:t>ειναι</a:t>
            </a:r>
            <a:r>
              <a:rPr lang="el-GR" sz="2200" dirty="0"/>
              <a:t> τα </a:t>
            </a:r>
            <a:r>
              <a:rPr lang="el-GR" sz="2200" dirty="0" err="1" smtClean="0"/>
              <a:t>κοινωνικα</a:t>
            </a:r>
            <a:r>
              <a:rPr lang="el-GR" sz="2200" dirty="0" smtClean="0"/>
              <a:t> </a:t>
            </a:r>
            <a:r>
              <a:rPr lang="el-GR" sz="2200" dirty="0" err="1" smtClean="0"/>
              <a:t>χαρακτηριστικα</a:t>
            </a:r>
            <a:r>
              <a:rPr lang="el-GR" sz="2200" dirty="0" smtClean="0"/>
              <a:t> </a:t>
            </a:r>
            <a:r>
              <a:rPr lang="el-GR" sz="2200" dirty="0" err="1"/>
              <a:t>τησ</a:t>
            </a:r>
            <a:r>
              <a:rPr lang="el-GR" sz="2200" dirty="0"/>
              <a:t> </a:t>
            </a:r>
            <a:r>
              <a:rPr lang="el-GR" sz="2200" dirty="0" err="1"/>
              <a:t>περιοχησ</a:t>
            </a:r>
            <a:r>
              <a:rPr lang="el-GR" sz="2200" dirty="0"/>
              <a:t> ΒΑΑ;</a:t>
            </a:r>
          </a:p>
        </p:txBody>
      </p:sp>
      <p:sp>
        <p:nvSpPr>
          <p:cNvPr id="3" name="Ορθογώνιο 2"/>
          <p:cNvSpPr/>
          <p:nvPr/>
        </p:nvSpPr>
        <p:spPr>
          <a:xfrm>
            <a:off x="179512" y="1631851"/>
            <a:ext cx="4968552" cy="2677656"/>
          </a:xfrm>
          <a:prstGeom prst="rect">
            <a:avLst/>
          </a:prstGeom>
        </p:spPr>
        <p:txBody>
          <a:bodyPr wrap="square">
            <a:spAutoFit/>
          </a:bodyPr>
          <a:lstStyle/>
          <a:p>
            <a:pPr marL="180975" indent="-180975" algn="just">
              <a:buFont typeface="Arial" panose="020B0604020202020204" pitchFamily="34" charset="0"/>
              <a:buChar char="•"/>
            </a:pPr>
            <a:r>
              <a:rPr lang="el-GR" sz="1400" dirty="0" smtClean="0"/>
              <a:t>Το 2022 ο Δήμος Καλλιθέας καταγράφει το υψηλότερο ποσοστό άνεργου (7,9%) και μη ενεργού πληθυσμού (5,9%) από τους 3 Δήμους, ενώ ο Δήμος Παλαιού Φαλήρου το χαμηλότερο, αφού το 93% είναι εργαζόμενοι.</a:t>
            </a:r>
          </a:p>
          <a:p>
            <a:pPr marL="180975" indent="-180975" algn="just">
              <a:buFont typeface="Arial" panose="020B0604020202020204" pitchFamily="34" charset="0"/>
              <a:buChar char="•"/>
            </a:pPr>
            <a:r>
              <a:rPr lang="el-GR" sz="1400" dirty="0" smtClean="0"/>
              <a:t>Το </a:t>
            </a:r>
            <a:r>
              <a:rPr lang="el-GR" sz="1400" dirty="0"/>
              <a:t>ποσοστό των γυναικών που εργάζεται (</a:t>
            </a:r>
            <a:r>
              <a:rPr lang="el-GR" sz="1400" dirty="0" smtClean="0"/>
              <a:t>85%) </a:t>
            </a:r>
            <a:r>
              <a:rPr lang="el-GR" sz="1400" dirty="0"/>
              <a:t>είναι χαμηλότερα από αυτό των αντρών (</a:t>
            </a:r>
            <a:r>
              <a:rPr lang="el-GR" sz="1400" dirty="0" smtClean="0"/>
              <a:t>92%) στο σύνολο των 3 Δήμων. (</a:t>
            </a:r>
            <a:r>
              <a:rPr lang="el-GR" sz="1200" dirty="0"/>
              <a:t>Πηγή: 1η Μελέτη απασχόλησης στους τρεις δήμους – Αύγουστος </a:t>
            </a:r>
            <a:r>
              <a:rPr lang="el-GR" sz="1200" dirty="0" smtClean="0"/>
              <a:t>2022</a:t>
            </a:r>
            <a:r>
              <a:rPr lang="el-GR" sz="1400" dirty="0" smtClean="0"/>
              <a:t>)</a:t>
            </a:r>
            <a:endParaRPr lang="el-GR" sz="1400" dirty="0"/>
          </a:p>
          <a:p>
            <a:pPr marL="180975" indent="-180975" algn="just">
              <a:buFont typeface="Arial" panose="020B0604020202020204" pitchFamily="34" charset="0"/>
              <a:buChar char="•"/>
            </a:pPr>
            <a:r>
              <a:rPr lang="el-GR" sz="1400" dirty="0" smtClean="0"/>
              <a:t>Στον Δήμο </a:t>
            </a:r>
            <a:r>
              <a:rPr lang="el-GR" sz="1400" dirty="0"/>
              <a:t>Καλλιθέας εδρεύουν το </a:t>
            </a:r>
            <a:r>
              <a:rPr lang="el-GR" sz="1400" dirty="0" err="1"/>
              <a:t>Πάντειο</a:t>
            </a:r>
            <a:r>
              <a:rPr lang="el-GR" sz="1400" dirty="0"/>
              <a:t> Πανεπιστήμιο Πολιτικών και Κοινωνικών Επιστημών και το </a:t>
            </a:r>
            <a:r>
              <a:rPr lang="el-GR" sz="1400" dirty="0" err="1"/>
              <a:t>Χαροκόπειο</a:t>
            </a:r>
            <a:r>
              <a:rPr lang="el-GR" sz="1400" dirty="0"/>
              <a:t> </a:t>
            </a:r>
            <a:r>
              <a:rPr lang="el-GR" sz="1400" dirty="0" smtClean="0"/>
              <a:t>Πανεπιστήμιο και στον Δήμο Αλίμου λειτουργεί </a:t>
            </a:r>
            <a:r>
              <a:rPr lang="el-GR" sz="1400" dirty="0"/>
              <a:t>Ανοιχτό </a:t>
            </a:r>
            <a:r>
              <a:rPr lang="el-GR" sz="1400" dirty="0" smtClean="0"/>
              <a:t>Πανεπιστήμιο από το 2017.</a:t>
            </a:r>
            <a:endParaRPr lang="el-GR" sz="1400" dirty="0"/>
          </a:p>
        </p:txBody>
      </p:sp>
      <p:sp>
        <p:nvSpPr>
          <p:cNvPr id="7" name="TextBox 6">
            <a:extLst>
              <a:ext uri="{FF2B5EF4-FFF2-40B4-BE49-F238E27FC236}">
                <a16:creationId xmlns:a16="http://schemas.microsoft.com/office/drawing/2014/main" xmlns="" id="{2DC9B965-9FE7-AF78-8A7E-D8AAD3B86DBD}"/>
              </a:ext>
            </a:extLst>
          </p:cNvPr>
          <p:cNvSpPr txBox="1"/>
          <p:nvPr/>
        </p:nvSpPr>
        <p:spPr>
          <a:xfrm>
            <a:off x="179512" y="5301208"/>
            <a:ext cx="4968552" cy="1064907"/>
          </a:xfrm>
          <a:prstGeom prst="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defTabSz="533400">
              <a:lnSpc>
                <a:spcPct val="90000"/>
              </a:lnSpc>
              <a:spcBef>
                <a:spcPct val="0"/>
              </a:spcBef>
              <a:spcAft>
                <a:spcPct val="35000"/>
              </a:spcAft>
            </a:pPr>
            <a:r>
              <a:rPr lang="el-GR" sz="1600" b="1" dirty="0">
                <a:solidFill>
                  <a:sysClr val="window" lastClr="FFFFFF"/>
                </a:solidFill>
                <a:cs typeface="Arial" pitchFamily="34" charset="0"/>
              </a:rPr>
              <a:t>Μικρός βαθμός εξειδίκευσης του ανθρώπινου δυναμικού και κατά τόπους σημαντικά ποσοστά ανεργίας </a:t>
            </a:r>
            <a:endParaRPr lang="el-GR" sz="1600" dirty="0">
              <a:solidFill>
                <a:sysClr val="window" lastClr="FFFFFF"/>
              </a:solidFill>
              <a:cs typeface="Arial" pitchFamily="34" charset="0"/>
            </a:endParaRPr>
          </a:p>
          <a:p>
            <a:pPr lvl="0" algn="ctr" defTabSz="533400">
              <a:lnSpc>
                <a:spcPct val="90000"/>
              </a:lnSpc>
              <a:spcBef>
                <a:spcPct val="0"/>
              </a:spcBef>
              <a:spcAft>
                <a:spcPct val="35000"/>
              </a:spcAft>
            </a:pPr>
            <a:r>
              <a:rPr lang="el-GR" sz="1600" b="1" dirty="0">
                <a:solidFill>
                  <a:sysClr val="window" lastClr="FFFFFF"/>
                </a:solidFill>
                <a:cs typeface="Arial" pitchFamily="34" charset="0"/>
              </a:rPr>
              <a:t>Παρουσία πανεπιστημίων με σημαντική δράση σε έρευνα/ καινοτομία</a:t>
            </a:r>
          </a:p>
        </p:txBody>
      </p:sp>
      <p:graphicFrame>
        <p:nvGraphicFramePr>
          <p:cNvPr id="6" name="Γράφημα 5"/>
          <p:cNvGraphicFramePr>
            <a:graphicFrameLocks/>
          </p:cNvGraphicFramePr>
          <p:nvPr>
            <p:extLst>
              <p:ext uri="{D42A27DB-BD31-4B8C-83A1-F6EECF244321}">
                <p14:modId xmlns:p14="http://schemas.microsoft.com/office/powerpoint/2010/main" val="1088539509"/>
              </p:ext>
            </p:extLst>
          </p:nvPr>
        </p:nvGraphicFramePr>
        <p:xfrm>
          <a:off x="5076056" y="404664"/>
          <a:ext cx="3874938" cy="382672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xmlns="" id="{BD488460-26A0-0EDE-58F7-2C5E0065C42A}"/>
              </a:ext>
            </a:extLst>
          </p:cNvPr>
          <p:cNvSpPr txBox="1"/>
          <p:nvPr/>
        </p:nvSpPr>
        <p:spPr>
          <a:xfrm>
            <a:off x="6470761" y="3902801"/>
            <a:ext cx="2493727" cy="390295"/>
          </a:xfrm>
          <a:prstGeom prst="rect">
            <a:avLst/>
          </a:prstGeom>
          <a:noFill/>
        </p:spPr>
        <p:txBody>
          <a:bodyPr wrap="square" lIns="36000" tIns="36000" rIns="36000" bIns="36000" rtlCol="0">
            <a:spAutoFit/>
          </a:bodyPr>
          <a:lstStyle/>
          <a:p>
            <a:pPr algn="ctr"/>
            <a:r>
              <a:rPr lang="el-GR" sz="1000" dirty="0"/>
              <a:t>Πηγή: </a:t>
            </a:r>
            <a:r>
              <a:rPr lang="el-GR" sz="1000" i="1" dirty="0"/>
              <a:t>1η Μελέτη απασχόλησης στους τρεις δήμους – Αύγουστος 2022</a:t>
            </a:r>
          </a:p>
        </p:txBody>
      </p:sp>
      <p:graphicFrame>
        <p:nvGraphicFramePr>
          <p:cNvPr id="9" name="Γράφημα 8"/>
          <p:cNvGraphicFramePr>
            <a:graphicFrameLocks/>
          </p:cNvGraphicFramePr>
          <p:nvPr>
            <p:extLst>
              <p:ext uri="{D42A27DB-BD31-4B8C-83A1-F6EECF244321}">
                <p14:modId xmlns:p14="http://schemas.microsoft.com/office/powerpoint/2010/main" val="2949807563"/>
              </p:ext>
            </p:extLst>
          </p:nvPr>
        </p:nvGraphicFramePr>
        <p:xfrm>
          <a:off x="5220000" y="4104000"/>
          <a:ext cx="38767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68398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graphicFrame>
        <p:nvGraphicFramePr>
          <p:cNvPr id="3" name="Πίνακας 2"/>
          <p:cNvGraphicFramePr>
            <a:graphicFrameLocks noGrp="1"/>
          </p:cNvGraphicFramePr>
          <p:nvPr>
            <p:extLst>
              <p:ext uri="{D42A27DB-BD31-4B8C-83A1-F6EECF244321}">
                <p14:modId xmlns:p14="http://schemas.microsoft.com/office/powerpoint/2010/main" val="235539861"/>
              </p:ext>
            </p:extLst>
          </p:nvPr>
        </p:nvGraphicFramePr>
        <p:xfrm>
          <a:off x="35496" y="33193"/>
          <a:ext cx="9073008" cy="6839839"/>
        </p:xfrm>
        <a:graphic>
          <a:graphicData uri="http://schemas.openxmlformats.org/drawingml/2006/table">
            <a:tbl>
              <a:tblPr firstRow="1" bandRow="1">
                <a:tableStyleId>{5C22544A-7EE6-4342-B048-85BDC9FD1C3A}</a:tableStyleId>
              </a:tblPr>
              <a:tblGrid>
                <a:gridCol w="3305310">
                  <a:extLst>
                    <a:ext uri="{9D8B030D-6E8A-4147-A177-3AD203B41FA5}">
                      <a16:colId xmlns:a16="http://schemas.microsoft.com/office/drawing/2014/main" xmlns="" val="1808882316"/>
                    </a:ext>
                  </a:extLst>
                </a:gridCol>
                <a:gridCol w="2976878">
                  <a:extLst>
                    <a:ext uri="{9D8B030D-6E8A-4147-A177-3AD203B41FA5}">
                      <a16:colId xmlns:a16="http://schemas.microsoft.com/office/drawing/2014/main" xmlns="" val="3277127950"/>
                    </a:ext>
                  </a:extLst>
                </a:gridCol>
                <a:gridCol w="2790820">
                  <a:extLst>
                    <a:ext uri="{9D8B030D-6E8A-4147-A177-3AD203B41FA5}">
                      <a16:colId xmlns:a16="http://schemas.microsoft.com/office/drawing/2014/main" xmlns="" val="2886650516"/>
                    </a:ext>
                  </a:extLst>
                </a:gridCol>
              </a:tblGrid>
              <a:tr h="238226">
                <a:tc>
                  <a:txBody>
                    <a:bodyPr/>
                    <a:lstStyle/>
                    <a:p>
                      <a:pPr algn="ctr"/>
                      <a:r>
                        <a:rPr lang="el-GR" sz="1100" dirty="0" smtClean="0">
                          <a:latin typeface="+mn-lt"/>
                          <a:cs typeface="Arial" panose="020B0604020202020204" pitchFamily="34" charset="0"/>
                        </a:rPr>
                        <a:t>Δήμος Καλλιθέας</a:t>
                      </a:r>
                      <a:endParaRPr lang="el-GR" sz="1100" dirty="0">
                        <a:latin typeface="+mn-lt"/>
                        <a:cs typeface="Arial" panose="020B0604020202020204" pitchFamily="34" charset="0"/>
                      </a:endParaRPr>
                    </a:p>
                  </a:txBody>
                  <a:tcPr marL="18000" marR="18000" marT="18000" marB="18000" anchor="ctr"/>
                </a:tc>
                <a:tc>
                  <a:txBody>
                    <a:bodyPr/>
                    <a:lstStyle/>
                    <a:p>
                      <a:pPr algn="ctr"/>
                      <a:r>
                        <a:rPr lang="el-GR" sz="1100" dirty="0" smtClean="0">
                          <a:latin typeface="+mn-lt"/>
                          <a:cs typeface="Arial" panose="020B0604020202020204" pitchFamily="34" charset="0"/>
                        </a:rPr>
                        <a:t>Δήμος</a:t>
                      </a:r>
                      <a:r>
                        <a:rPr lang="el-GR" sz="1100" baseline="0" dirty="0" smtClean="0">
                          <a:latin typeface="+mn-lt"/>
                          <a:cs typeface="Arial" panose="020B0604020202020204" pitchFamily="34" charset="0"/>
                        </a:rPr>
                        <a:t> Παλαιού Φαλήρου</a:t>
                      </a:r>
                      <a:endParaRPr lang="el-GR" sz="1100" dirty="0">
                        <a:latin typeface="+mn-lt"/>
                        <a:cs typeface="Arial" panose="020B0604020202020204" pitchFamily="34" charset="0"/>
                      </a:endParaRPr>
                    </a:p>
                  </a:txBody>
                  <a:tcPr marL="18000" marR="18000" marT="18000" marB="18000" anchor="ctr"/>
                </a:tc>
                <a:tc>
                  <a:txBody>
                    <a:bodyPr/>
                    <a:lstStyle/>
                    <a:p>
                      <a:pPr algn="ctr"/>
                      <a:r>
                        <a:rPr lang="el-GR" sz="1100" dirty="0" smtClean="0">
                          <a:latin typeface="+mn-lt"/>
                          <a:cs typeface="Arial" panose="020B0604020202020204" pitchFamily="34" charset="0"/>
                        </a:rPr>
                        <a:t>Δήμος Αλίμου</a:t>
                      </a:r>
                      <a:endParaRPr lang="el-GR" sz="1100" dirty="0">
                        <a:latin typeface="+mn-lt"/>
                        <a:cs typeface="Arial" panose="020B0604020202020204" pitchFamily="34" charset="0"/>
                      </a:endParaRPr>
                    </a:p>
                  </a:txBody>
                  <a:tcPr marL="18000" marR="18000" marT="18000" marB="18000" anchor="ctr"/>
                </a:tc>
                <a:extLst>
                  <a:ext uri="{0D108BD9-81ED-4DB2-BD59-A6C34878D82A}">
                    <a16:rowId xmlns:a16="http://schemas.microsoft.com/office/drawing/2014/main" xmlns="" val="3899980079"/>
                  </a:ext>
                </a:extLst>
              </a:tr>
              <a:tr h="253376">
                <a:tc gridSpan="3">
                  <a:txBody>
                    <a:bodyPr/>
                    <a:lstStyle/>
                    <a:p>
                      <a:pPr algn="ctr"/>
                      <a:r>
                        <a:rPr lang="el-GR" sz="1200" b="1" dirty="0" smtClean="0">
                          <a:solidFill>
                            <a:schemeClr val="bg1"/>
                          </a:solidFill>
                          <a:latin typeface="+mn-lt"/>
                          <a:cs typeface="Arial" panose="020B0604020202020204" pitchFamily="34" charset="0"/>
                        </a:rPr>
                        <a:t>Εκπαίδευση</a:t>
                      </a:r>
                      <a:endParaRPr lang="el-GR" sz="1200" b="1" dirty="0">
                        <a:solidFill>
                          <a:schemeClr val="bg1"/>
                        </a:solidFill>
                        <a:latin typeface="+mn-lt"/>
                        <a:cs typeface="Arial" panose="020B0604020202020204" pitchFamily="34" charset="0"/>
                      </a:endParaRPr>
                    </a:p>
                  </a:txBody>
                  <a:tcPr marL="18000" marR="18000" marT="18000" marB="18000" anchor="ctr">
                    <a:solidFill>
                      <a:schemeClr val="accent3">
                        <a:lumMod val="75000"/>
                      </a:schemeClr>
                    </a:solidFill>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xmlns="" val="3436408478"/>
                  </a:ext>
                </a:extLst>
              </a:tr>
              <a:tr h="526078">
                <a:tc>
                  <a:txBody>
                    <a:bodyPr/>
                    <a:lstStyle/>
                    <a:p>
                      <a:pPr algn="ctr"/>
                      <a:r>
                        <a:rPr lang="el-GR" sz="1000" b="0" dirty="0" smtClean="0">
                          <a:solidFill>
                            <a:schemeClr val="tx1"/>
                          </a:solidFill>
                          <a:latin typeface="+mn-lt"/>
                          <a:cs typeface="Arial" panose="020B0604020202020204" pitchFamily="34" charset="0"/>
                        </a:rPr>
                        <a:t>Δίχρονη προσχολική εκπαίδευση</a:t>
                      </a:r>
                      <a:r>
                        <a:rPr lang="el-GR" sz="1000" b="0" baseline="0" dirty="0" smtClean="0">
                          <a:solidFill>
                            <a:schemeClr val="tx1"/>
                          </a:solidFill>
                          <a:latin typeface="+mn-lt"/>
                          <a:cs typeface="Arial" panose="020B0604020202020204" pitchFamily="34" charset="0"/>
                        </a:rPr>
                        <a:t> (19 αίθουσες), Νηπιαγωγεία (28), Βρεφικός Σταθμός (1)</a:t>
                      </a:r>
                      <a:endParaRPr lang="el-GR" sz="1000" b="0" dirty="0">
                        <a:solidFill>
                          <a:schemeClr val="tx1"/>
                        </a:solidFill>
                        <a:latin typeface="+mn-lt"/>
                        <a:cs typeface="Arial" panose="020B0604020202020204" pitchFamily="34" charset="0"/>
                      </a:endParaRPr>
                    </a:p>
                  </a:txBody>
                  <a:tcPr marL="18000" marR="18000" marT="18000" marB="18000" anchor="ctr">
                    <a:solidFill>
                      <a:srgbClr val="D5E0D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000" dirty="0" smtClean="0"/>
                        <a:t>Δημόσια Νηπιαγωγεία (10), Παιδικοί Σταθμοί – Νηπιαγωγεία Ιδιωτικά (15), </a:t>
                      </a:r>
                      <a:r>
                        <a:rPr lang="el-GR" sz="1000" u="none" strike="noStrike" dirty="0" smtClean="0">
                          <a:effectLst/>
                          <a:latin typeface="+mn-lt"/>
                          <a:cs typeface="Arial" panose="020B0604020202020204" pitchFamily="34" charset="0"/>
                        </a:rPr>
                        <a:t>Βρεφονηπιακοί - Παιδικοί Σταθμοί  δημόσιοι (8)</a:t>
                      </a:r>
                      <a:endParaRPr lang="el-GR" sz="1000" b="0" i="0" u="none" strike="noStrike" dirty="0" smtClean="0">
                        <a:solidFill>
                          <a:srgbClr val="000000"/>
                        </a:solidFill>
                        <a:effectLst/>
                        <a:latin typeface="+mn-lt"/>
                        <a:cs typeface="Arial" panose="020B0604020202020204" pitchFamily="34" charset="0"/>
                      </a:endParaRPr>
                    </a:p>
                  </a:txBody>
                  <a:tcPr marL="18000" marR="18000" marT="18000" marB="18000" anchor="ctr">
                    <a:solidFill>
                      <a:srgbClr val="D5E0D6"/>
                    </a:solidFill>
                  </a:tcPr>
                </a:tc>
                <a:tc>
                  <a:txBody>
                    <a:bodyPr/>
                    <a:lstStyle/>
                    <a:p>
                      <a:pPr algn="ctr"/>
                      <a:r>
                        <a:rPr lang="el-GR" sz="1000" dirty="0" smtClean="0"/>
                        <a:t>Νηπιαγωγεία (12) &amp; Παιδικοί Σταθμοί (6)</a:t>
                      </a:r>
                      <a:endParaRPr lang="el-GR" sz="1000" dirty="0"/>
                    </a:p>
                  </a:txBody>
                  <a:tcPr marL="18000" marR="18000" marT="18000" marB="18000" anchor="ctr">
                    <a:solidFill>
                      <a:srgbClr val="D5E0D6"/>
                    </a:solidFill>
                  </a:tcPr>
                </a:tc>
                <a:extLst>
                  <a:ext uri="{0D108BD9-81ED-4DB2-BD59-A6C34878D82A}">
                    <a16:rowId xmlns:a16="http://schemas.microsoft.com/office/drawing/2014/main" xmlns="" val="3271236432"/>
                  </a:ext>
                </a:extLst>
              </a:tr>
              <a:tr h="223076">
                <a:tc>
                  <a:txBody>
                    <a:bodyPr/>
                    <a:lstStyle/>
                    <a:p>
                      <a:pPr algn="ctr"/>
                      <a:r>
                        <a:rPr lang="el-GR" sz="1000" b="0" dirty="0" smtClean="0">
                          <a:solidFill>
                            <a:schemeClr val="tx1"/>
                          </a:solidFill>
                        </a:rPr>
                        <a:t>Δημοτικά (29)</a:t>
                      </a:r>
                      <a:endParaRPr lang="el-GR" sz="1000" b="0" dirty="0">
                        <a:solidFill>
                          <a:schemeClr val="tx1"/>
                        </a:solidFill>
                      </a:endParaRPr>
                    </a:p>
                  </a:txBody>
                  <a:tcPr marL="18000" marR="18000" marT="18000" marB="18000" anchor="ctr">
                    <a:solidFill>
                      <a:srgbClr val="EBF0EC"/>
                    </a:solidFill>
                  </a:tcPr>
                </a:tc>
                <a:tc>
                  <a:txBody>
                    <a:bodyPr/>
                    <a:lstStyle/>
                    <a:p>
                      <a:pPr algn="ctr"/>
                      <a:r>
                        <a:rPr lang="el-GR" sz="1000" kern="1200" dirty="0" smtClean="0">
                          <a:solidFill>
                            <a:schemeClr val="dk1"/>
                          </a:solidFill>
                          <a:effectLst/>
                          <a:latin typeface="+mn-lt"/>
                          <a:ea typeface="+mn-ea"/>
                          <a:cs typeface="+mn-cs"/>
                        </a:rPr>
                        <a:t>Πρωτοβάθμια Εκπαίδευση δημόσια (13)</a:t>
                      </a:r>
                      <a:endParaRPr lang="el-GR" sz="1000" dirty="0"/>
                    </a:p>
                  </a:txBody>
                  <a:tcPr marL="18000" marR="18000" marT="18000" marB="18000" anchor="ctr">
                    <a:solidFill>
                      <a:srgbClr val="EBF0EC"/>
                    </a:solidFill>
                  </a:tcPr>
                </a:tc>
                <a:tc>
                  <a:txBody>
                    <a:bodyPr/>
                    <a:lstStyle/>
                    <a:p>
                      <a:pPr algn="ctr"/>
                      <a:r>
                        <a:rPr lang="el-GR" sz="1000" dirty="0" smtClean="0"/>
                        <a:t>Δημοτικά (9)</a:t>
                      </a:r>
                      <a:endParaRPr lang="el-GR" sz="1000" dirty="0"/>
                    </a:p>
                  </a:txBody>
                  <a:tcPr marL="18000" marR="18000" marT="18000" marB="18000" anchor="ctr">
                    <a:solidFill>
                      <a:srgbClr val="EBF0EC"/>
                    </a:solidFill>
                  </a:tcPr>
                </a:tc>
                <a:extLst>
                  <a:ext uri="{0D108BD9-81ED-4DB2-BD59-A6C34878D82A}">
                    <a16:rowId xmlns:a16="http://schemas.microsoft.com/office/drawing/2014/main" xmlns="" val="2665642353"/>
                  </a:ext>
                </a:extLst>
              </a:tr>
              <a:tr h="223076">
                <a:tc>
                  <a:txBody>
                    <a:bodyPr/>
                    <a:lstStyle/>
                    <a:p>
                      <a:pPr algn="ctr"/>
                      <a:r>
                        <a:rPr lang="el-GR" sz="1000" b="0" dirty="0" smtClean="0">
                          <a:solidFill>
                            <a:schemeClr val="tx1"/>
                          </a:solidFill>
                        </a:rPr>
                        <a:t>Γυμνάσια (15)</a:t>
                      </a:r>
                      <a:endParaRPr lang="el-GR" sz="1000" b="0" dirty="0">
                        <a:solidFill>
                          <a:schemeClr val="tx1"/>
                        </a:solidFill>
                      </a:endParaRPr>
                    </a:p>
                  </a:txBody>
                  <a:tcPr marL="18000" marR="18000" marT="18000" marB="18000" anchor="ctr">
                    <a:solidFill>
                      <a:srgbClr val="D5E0D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000" kern="1200" dirty="0" smtClean="0">
                          <a:solidFill>
                            <a:schemeClr val="dk1"/>
                          </a:solidFill>
                          <a:effectLst/>
                          <a:latin typeface="+mn-lt"/>
                          <a:ea typeface="+mn-ea"/>
                          <a:cs typeface="+mn-cs"/>
                        </a:rPr>
                        <a:t>Γυμνάσια</a:t>
                      </a:r>
                      <a:r>
                        <a:rPr lang="el-GR" sz="1000" kern="1200" baseline="0" dirty="0" smtClean="0">
                          <a:solidFill>
                            <a:schemeClr val="dk1"/>
                          </a:solidFill>
                          <a:effectLst/>
                          <a:latin typeface="+mn-lt"/>
                          <a:ea typeface="+mn-ea"/>
                          <a:cs typeface="+mn-cs"/>
                        </a:rPr>
                        <a:t> (5)</a:t>
                      </a:r>
                      <a:endParaRPr lang="el-GR" sz="1000" kern="1200" dirty="0" smtClean="0">
                        <a:solidFill>
                          <a:schemeClr val="dk1"/>
                        </a:solidFill>
                        <a:effectLst/>
                        <a:latin typeface="+mn-lt"/>
                        <a:ea typeface="+mn-ea"/>
                        <a:cs typeface="+mn-cs"/>
                      </a:endParaRPr>
                    </a:p>
                  </a:txBody>
                  <a:tcPr marL="18000" marR="18000" marT="18000" marB="18000" anchor="ctr">
                    <a:solidFill>
                      <a:srgbClr val="D5E0D6"/>
                    </a:solidFill>
                  </a:tcPr>
                </a:tc>
                <a:tc>
                  <a:txBody>
                    <a:bodyPr/>
                    <a:lstStyle/>
                    <a:p>
                      <a:pPr algn="ctr"/>
                      <a:r>
                        <a:rPr lang="el-GR" sz="1000" dirty="0" smtClean="0"/>
                        <a:t>Γυμνάσια (5)</a:t>
                      </a:r>
                      <a:endParaRPr lang="el-GR" sz="1000" dirty="0"/>
                    </a:p>
                  </a:txBody>
                  <a:tcPr marL="18000" marR="18000" marT="18000" marB="18000" anchor="ctr">
                    <a:solidFill>
                      <a:srgbClr val="D5E0D6"/>
                    </a:solidFill>
                  </a:tcPr>
                </a:tc>
                <a:extLst>
                  <a:ext uri="{0D108BD9-81ED-4DB2-BD59-A6C34878D82A}">
                    <a16:rowId xmlns:a16="http://schemas.microsoft.com/office/drawing/2014/main" xmlns="" val="1405296025"/>
                  </a:ext>
                </a:extLst>
              </a:tr>
              <a:tr h="223076">
                <a:tc>
                  <a:txBody>
                    <a:bodyPr/>
                    <a:lstStyle/>
                    <a:p>
                      <a:pPr algn="ctr"/>
                      <a:r>
                        <a:rPr lang="el-GR" sz="1000" b="0" dirty="0" smtClean="0">
                          <a:solidFill>
                            <a:schemeClr val="tx1"/>
                          </a:solidFill>
                        </a:rPr>
                        <a:t>Γενικά Λύκεια</a:t>
                      </a:r>
                      <a:r>
                        <a:rPr lang="el-GR" sz="1000" b="0" baseline="0" dirty="0" smtClean="0">
                          <a:solidFill>
                            <a:schemeClr val="tx1"/>
                          </a:solidFill>
                        </a:rPr>
                        <a:t> (8)</a:t>
                      </a:r>
                      <a:endParaRPr lang="el-GR" sz="1000" b="0" dirty="0">
                        <a:solidFill>
                          <a:schemeClr val="tx1"/>
                        </a:solidFill>
                      </a:endParaRPr>
                    </a:p>
                  </a:txBody>
                  <a:tcPr marL="18000" marR="18000" marT="18000" marB="18000" anchor="ctr">
                    <a:solidFill>
                      <a:srgbClr val="EBF0EC"/>
                    </a:solidFill>
                  </a:tcPr>
                </a:tc>
                <a:tc>
                  <a:txBody>
                    <a:bodyPr/>
                    <a:lstStyle/>
                    <a:p>
                      <a:pPr algn="ctr"/>
                      <a:r>
                        <a:rPr lang="el-GR" sz="1000" dirty="0" smtClean="0"/>
                        <a:t>Γενικά Λύκεια (4) &amp; </a:t>
                      </a:r>
                      <a:r>
                        <a:rPr lang="el-GR" sz="1000" kern="1200" dirty="0" smtClean="0">
                          <a:solidFill>
                            <a:schemeClr val="dk1"/>
                          </a:solidFill>
                          <a:effectLst/>
                          <a:latin typeface="+mn-lt"/>
                          <a:ea typeface="+mn-ea"/>
                          <a:cs typeface="+mn-cs"/>
                        </a:rPr>
                        <a:t>Ιδιωτικά Εκπαιδευτήρια (2)</a:t>
                      </a:r>
                      <a:endParaRPr lang="el-GR" sz="1000" dirty="0"/>
                    </a:p>
                  </a:txBody>
                  <a:tcPr marL="18000" marR="18000" marT="18000" marB="18000" anchor="ctr">
                    <a:solidFill>
                      <a:srgbClr val="EBF0EC"/>
                    </a:solidFill>
                  </a:tcPr>
                </a:tc>
                <a:tc>
                  <a:txBody>
                    <a:bodyPr/>
                    <a:lstStyle/>
                    <a:p>
                      <a:pPr algn="ctr"/>
                      <a:r>
                        <a:rPr lang="el-GR" sz="1000" dirty="0" smtClean="0"/>
                        <a:t>Γενικά Λύκεια</a:t>
                      </a:r>
                      <a:r>
                        <a:rPr lang="el-GR" sz="1000" baseline="0" dirty="0" smtClean="0"/>
                        <a:t> (4) &amp; ΕΠΑΛ (1)</a:t>
                      </a:r>
                      <a:endParaRPr lang="el-GR" sz="1000" dirty="0"/>
                    </a:p>
                  </a:txBody>
                  <a:tcPr marL="18000" marR="18000" marT="18000" marB="18000" anchor="ctr">
                    <a:solidFill>
                      <a:srgbClr val="EBF0EC"/>
                    </a:solidFill>
                  </a:tcPr>
                </a:tc>
                <a:extLst>
                  <a:ext uri="{0D108BD9-81ED-4DB2-BD59-A6C34878D82A}">
                    <a16:rowId xmlns:a16="http://schemas.microsoft.com/office/drawing/2014/main" xmlns="" val="1391160354"/>
                  </a:ext>
                </a:extLst>
              </a:tr>
              <a:tr h="223076">
                <a:tc>
                  <a:txBody>
                    <a:bodyPr/>
                    <a:lstStyle/>
                    <a:p>
                      <a:pPr algn="ctr"/>
                      <a:endParaRPr lang="el-GR" sz="1000" b="0" dirty="0">
                        <a:solidFill>
                          <a:schemeClr val="tx1"/>
                        </a:solidFill>
                      </a:endParaRPr>
                    </a:p>
                  </a:txBody>
                  <a:tcPr marL="18000" marR="18000" marT="18000" marB="18000" anchor="ctr">
                    <a:solidFill>
                      <a:srgbClr val="D5E0D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000" kern="1200" dirty="0" err="1" smtClean="0">
                          <a:solidFill>
                            <a:schemeClr val="dk1"/>
                          </a:solidFill>
                          <a:effectLst/>
                          <a:latin typeface="+mn-lt"/>
                          <a:ea typeface="+mn-ea"/>
                          <a:cs typeface="+mn-cs"/>
                        </a:rPr>
                        <a:t>Μεταδευτεροβάθμια</a:t>
                      </a:r>
                      <a:r>
                        <a:rPr lang="el-GR" sz="1000" kern="1200" dirty="0" smtClean="0">
                          <a:solidFill>
                            <a:schemeClr val="dk1"/>
                          </a:solidFill>
                          <a:effectLst/>
                          <a:latin typeface="+mn-lt"/>
                          <a:ea typeface="+mn-ea"/>
                          <a:cs typeface="+mn-cs"/>
                        </a:rPr>
                        <a:t> εκπαίδευση (1)</a:t>
                      </a:r>
                    </a:p>
                  </a:txBody>
                  <a:tcPr marL="18000" marR="18000" marT="18000" marB="18000" anchor="ctr">
                    <a:solidFill>
                      <a:srgbClr val="D5E0D6"/>
                    </a:solidFill>
                  </a:tcPr>
                </a:tc>
                <a:tc>
                  <a:txBody>
                    <a:bodyPr/>
                    <a:lstStyle/>
                    <a:p>
                      <a:pPr algn="ctr"/>
                      <a:endParaRPr lang="el-GR" sz="1000" dirty="0"/>
                    </a:p>
                  </a:txBody>
                  <a:tcPr marL="18000" marR="18000" marT="18000" marB="18000" anchor="ctr">
                    <a:solidFill>
                      <a:srgbClr val="D5E0D6"/>
                    </a:solidFill>
                  </a:tcPr>
                </a:tc>
                <a:extLst>
                  <a:ext uri="{0D108BD9-81ED-4DB2-BD59-A6C34878D82A}">
                    <a16:rowId xmlns:a16="http://schemas.microsoft.com/office/drawing/2014/main" xmlns="" val="200256504"/>
                  </a:ext>
                </a:extLst>
              </a:tr>
              <a:tr h="223076">
                <a:tc>
                  <a:txBody>
                    <a:bodyPr/>
                    <a:lstStyle/>
                    <a:p>
                      <a:pPr algn="ctr"/>
                      <a:endParaRPr lang="el-GR" sz="1000" b="0" dirty="0">
                        <a:solidFill>
                          <a:schemeClr val="tx1"/>
                        </a:solidFill>
                        <a:latin typeface="+mn-lt"/>
                        <a:cs typeface="Arial" panose="020B0604020202020204" pitchFamily="34" charset="0"/>
                      </a:endParaRPr>
                    </a:p>
                  </a:txBody>
                  <a:tcPr marL="18000" marR="18000" marT="18000" marB="18000" anchor="ctr">
                    <a:solidFill>
                      <a:srgbClr val="EBF0EC"/>
                    </a:solidFill>
                  </a:tcPr>
                </a:tc>
                <a:tc>
                  <a:txBody>
                    <a:bodyPr/>
                    <a:lstStyle/>
                    <a:p>
                      <a:endParaRPr lang="el-GR" sz="1000" dirty="0"/>
                    </a:p>
                  </a:txBody>
                  <a:tcPr marL="18000" marR="18000" marT="18000" marB="18000" anchor="ctr">
                    <a:solidFill>
                      <a:srgbClr val="EBF0EC"/>
                    </a:solidFill>
                  </a:tcPr>
                </a:tc>
                <a:tc>
                  <a:txBody>
                    <a:bodyPr/>
                    <a:lstStyle/>
                    <a:p>
                      <a:pPr algn="ctr"/>
                      <a:r>
                        <a:rPr lang="el-GR" sz="1000" dirty="0" smtClean="0"/>
                        <a:t>Μουσικό</a:t>
                      </a:r>
                      <a:r>
                        <a:rPr lang="el-GR" sz="1000" baseline="0" dirty="0" smtClean="0"/>
                        <a:t> Σχολείο</a:t>
                      </a:r>
                      <a:endParaRPr lang="el-GR" sz="1000" dirty="0"/>
                    </a:p>
                  </a:txBody>
                  <a:tcPr marL="18000" marR="18000" marT="18000" marB="18000" anchor="ctr">
                    <a:solidFill>
                      <a:srgbClr val="EBF0EC"/>
                    </a:solidFill>
                  </a:tcPr>
                </a:tc>
                <a:extLst>
                  <a:ext uri="{0D108BD9-81ED-4DB2-BD59-A6C34878D82A}">
                    <a16:rowId xmlns:a16="http://schemas.microsoft.com/office/drawing/2014/main" xmlns="" val="3863607590"/>
                  </a:ext>
                </a:extLst>
              </a:tr>
              <a:tr h="22307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000" b="0" dirty="0" smtClean="0">
                          <a:solidFill>
                            <a:schemeClr val="tx1"/>
                          </a:solidFill>
                        </a:rPr>
                        <a:t>Κέντρο Δια Βίου</a:t>
                      </a:r>
                      <a:r>
                        <a:rPr lang="el-GR" sz="1000" b="0" baseline="0" dirty="0" smtClean="0">
                          <a:solidFill>
                            <a:schemeClr val="tx1"/>
                          </a:solidFill>
                        </a:rPr>
                        <a:t> Μάθησης</a:t>
                      </a:r>
                      <a:r>
                        <a:rPr lang="el-GR" sz="1000" b="0" baseline="0" dirty="0">
                          <a:solidFill>
                            <a:schemeClr val="tx1"/>
                          </a:solidFill>
                          <a:latin typeface="+mn-lt"/>
                          <a:cs typeface="Arial" panose="020B0604020202020204" pitchFamily="34" charset="0"/>
                        </a:rPr>
                        <a:t> </a:t>
                      </a:r>
                      <a:r>
                        <a:rPr lang="el-GR" sz="1000" b="0" baseline="0" dirty="0" smtClean="0">
                          <a:solidFill>
                            <a:schemeClr val="tx1"/>
                          </a:solidFill>
                          <a:latin typeface="+mn-lt"/>
                          <a:cs typeface="Arial" panose="020B0604020202020204" pitchFamily="34" charset="0"/>
                        </a:rPr>
                        <a:t>(Κ.Δ.Β.Μ.)</a:t>
                      </a:r>
                      <a:endParaRPr lang="el-GR" sz="1000" b="0" dirty="0" smtClean="0">
                        <a:solidFill>
                          <a:schemeClr val="tx1"/>
                        </a:solidFill>
                      </a:endParaRPr>
                    </a:p>
                  </a:txBody>
                  <a:tcPr marL="18000" marR="18000" marT="18000" marB="18000" anchor="ctr">
                    <a:solidFill>
                      <a:srgbClr val="D5E0D6"/>
                    </a:solidFill>
                  </a:tcPr>
                </a:tc>
                <a:tc>
                  <a:txBody>
                    <a:bodyPr/>
                    <a:lstStyle/>
                    <a:p>
                      <a:endParaRPr lang="el-GR" sz="1000" dirty="0"/>
                    </a:p>
                  </a:txBody>
                  <a:tcPr marL="18000" marR="18000" marT="18000" marB="18000" anchor="ctr">
                    <a:solidFill>
                      <a:srgbClr val="D5E0D6"/>
                    </a:solidFill>
                  </a:tcPr>
                </a:tc>
                <a:tc>
                  <a:txBody>
                    <a:bodyPr/>
                    <a:lstStyle/>
                    <a:p>
                      <a:pPr algn="ctr"/>
                      <a:r>
                        <a:rPr lang="el-GR" sz="1000" dirty="0" smtClean="0"/>
                        <a:t>Κέντρο Δια Βίου</a:t>
                      </a:r>
                      <a:r>
                        <a:rPr lang="el-GR" sz="1000" baseline="0" dirty="0" smtClean="0"/>
                        <a:t> Μάθησης</a:t>
                      </a:r>
                      <a:endParaRPr lang="el-GR" sz="1000" dirty="0"/>
                    </a:p>
                  </a:txBody>
                  <a:tcPr marL="18000" marR="18000" marT="18000" marB="18000" anchor="ctr">
                    <a:solidFill>
                      <a:srgbClr val="D5E0D6"/>
                    </a:solidFill>
                  </a:tcPr>
                </a:tc>
                <a:extLst>
                  <a:ext uri="{0D108BD9-81ED-4DB2-BD59-A6C34878D82A}">
                    <a16:rowId xmlns:a16="http://schemas.microsoft.com/office/drawing/2014/main" xmlns="" val="4042145809"/>
                  </a:ext>
                </a:extLst>
              </a:tr>
              <a:tr h="253376">
                <a:tc gridSpan="3">
                  <a:txBody>
                    <a:bodyPr/>
                    <a:lstStyle/>
                    <a:p>
                      <a:pPr algn="ctr"/>
                      <a:r>
                        <a:rPr lang="el-GR" sz="1200" b="1" baseline="0" dirty="0" smtClean="0">
                          <a:solidFill>
                            <a:schemeClr val="bg1"/>
                          </a:solidFill>
                          <a:latin typeface="+mn-lt"/>
                          <a:cs typeface="Arial" panose="020B0604020202020204" pitchFamily="34" charset="0"/>
                        </a:rPr>
                        <a:t> Κοινωνική Πρόνοια </a:t>
                      </a:r>
                      <a:endParaRPr lang="el-GR" sz="1200" b="1" dirty="0">
                        <a:solidFill>
                          <a:schemeClr val="bg1"/>
                        </a:solidFill>
                        <a:latin typeface="+mn-lt"/>
                        <a:cs typeface="Arial" panose="020B0604020202020204" pitchFamily="34" charset="0"/>
                      </a:endParaRPr>
                    </a:p>
                  </a:txBody>
                  <a:tcPr marL="36000" marR="36000" marT="36000" marB="36000" anchor="ctr">
                    <a:solidFill>
                      <a:schemeClr val="accent3">
                        <a:lumMod val="75000"/>
                      </a:schemeClr>
                    </a:solidFill>
                  </a:tcPr>
                </a:tc>
                <a:tc hMerge="1">
                  <a:txBody>
                    <a:bodyPr/>
                    <a:lstStyle/>
                    <a:p>
                      <a:pPr algn="ctr"/>
                      <a:endParaRPr lang="el-GR" sz="1200" dirty="0"/>
                    </a:p>
                  </a:txBody>
                  <a:tcPr marL="36000" marR="36000" marT="36000" marB="36000" anchor="ctr"/>
                </a:tc>
                <a:tc hMerge="1">
                  <a:txBody>
                    <a:bodyPr/>
                    <a:lstStyle/>
                    <a:p>
                      <a:pPr algn="ctr"/>
                      <a:endParaRPr lang="el-GR" sz="1200" dirty="0"/>
                    </a:p>
                  </a:txBody>
                  <a:tcPr marL="36000" marR="36000" marT="36000" marB="36000" anchor="ctr"/>
                </a:tc>
                <a:extLst>
                  <a:ext uri="{0D108BD9-81ED-4DB2-BD59-A6C34878D82A}">
                    <a16:rowId xmlns:a16="http://schemas.microsoft.com/office/drawing/2014/main" xmlns="" val="2511046382"/>
                  </a:ext>
                </a:extLst>
              </a:tr>
              <a:tr h="307623">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l-GR" sz="1000" u="none" strike="noStrike" dirty="0">
                          <a:effectLst/>
                          <a:latin typeface="+mn-lt"/>
                          <a:cs typeface="Arial" panose="020B0604020202020204" pitchFamily="34" charset="0"/>
                        </a:rPr>
                        <a:t>Βρεφονηπιακοί </a:t>
                      </a:r>
                      <a:r>
                        <a:rPr lang="el-GR" sz="1000" u="none" strike="noStrike" dirty="0" smtClean="0">
                          <a:effectLst/>
                          <a:latin typeface="+mn-lt"/>
                          <a:cs typeface="Arial" panose="020B0604020202020204" pitchFamily="34" charset="0"/>
                        </a:rPr>
                        <a:t>Σταθμοί (9) &amp; Παιδικός Σταθμός Ο.Π.Α.Α. – Π.Ε.Ν.</a:t>
                      </a:r>
                      <a:r>
                        <a:rPr lang="el-GR" sz="1000" b="0" i="0" u="none" strike="noStrike" baseline="0" dirty="0">
                          <a:solidFill>
                            <a:srgbClr val="000000"/>
                          </a:solidFill>
                          <a:effectLst/>
                          <a:latin typeface="+mn-lt"/>
                          <a:cs typeface="Arial" panose="020B0604020202020204" pitchFamily="34" charset="0"/>
                        </a:rPr>
                        <a:t> </a:t>
                      </a:r>
                      <a:r>
                        <a:rPr lang="el-GR" sz="1000" b="0" i="0" u="none" strike="noStrike" baseline="0" dirty="0" smtClean="0">
                          <a:solidFill>
                            <a:srgbClr val="000000"/>
                          </a:solidFill>
                          <a:effectLst/>
                          <a:latin typeface="+mn-lt"/>
                          <a:cs typeface="Arial" panose="020B0604020202020204" pitchFamily="34" charset="0"/>
                        </a:rPr>
                        <a:t>(1)</a:t>
                      </a:r>
                      <a:endParaRPr lang="el-GR" sz="1000" b="0" i="0" u="none" strike="noStrike" dirty="0" smtClean="0">
                        <a:solidFill>
                          <a:srgbClr val="000000"/>
                        </a:solidFill>
                        <a:effectLst/>
                        <a:latin typeface="+mn-lt"/>
                        <a:cs typeface="Arial" panose="020B0604020202020204" pitchFamily="34" charset="0"/>
                      </a:endParaRPr>
                    </a:p>
                  </a:txBody>
                  <a:tcPr marL="4649" marR="4649" marT="4649" marB="0" anchor="ctr"/>
                </a:tc>
                <a:tc>
                  <a:txBody>
                    <a:bodyPr/>
                    <a:lstStyle/>
                    <a:p>
                      <a:pPr algn="ctr" rtl="0" fontAlgn="ctr"/>
                      <a:r>
                        <a:rPr lang="el-GR" sz="1000" u="none" strike="noStrike" dirty="0">
                          <a:effectLst/>
                          <a:latin typeface="+mn-lt"/>
                          <a:cs typeface="Arial" panose="020B0604020202020204" pitchFamily="34" charset="0"/>
                        </a:rPr>
                        <a:t>Βρεφονηπιακοί - Παιδικοί </a:t>
                      </a:r>
                      <a:r>
                        <a:rPr lang="el-GR" sz="1000" u="none" strike="noStrike" dirty="0" smtClean="0">
                          <a:effectLst/>
                          <a:latin typeface="+mn-lt"/>
                          <a:cs typeface="Arial" panose="020B0604020202020204" pitchFamily="34" charset="0"/>
                        </a:rPr>
                        <a:t>Σταθμοί (8)</a:t>
                      </a:r>
                      <a:endParaRPr lang="el-GR" sz="1000" b="0" i="0" u="none" strike="noStrike" dirty="0">
                        <a:solidFill>
                          <a:srgbClr val="000000"/>
                        </a:solidFill>
                        <a:effectLst/>
                        <a:latin typeface="+mn-lt"/>
                        <a:cs typeface="Arial" panose="020B0604020202020204" pitchFamily="34" charset="0"/>
                      </a:endParaRPr>
                    </a:p>
                  </a:txBody>
                  <a:tcPr marL="4649" marR="4649" marT="4649" marB="0" anchor="ctr"/>
                </a:tc>
                <a:tc>
                  <a:txBody>
                    <a:bodyPr/>
                    <a:lstStyle/>
                    <a:p>
                      <a:pPr algn="ctr" rtl="0" fontAlgn="ctr"/>
                      <a:endParaRPr lang="el-GR" sz="1000" b="0" i="0" u="none" strike="noStrike" dirty="0">
                        <a:solidFill>
                          <a:srgbClr val="000000"/>
                        </a:solidFill>
                        <a:effectLst/>
                        <a:latin typeface="+mn-lt"/>
                        <a:cs typeface="Arial" panose="020B0604020202020204" pitchFamily="34" charset="0"/>
                      </a:endParaRPr>
                    </a:p>
                  </a:txBody>
                  <a:tcPr marL="4649" marR="4649" marT="4649" marB="0" anchor="ctr"/>
                </a:tc>
                <a:extLst>
                  <a:ext uri="{0D108BD9-81ED-4DB2-BD59-A6C34878D82A}">
                    <a16:rowId xmlns:a16="http://schemas.microsoft.com/office/drawing/2014/main" xmlns="" val="2198501299"/>
                  </a:ext>
                </a:extLst>
              </a:tr>
              <a:tr h="156122">
                <a:tc>
                  <a:txBody>
                    <a:bodyPr/>
                    <a:lstStyle/>
                    <a:p>
                      <a:pPr algn="ctr" rtl="0" fontAlgn="ctr"/>
                      <a:r>
                        <a:rPr lang="el-GR" sz="1000" u="none" strike="noStrike" dirty="0" smtClean="0">
                          <a:effectLst/>
                          <a:latin typeface="+mn-lt"/>
                          <a:cs typeface="Arial" panose="020B0604020202020204" pitchFamily="34" charset="0"/>
                        </a:rPr>
                        <a:t>ΚΑΠΗ (4)</a:t>
                      </a:r>
                      <a:endParaRPr lang="el-GR" sz="1000" b="0" i="0" u="none" strike="noStrike" dirty="0">
                        <a:solidFill>
                          <a:srgbClr val="000000"/>
                        </a:solidFill>
                        <a:effectLst/>
                        <a:latin typeface="+mn-lt"/>
                        <a:cs typeface="Arial" panose="020B0604020202020204" pitchFamily="34" charset="0"/>
                      </a:endParaRPr>
                    </a:p>
                  </a:txBody>
                  <a:tcPr marL="4649" marR="4649" marT="4649" marB="0" anchor="ctr"/>
                </a:tc>
                <a:tc>
                  <a:txBody>
                    <a:bodyPr/>
                    <a:lstStyle/>
                    <a:p>
                      <a:pPr algn="ctr" rtl="0" fontAlgn="ctr"/>
                      <a:r>
                        <a:rPr lang="el-GR" sz="1000" u="none" strike="noStrike" dirty="0" smtClean="0">
                          <a:effectLst/>
                          <a:latin typeface="+mn-lt"/>
                          <a:cs typeface="Arial" panose="020B0604020202020204" pitchFamily="34" charset="0"/>
                        </a:rPr>
                        <a:t>ΚΑΠΗ (3)</a:t>
                      </a:r>
                      <a:endParaRPr lang="el-GR" sz="1000" b="0" i="0" u="none" strike="noStrike" dirty="0">
                        <a:solidFill>
                          <a:srgbClr val="000000"/>
                        </a:solidFill>
                        <a:effectLst/>
                        <a:latin typeface="+mn-lt"/>
                        <a:cs typeface="Arial" panose="020B0604020202020204" pitchFamily="34" charset="0"/>
                      </a:endParaRPr>
                    </a:p>
                  </a:txBody>
                  <a:tcPr marL="4649" marR="4649" marT="4649" marB="0" anchor="ctr"/>
                </a:tc>
                <a:tc>
                  <a:txBody>
                    <a:bodyPr/>
                    <a:lstStyle/>
                    <a:p>
                      <a:pPr algn="ctr" rtl="0" fontAlgn="ctr"/>
                      <a:r>
                        <a:rPr lang="el-GR" sz="1000" u="none" strike="noStrike" dirty="0" smtClean="0">
                          <a:effectLst/>
                          <a:latin typeface="+mn-lt"/>
                          <a:cs typeface="Arial" panose="020B0604020202020204" pitchFamily="34" charset="0"/>
                        </a:rPr>
                        <a:t>ΚΑΠΗ (3)</a:t>
                      </a:r>
                      <a:endParaRPr lang="el-GR" sz="1000" b="0" i="0" u="none" strike="noStrike" dirty="0">
                        <a:solidFill>
                          <a:srgbClr val="000000"/>
                        </a:solidFill>
                        <a:effectLst/>
                        <a:latin typeface="+mn-lt"/>
                        <a:cs typeface="Arial" panose="020B0604020202020204" pitchFamily="34" charset="0"/>
                      </a:endParaRPr>
                    </a:p>
                  </a:txBody>
                  <a:tcPr marL="4649" marR="4649" marT="4649" marB="0" anchor="ctr"/>
                </a:tc>
                <a:extLst>
                  <a:ext uri="{0D108BD9-81ED-4DB2-BD59-A6C34878D82A}">
                    <a16:rowId xmlns:a16="http://schemas.microsoft.com/office/drawing/2014/main" xmlns="" val="644205833"/>
                  </a:ext>
                </a:extLst>
              </a:tr>
              <a:tr h="307623">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l-GR" sz="1000" u="none" strike="noStrike" dirty="0" smtClean="0">
                          <a:effectLst/>
                          <a:latin typeface="+mn-lt"/>
                          <a:cs typeface="Arial" panose="020B0604020202020204" pitchFamily="34" charset="0"/>
                        </a:rPr>
                        <a:t>Κοινωνικό Παντοπωλείο, Κοινωνικό Φαρμακείο</a:t>
                      </a:r>
                      <a:endParaRPr lang="el-GR" sz="1000" b="0" i="0" u="none" strike="noStrike" dirty="0" smtClean="0">
                        <a:solidFill>
                          <a:srgbClr val="000000"/>
                        </a:solidFill>
                        <a:effectLst/>
                        <a:latin typeface="+mn-lt"/>
                        <a:cs typeface="Arial" panose="020B0604020202020204" pitchFamily="34" charset="0"/>
                      </a:endParaRPr>
                    </a:p>
                  </a:txBody>
                  <a:tcPr marL="4649" marR="4649" marT="4649"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l-GR" sz="1000" u="none" strike="noStrike" dirty="0" smtClean="0">
                          <a:effectLst/>
                          <a:latin typeface="+mn-lt"/>
                          <a:cs typeface="Arial" panose="020B0604020202020204" pitchFamily="34" charset="0"/>
                        </a:rPr>
                        <a:t>Κοινωνικό Παντοπωλείο, Κοινωνικό Συσσίτιο</a:t>
                      </a:r>
                      <a:endParaRPr lang="el-GR" sz="1000" b="0" i="0" u="none" strike="noStrike" dirty="0" smtClean="0">
                        <a:solidFill>
                          <a:srgbClr val="000000"/>
                        </a:solidFill>
                        <a:effectLst/>
                        <a:latin typeface="+mn-lt"/>
                        <a:cs typeface="Arial" panose="020B0604020202020204" pitchFamily="34" charset="0"/>
                      </a:endParaRPr>
                    </a:p>
                  </a:txBody>
                  <a:tcPr marL="4649" marR="4649" marT="4649"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l-GR" sz="1000" u="none" strike="noStrike" dirty="0" smtClean="0">
                          <a:effectLst/>
                          <a:latin typeface="+mn-lt"/>
                          <a:cs typeface="Arial" panose="020B0604020202020204" pitchFamily="34" charset="0"/>
                        </a:rPr>
                        <a:t>Κοινωνικό Παντοπωλείο, Κοινωνικό  Συσσίτιο, Κοινωνικό Φαρμακείο, Κοινωνικό Φροντιστήριο</a:t>
                      </a:r>
                      <a:endParaRPr lang="el-GR" sz="1000" b="0" i="0" u="none" strike="noStrike" dirty="0" smtClean="0">
                        <a:solidFill>
                          <a:srgbClr val="000000"/>
                        </a:solidFill>
                        <a:effectLst/>
                        <a:latin typeface="+mn-lt"/>
                        <a:cs typeface="Arial" panose="020B0604020202020204" pitchFamily="34" charset="0"/>
                      </a:endParaRPr>
                    </a:p>
                  </a:txBody>
                  <a:tcPr marL="4649" marR="4649" marT="4649" marB="0" anchor="ctr"/>
                </a:tc>
                <a:extLst>
                  <a:ext uri="{0D108BD9-81ED-4DB2-BD59-A6C34878D82A}">
                    <a16:rowId xmlns:a16="http://schemas.microsoft.com/office/drawing/2014/main" xmlns="" val="3188427319"/>
                  </a:ext>
                </a:extLst>
              </a:tr>
              <a:tr h="156122">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l-GR" sz="1000" u="none" strike="noStrike" dirty="0" smtClean="0">
                          <a:effectLst/>
                          <a:latin typeface="+mn-lt"/>
                          <a:cs typeface="Arial" panose="020B0604020202020204" pitchFamily="34" charset="0"/>
                        </a:rPr>
                        <a:t>Κέντρο Κοινότητας με παράρτημα Κέντρου Ένταξης</a:t>
                      </a:r>
                      <a:endParaRPr lang="el-GR" sz="1000" b="0" i="0" u="none" strike="noStrike" dirty="0" smtClean="0">
                        <a:solidFill>
                          <a:srgbClr val="000000"/>
                        </a:solidFill>
                        <a:effectLst/>
                        <a:latin typeface="+mn-lt"/>
                        <a:cs typeface="Arial" panose="020B0604020202020204" pitchFamily="34" charset="0"/>
                      </a:endParaRPr>
                    </a:p>
                  </a:txBody>
                  <a:tcPr marL="4649" marR="4649" marT="4649"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000" u="none" strike="noStrike" dirty="0" smtClean="0">
                          <a:effectLst/>
                          <a:latin typeface="+mn-lt"/>
                          <a:cs typeface="Arial" panose="020B0604020202020204" pitchFamily="34" charset="0"/>
                        </a:rPr>
                        <a:t>Κέντρο Κοινότητας</a:t>
                      </a:r>
                      <a:endParaRPr lang="el-GR" sz="1000" b="0" i="0" u="none" strike="noStrike" dirty="0" smtClean="0">
                        <a:solidFill>
                          <a:srgbClr val="000000"/>
                        </a:solidFill>
                        <a:effectLst/>
                        <a:latin typeface="+mn-lt"/>
                        <a:cs typeface="Arial" panose="020B0604020202020204" pitchFamily="34" charset="0"/>
                      </a:endParaRPr>
                    </a:p>
                  </a:txBody>
                  <a:tcPr marL="4649" marR="4649" marT="4649"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l-GR" sz="1000" u="none" strike="noStrike" dirty="0" smtClean="0">
                          <a:effectLst/>
                          <a:latin typeface="+mn-lt"/>
                          <a:cs typeface="Arial" panose="020B0604020202020204" pitchFamily="34" charset="0"/>
                        </a:rPr>
                        <a:t>Κέντρο Κοινότητας Δήμου Αλίμου</a:t>
                      </a:r>
                      <a:endParaRPr lang="el-GR" sz="1000" b="0" i="0" u="none" strike="noStrike" dirty="0" smtClean="0">
                        <a:solidFill>
                          <a:srgbClr val="000000"/>
                        </a:solidFill>
                        <a:effectLst/>
                        <a:latin typeface="+mn-lt"/>
                        <a:cs typeface="Arial" panose="020B0604020202020204" pitchFamily="34" charset="0"/>
                      </a:endParaRPr>
                    </a:p>
                  </a:txBody>
                  <a:tcPr marL="4649" marR="4649" marT="4649" marB="0" anchor="ctr"/>
                </a:tc>
                <a:extLst>
                  <a:ext uri="{0D108BD9-81ED-4DB2-BD59-A6C34878D82A}">
                    <a16:rowId xmlns:a16="http://schemas.microsoft.com/office/drawing/2014/main" xmlns="" val="894703785"/>
                  </a:ext>
                </a:extLst>
              </a:tr>
              <a:tr h="156122">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l-GR" sz="1000" u="none" strike="noStrike" dirty="0" smtClean="0">
                          <a:effectLst/>
                          <a:latin typeface="+mn-lt"/>
                          <a:cs typeface="Arial" panose="020B0604020202020204" pitchFamily="34" charset="0"/>
                        </a:rPr>
                        <a:t>Συμβουλευτικός Σταθμός για την Άνοια</a:t>
                      </a:r>
                      <a:endParaRPr lang="el-GR" sz="1000" b="0" i="0" u="none" strike="noStrike" dirty="0" smtClean="0">
                        <a:solidFill>
                          <a:srgbClr val="000000"/>
                        </a:solidFill>
                        <a:effectLst/>
                        <a:latin typeface="+mn-lt"/>
                        <a:cs typeface="Arial" panose="020B0604020202020204" pitchFamily="34" charset="0"/>
                      </a:endParaRPr>
                    </a:p>
                  </a:txBody>
                  <a:tcPr marL="4649" marR="4649" marT="4649" marB="0" anchor="ctr"/>
                </a:tc>
                <a:tc>
                  <a:txBody>
                    <a:bodyPr/>
                    <a:lstStyle/>
                    <a:p>
                      <a:pPr algn="ctr" rtl="0" fontAlgn="ctr"/>
                      <a:r>
                        <a:rPr lang="el-GR" sz="1000" u="none" strike="noStrike" dirty="0">
                          <a:effectLst/>
                          <a:latin typeface="+mn-lt"/>
                          <a:cs typeface="Arial" panose="020B0604020202020204" pitchFamily="34" charset="0"/>
                        </a:rPr>
                        <a:t>Κέντρο Άνοιας </a:t>
                      </a:r>
                      <a:endParaRPr lang="el-GR" sz="1000" b="0" i="0" u="none" strike="noStrike" dirty="0">
                        <a:solidFill>
                          <a:srgbClr val="000000"/>
                        </a:solidFill>
                        <a:effectLst/>
                        <a:latin typeface="+mn-lt"/>
                        <a:cs typeface="Arial" panose="020B0604020202020204" pitchFamily="34" charset="0"/>
                      </a:endParaRPr>
                    </a:p>
                  </a:txBody>
                  <a:tcPr marL="4649" marR="4649" marT="4649"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l-GR" sz="1000" b="0" i="0" u="none" strike="noStrike" dirty="0" smtClean="0">
                        <a:solidFill>
                          <a:srgbClr val="000000"/>
                        </a:solidFill>
                        <a:effectLst/>
                        <a:latin typeface="+mn-lt"/>
                        <a:cs typeface="Arial" panose="020B0604020202020204" pitchFamily="34" charset="0"/>
                      </a:endParaRPr>
                    </a:p>
                  </a:txBody>
                  <a:tcPr marL="4649" marR="4649" marT="4649" marB="0" anchor="ctr"/>
                </a:tc>
                <a:extLst>
                  <a:ext uri="{0D108BD9-81ED-4DB2-BD59-A6C34878D82A}">
                    <a16:rowId xmlns:a16="http://schemas.microsoft.com/office/drawing/2014/main" xmlns="" val="3613014938"/>
                  </a:ext>
                </a:extLst>
              </a:tr>
              <a:tr h="307623">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l-GR" sz="1000" b="0" i="0" u="none" strike="noStrike" dirty="0" smtClean="0">
                        <a:solidFill>
                          <a:srgbClr val="000000"/>
                        </a:solidFill>
                        <a:effectLst/>
                        <a:latin typeface="+mn-lt"/>
                        <a:cs typeface="Arial" panose="020B0604020202020204" pitchFamily="34" charset="0"/>
                      </a:endParaRPr>
                    </a:p>
                  </a:txBody>
                  <a:tcPr marL="4649" marR="4649" marT="4649" marB="0" anchor="ctr"/>
                </a:tc>
                <a:tc>
                  <a:txBody>
                    <a:bodyPr/>
                    <a:lstStyle/>
                    <a:p>
                      <a:pPr algn="ctr" rtl="0" fontAlgn="ctr"/>
                      <a:r>
                        <a:rPr lang="el-GR" sz="1000" u="none" strike="noStrike" dirty="0">
                          <a:effectLst/>
                          <a:latin typeface="+mn-lt"/>
                          <a:cs typeface="Arial" panose="020B0604020202020204" pitchFamily="34" charset="0"/>
                        </a:rPr>
                        <a:t>Γραφείο Συμβουλευτικής και Ψυχοκοινωνικής Στήριξης</a:t>
                      </a:r>
                      <a:endParaRPr lang="el-GR" sz="1000" b="0" i="0" u="none" strike="noStrike" dirty="0">
                        <a:solidFill>
                          <a:srgbClr val="000000"/>
                        </a:solidFill>
                        <a:effectLst/>
                        <a:latin typeface="+mn-lt"/>
                        <a:cs typeface="Arial" panose="020B0604020202020204" pitchFamily="34" charset="0"/>
                      </a:endParaRPr>
                    </a:p>
                  </a:txBody>
                  <a:tcPr marL="4649" marR="4649" marT="4649" marB="0" anchor="ctr"/>
                </a:tc>
                <a:tc>
                  <a:txBody>
                    <a:bodyPr/>
                    <a:lstStyle/>
                    <a:p>
                      <a:pPr algn="ctr" rtl="0" fontAlgn="ctr"/>
                      <a:r>
                        <a:rPr lang="el-GR" sz="1000" u="none" strike="noStrike">
                          <a:effectLst/>
                          <a:latin typeface="+mn-lt"/>
                          <a:cs typeface="Arial" panose="020B0604020202020204" pitchFamily="34" charset="0"/>
                        </a:rPr>
                        <a:t>Κέντρο Πρόληψης Κατά των Εξαρτήσεων και Προαγωγής της Ψυχικής Υγείας</a:t>
                      </a:r>
                      <a:endParaRPr lang="el-GR" sz="1000" b="0" i="0" u="none" strike="noStrike">
                        <a:solidFill>
                          <a:srgbClr val="000000"/>
                        </a:solidFill>
                        <a:effectLst/>
                        <a:latin typeface="+mn-lt"/>
                        <a:cs typeface="Arial" panose="020B0604020202020204" pitchFamily="34" charset="0"/>
                      </a:endParaRPr>
                    </a:p>
                  </a:txBody>
                  <a:tcPr marL="4649" marR="4649" marT="4649" marB="0" anchor="ctr"/>
                </a:tc>
                <a:extLst>
                  <a:ext uri="{0D108BD9-81ED-4DB2-BD59-A6C34878D82A}">
                    <a16:rowId xmlns:a16="http://schemas.microsoft.com/office/drawing/2014/main" xmlns="" val="3710748334"/>
                  </a:ext>
                </a:extLst>
              </a:tr>
              <a:tr h="307623">
                <a:tc>
                  <a:txBody>
                    <a:bodyPr/>
                    <a:lstStyle/>
                    <a:p>
                      <a:pPr algn="ctr" rtl="0" fontAlgn="ctr"/>
                      <a:endParaRPr lang="el-GR" sz="1000" b="0" i="0" u="none" strike="noStrike" dirty="0">
                        <a:solidFill>
                          <a:srgbClr val="000000"/>
                        </a:solidFill>
                        <a:effectLst/>
                        <a:latin typeface="+mn-lt"/>
                        <a:cs typeface="Arial" panose="020B0604020202020204" pitchFamily="34" charset="0"/>
                      </a:endParaRPr>
                    </a:p>
                  </a:txBody>
                  <a:tcPr marL="4649" marR="4649" marT="4649"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l-GR" sz="1000" u="none" strike="noStrike" dirty="0" smtClean="0">
                          <a:effectLst/>
                          <a:latin typeface="+mn-lt"/>
                          <a:cs typeface="Arial" panose="020B0604020202020204" pitchFamily="34" charset="0"/>
                        </a:rPr>
                        <a:t>Ηλεκ. Μητρώο Ανασφαλίστων-Αδυνάτων</a:t>
                      </a:r>
                      <a:endParaRPr lang="el-GR" sz="1000" b="0" i="0" u="none" strike="noStrike" dirty="0" smtClean="0">
                        <a:solidFill>
                          <a:srgbClr val="000000"/>
                        </a:solidFill>
                        <a:effectLst/>
                        <a:latin typeface="+mn-lt"/>
                        <a:cs typeface="Arial" panose="020B0604020202020204" pitchFamily="34" charset="0"/>
                      </a:endParaRPr>
                    </a:p>
                  </a:txBody>
                  <a:tcPr marL="4649" marR="4649" marT="4649"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l-GR" sz="1000" u="none" strike="noStrike" dirty="0" smtClean="0">
                          <a:effectLst/>
                          <a:latin typeface="+mn-lt"/>
                          <a:cs typeface="Arial" panose="020B0604020202020204" pitchFamily="34" charset="0"/>
                        </a:rPr>
                        <a:t>Πρόγραμμα «Μένω σπίτι», «Κοινωνική Μέριμνα», «Βοήθεια στο Σπίτι»</a:t>
                      </a:r>
                      <a:endParaRPr lang="el-GR" sz="1000" b="0" i="0" u="none" strike="noStrike" dirty="0" smtClean="0">
                        <a:solidFill>
                          <a:srgbClr val="000000"/>
                        </a:solidFill>
                        <a:effectLst/>
                        <a:latin typeface="+mn-lt"/>
                        <a:cs typeface="Arial" panose="020B0604020202020204" pitchFamily="34" charset="0"/>
                      </a:endParaRPr>
                    </a:p>
                  </a:txBody>
                  <a:tcPr marL="4649" marR="4649" marT="4649" marB="0" anchor="ctr"/>
                </a:tc>
                <a:extLst>
                  <a:ext uri="{0D108BD9-81ED-4DB2-BD59-A6C34878D82A}">
                    <a16:rowId xmlns:a16="http://schemas.microsoft.com/office/drawing/2014/main" xmlns="" val="1174476637"/>
                  </a:ext>
                </a:extLst>
              </a:tr>
              <a:tr h="156122">
                <a:tc>
                  <a:txBody>
                    <a:bodyPr/>
                    <a:lstStyle/>
                    <a:p>
                      <a:pPr algn="ctr" rtl="0" fontAlgn="ctr"/>
                      <a:endParaRPr lang="el-GR" sz="1000" b="0" i="0" u="none" strike="noStrike" dirty="0">
                        <a:solidFill>
                          <a:srgbClr val="000000"/>
                        </a:solidFill>
                        <a:effectLst/>
                        <a:latin typeface="+mn-lt"/>
                        <a:cs typeface="Arial" panose="020B0604020202020204" pitchFamily="34" charset="0"/>
                      </a:endParaRPr>
                    </a:p>
                  </a:txBody>
                  <a:tcPr marL="4649" marR="4649" marT="4649" marB="0" anchor="ctr"/>
                </a:tc>
                <a:tc>
                  <a:txBody>
                    <a:bodyPr/>
                    <a:lstStyle/>
                    <a:p>
                      <a:pPr algn="ctr" rtl="0" fontAlgn="ctr"/>
                      <a:r>
                        <a:rPr lang="el-GR" sz="1000" u="none" strike="noStrike" dirty="0">
                          <a:effectLst/>
                          <a:latin typeface="+mn-lt"/>
                          <a:cs typeface="Arial" panose="020B0604020202020204" pitchFamily="34" charset="0"/>
                        </a:rPr>
                        <a:t>Στέγη Θηλέων «Ο Άγιος Αλέξανδρος» </a:t>
                      </a:r>
                      <a:endParaRPr lang="el-GR" sz="1000" b="0" i="0" u="none" strike="noStrike" dirty="0">
                        <a:solidFill>
                          <a:srgbClr val="000000"/>
                        </a:solidFill>
                        <a:effectLst/>
                        <a:latin typeface="+mn-lt"/>
                        <a:cs typeface="Arial" panose="020B0604020202020204" pitchFamily="34" charset="0"/>
                      </a:endParaRPr>
                    </a:p>
                  </a:txBody>
                  <a:tcPr marL="4649" marR="4649" marT="4649" marB="0" anchor="ctr"/>
                </a:tc>
                <a:tc>
                  <a:txBody>
                    <a:bodyPr/>
                    <a:lstStyle/>
                    <a:p>
                      <a:pPr algn="ctr" rtl="0" fontAlgn="ctr"/>
                      <a:endParaRPr lang="el-GR" sz="1000" b="0" i="0" u="none" strike="noStrike" dirty="0">
                        <a:solidFill>
                          <a:srgbClr val="000000"/>
                        </a:solidFill>
                        <a:effectLst/>
                        <a:latin typeface="+mn-lt"/>
                        <a:cs typeface="Arial" panose="020B0604020202020204" pitchFamily="34" charset="0"/>
                      </a:endParaRPr>
                    </a:p>
                  </a:txBody>
                  <a:tcPr marL="4649" marR="4649" marT="4649" marB="0" anchor="ctr"/>
                </a:tc>
                <a:extLst>
                  <a:ext uri="{0D108BD9-81ED-4DB2-BD59-A6C34878D82A}">
                    <a16:rowId xmlns:a16="http://schemas.microsoft.com/office/drawing/2014/main" xmlns="" val="771534105"/>
                  </a:ext>
                </a:extLst>
              </a:tr>
              <a:tr h="307623">
                <a:tc>
                  <a:txBody>
                    <a:bodyPr/>
                    <a:lstStyle/>
                    <a:p>
                      <a:pPr algn="ctr" rtl="0" fontAlgn="ctr"/>
                      <a:endParaRPr lang="el-GR" sz="1000" b="0" i="0" u="none" strike="noStrike" dirty="0">
                        <a:solidFill>
                          <a:srgbClr val="000000"/>
                        </a:solidFill>
                        <a:effectLst/>
                        <a:latin typeface="+mn-lt"/>
                        <a:cs typeface="Arial" panose="020B0604020202020204" pitchFamily="34" charset="0"/>
                      </a:endParaRPr>
                    </a:p>
                  </a:txBody>
                  <a:tcPr marL="4649" marR="4649" marT="4649"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l-GR" sz="1000" u="none" strike="noStrike" dirty="0" smtClean="0">
                          <a:effectLst/>
                          <a:latin typeface="+mn-lt"/>
                          <a:cs typeface="Arial" panose="020B0604020202020204" pitchFamily="34" charset="0"/>
                        </a:rPr>
                        <a:t>ΚΕΑ (Κοινωνικό Εισόδημα Αλληλεγγύης), Επίδομα Στέγασης</a:t>
                      </a:r>
                      <a:endParaRPr lang="el-GR" sz="1000" b="0" i="0" u="none" strike="noStrike" dirty="0" smtClean="0">
                        <a:solidFill>
                          <a:srgbClr val="000000"/>
                        </a:solidFill>
                        <a:effectLst/>
                        <a:latin typeface="+mn-lt"/>
                        <a:cs typeface="Arial" panose="020B0604020202020204" pitchFamily="34" charset="0"/>
                      </a:endParaRPr>
                    </a:p>
                  </a:txBody>
                  <a:tcPr marL="4649" marR="4649" marT="4649" marB="0" anchor="ctr"/>
                </a:tc>
                <a:tc>
                  <a:txBody>
                    <a:bodyPr/>
                    <a:lstStyle/>
                    <a:p>
                      <a:pPr algn="ctr" rtl="0" fontAlgn="ctr"/>
                      <a:endParaRPr lang="el-GR" sz="1000" b="0" i="0" u="none" strike="noStrike" dirty="0">
                        <a:solidFill>
                          <a:srgbClr val="000000"/>
                        </a:solidFill>
                        <a:effectLst/>
                        <a:latin typeface="+mn-lt"/>
                        <a:cs typeface="Arial" panose="020B0604020202020204" pitchFamily="34" charset="0"/>
                      </a:endParaRPr>
                    </a:p>
                  </a:txBody>
                  <a:tcPr marL="4649" marR="4649" marT="4649" marB="0" anchor="ctr"/>
                </a:tc>
                <a:extLst>
                  <a:ext uri="{0D108BD9-81ED-4DB2-BD59-A6C34878D82A}">
                    <a16:rowId xmlns:a16="http://schemas.microsoft.com/office/drawing/2014/main" xmlns="" val="101003720"/>
                  </a:ext>
                </a:extLst>
              </a:tr>
              <a:tr h="156122">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l-GR" sz="1000" u="none" strike="noStrike" dirty="0" smtClean="0">
                          <a:effectLst/>
                          <a:latin typeface="+mn-lt"/>
                          <a:cs typeface="Arial" panose="020B0604020202020204" pitchFamily="34" charset="0"/>
                        </a:rPr>
                        <a:t> Κε.Σ.Π.Ε.</a:t>
                      </a:r>
                      <a:endParaRPr lang="el-GR" sz="1000" b="0" i="0" u="none" strike="noStrike" dirty="0" smtClean="0">
                        <a:solidFill>
                          <a:srgbClr val="000000"/>
                        </a:solidFill>
                        <a:effectLst/>
                        <a:latin typeface="+mn-lt"/>
                        <a:cs typeface="Arial" panose="020B0604020202020204" pitchFamily="34" charset="0"/>
                      </a:endParaRPr>
                    </a:p>
                  </a:txBody>
                  <a:tcPr marL="4649" marR="4649" marT="4649" marB="0" anchor="ctr"/>
                </a:tc>
                <a:tc>
                  <a:txBody>
                    <a:bodyPr/>
                    <a:lstStyle/>
                    <a:p>
                      <a:pPr algn="ctr" rtl="0" fontAlgn="ctr"/>
                      <a:endParaRPr lang="el-GR" sz="1000" b="0" i="0" u="none" strike="noStrike" dirty="0">
                        <a:solidFill>
                          <a:srgbClr val="000000"/>
                        </a:solidFill>
                        <a:effectLst/>
                        <a:latin typeface="+mn-lt"/>
                        <a:cs typeface="Arial" panose="020B0604020202020204" pitchFamily="34" charset="0"/>
                      </a:endParaRPr>
                    </a:p>
                  </a:txBody>
                  <a:tcPr marL="4649" marR="4649" marT="4649" marB="0" anchor="ctr"/>
                </a:tc>
                <a:tc>
                  <a:txBody>
                    <a:bodyPr/>
                    <a:lstStyle/>
                    <a:p>
                      <a:pPr algn="ctr" fontAlgn="ctr"/>
                      <a:endParaRPr lang="el-GR" sz="1000" b="0" i="0" u="none" strike="noStrike" dirty="0">
                        <a:solidFill>
                          <a:srgbClr val="000000"/>
                        </a:solidFill>
                        <a:effectLst/>
                        <a:latin typeface="+mn-lt"/>
                        <a:cs typeface="Arial" panose="020B0604020202020204" pitchFamily="34" charset="0"/>
                      </a:endParaRPr>
                    </a:p>
                  </a:txBody>
                  <a:tcPr marL="4649" marR="4649" marT="4649" marB="0" anchor="ctr"/>
                </a:tc>
                <a:extLst>
                  <a:ext uri="{0D108BD9-81ED-4DB2-BD59-A6C34878D82A}">
                    <a16:rowId xmlns:a16="http://schemas.microsoft.com/office/drawing/2014/main" xmlns="" val="1090062743"/>
                  </a:ext>
                </a:extLst>
              </a:tr>
              <a:tr h="156122">
                <a:tc>
                  <a:txBody>
                    <a:bodyPr/>
                    <a:lstStyle/>
                    <a:p>
                      <a:pPr algn="ctr" fontAlgn="ctr"/>
                      <a:r>
                        <a:rPr lang="el-GR" sz="1000" u="none" strike="noStrike" dirty="0" smtClean="0">
                          <a:effectLst/>
                          <a:latin typeface="+mn-lt"/>
                          <a:cs typeface="Arial" panose="020B0604020202020204" pitchFamily="34" charset="0"/>
                        </a:rPr>
                        <a:t>ΕΥΣ Καλλιθέας του Ελ. Ερυθρού Σταυρού</a:t>
                      </a:r>
                      <a:endParaRPr lang="el-GR" sz="1000" b="0" i="0" u="none" strike="noStrike" dirty="0">
                        <a:solidFill>
                          <a:srgbClr val="000000"/>
                        </a:solidFill>
                        <a:effectLst/>
                        <a:latin typeface="+mn-lt"/>
                        <a:cs typeface="Arial" panose="020B0604020202020204" pitchFamily="34" charset="0"/>
                      </a:endParaRPr>
                    </a:p>
                  </a:txBody>
                  <a:tcPr marL="4649" marR="4649" marT="4649" marB="0" anchor="ctr"/>
                </a:tc>
                <a:tc>
                  <a:txBody>
                    <a:bodyPr/>
                    <a:lstStyle/>
                    <a:p>
                      <a:pPr algn="ctr" rtl="0" fontAlgn="ctr"/>
                      <a:endParaRPr lang="el-GR" sz="1000" b="0" i="0" u="none" strike="noStrike" dirty="0">
                        <a:solidFill>
                          <a:srgbClr val="000000"/>
                        </a:solidFill>
                        <a:effectLst/>
                        <a:latin typeface="+mn-lt"/>
                        <a:cs typeface="Arial" panose="020B0604020202020204" pitchFamily="34" charset="0"/>
                      </a:endParaRPr>
                    </a:p>
                  </a:txBody>
                  <a:tcPr marL="4649" marR="4649" marT="4649" marB="0" anchor="ctr"/>
                </a:tc>
                <a:tc>
                  <a:txBody>
                    <a:bodyPr/>
                    <a:lstStyle/>
                    <a:p>
                      <a:pPr algn="ctr" rtl="0" fontAlgn="ctr"/>
                      <a:endParaRPr lang="el-GR" sz="1000" b="0" i="0" u="none" strike="noStrike" dirty="0">
                        <a:solidFill>
                          <a:srgbClr val="000000"/>
                        </a:solidFill>
                        <a:effectLst/>
                        <a:latin typeface="+mn-lt"/>
                        <a:cs typeface="Arial" panose="020B0604020202020204" pitchFamily="34" charset="0"/>
                      </a:endParaRPr>
                    </a:p>
                  </a:txBody>
                  <a:tcPr marL="4649" marR="4649" marT="4649" marB="0" anchor="ctr"/>
                </a:tc>
                <a:extLst>
                  <a:ext uri="{0D108BD9-81ED-4DB2-BD59-A6C34878D82A}">
                    <a16:rowId xmlns:a16="http://schemas.microsoft.com/office/drawing/2014/main" xmlns="" val="1863222935"/>
                  </a:ext>
                </a:extLst>
              </a:tr>
              <a:tr h="156122">
                <a:tc>
                  <a:txBody>
                    <a:bodyPr/>
                    <a:lstStyle/>
                    <a:p>
                      <a:pPr algn="ctr" fontAlgn="ctr"/>
                      <a:r>
                        <a:rPr lang="el-GR" sz="1000" u="none" strike="noStrike" dirty="0" smtClean="0">
                          <a:effectLst/>
                          <a:latin typeface="+mn-lt"/>
                          <a:cs typeface="Arial" panose="020B0604020202020204" pitchFamily="34" charset="0"/>
                        </a:rPr>
                        <a:t>ΚΔΑΠ (2)</a:t>
                      </a:r>
                      <a:r>
                        <a:rPr lang="el-GR" sz="1000" u="none" strike="noStrike" dirty="0">
                          <a:effectLst/>
                          <a:latin typeface="+mn-lt"/>
                          <a:cs typeface="Arial" panose="020B0604020202020204" pitchFamily="34" charset="0"/>
                        </a:rPr>
                        <a:t> </a:t>
                      </a:r>
                      <a:endParaRPr lang="el-GR" sz="1000" b="0" i="0" u="none" strike="noStrike" dirty="0">
                        <a:solidFill>
                          <a:srgbClr val="000000"/>
                        </a:solidFill>
                        <a:effectLst/>
                        <a:latin typeface="+mn-lt"/>
                        <a:cs typeface="Arial" panose="020B0604020202020204" pitchFamily="34" charset="0"/>
                      </a:endParaRPr>
                    </a:p>
                  </a:txBody>
                  <a:tcPr marL="4649" marR="4649" marT="4649"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l-GR" sz="1000" u="none" strike="noStrike" dirty="0" smtClean="0">
                          <a:effectLst/>
                          <a:latin typeface="+mn-lt"/>
                          <a:cs typeface="Arial" panose="020B0604020202020204" pitchFamily="34" charset="0"/>
                        </a:rPr>
                        <a:t>Δομές Υποστήριξης </a:t>
                      </a:r>
                      <a:r>
                        <a:rPr lang="el-GR" sz="1000" u="none" strike="noStrike" dirty="0" err="1" smtClean="0">
                          <a:effectLst/>
                          <a:latin typeface="+mn-lt"/>
                          <a:cs typeface="Arial" panose="020B0604020202020204" pitchFamily="34" charset="0"/>
                        </a:rPr>
                        <a:t>ΑμεΑ</a:t>
                      </a:r>
                      <a:r>
                        <a:rPr lang="el-GR" sz="1000" u="none" strike="noStrike" dirty="0" smtClean="0">
                          <a:effectLst/>
                          <a:latin typeface="+mn-lt"/>
                          <a:cs typeface="Arial" panose="020B0604020202020204" pitchFamily="34" charset="0"/>
                        </a:rPr>
                        <a:t> (1) &amp; ΚΔΑΠ (1)</a:t>
                      </a:r>
                      <a:endParaRPr lang="el-GR" sz="1000" b="0" i="0" u="none" strike="noStrike" dirty="0" smtClean="0">
                        <a:solidFill>
                          <a:srgbClr val="000000"/>
                        </a:solidFill>
                        <a:effectLst/>
                        <a:latin typeface="+mn-lt"/>
                        <a:cs typeface="Arial" panose="020B0604020202020204" pitchFamily="34" charset="0"/>
                      </a:endParaRPr>
                    </a:p>
                  </a:txBody>
                  <a:tcPr marL="4649" marR="4649" marT="4649"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l-GR" sz="1000" u="none" strike="noStrike" dirty="0" smtClean="0">
                          <a:effectLst/>
                          <a:latin typeface="+mn-lt"/>
                          <a:cs typeface="Arial" panose="020B0604020202020204" pitchFamily="34" charset="0"/>
                        </a:rPr>
                        <a:t>ΚΔΑΠ</a:t>
                      </a:r>
                      <a:r>
                        <a:rPr lang="el-GR" sz="1000" u="none" strike="noStrike" baseline="0" dirty="0" smtClean="0">
                          <a:effectLst/>
                          <a:latin typeface="+mn-lt"/>
                          <a:cs typeface="Arial" panose="020B0604020202020204" pitchFamily="34" charset="0"/>
                        </a:rPr>
                        <a:t> (2)</a:t>
                      </a:r>
                      <a:endParaRPr lang="el-GR" sz="1000" b="0" i="0" u="none" strike="noStrike" dirty="0" smtClean="0">
                        <a:solidFill>
                          <a:srgbClr val="000000"/>
                        </a:solidFill>
                        <a:effectLst/>
                        <a:latin typeface="+mn-lt"/>
                        <a:cs typeface="Arial" panose="020B0604020202020204" pitchFamily="34" charset="0"/>
                      </a:endParaRPr>
                    </a:p>
                  </a:txBody>
                  <a:tcPr marL="4649" marR="4649" marT="4649" marB="0" anchor="ctr"/>
                </a:tc>
                <a:extLst>
                  <a:ext uri="{0D108BD9-81ED-4DB2-BD59-A6C34878D82A}">
                    <a16:rowId xmlns:a16="http://schemas.microsoft.com/office/drawing/2014/main" xmlns="" val="2619309340"/>
                  </a:ext>
                </a:extLst>
              </a:tr>
              <a:tr h="186423">
                <a:tc gridSpan="3">
                  <a:txBody>
                    <a:bodyPr/>
                    <a:lstStyle/>
                    <a:p>
                      <a:pPr algn="ctr" fontAlgn="ctr"/>
                      <a:r>
                        <a:rPr lang="el-GR" sz="1000" u="none" strike="noStrike" dirty="0">
                          <a:effectLst/>
                          <a:latin typeface="+mn-lt"/>
                          <a:cs typeface="Arial" panose="020B0604020202020204" pitchFamily="34" charset="0"/>
                        </a:rPr>
                        <a:t> </a:t>
                      </a:r>
                      <a:r>
                        <a:rPr lang="el-GR" sz="1200" b="1" u="none" strike="noStrike" dirty="0" smtClean="0">
                          <a:solidFill>
                            <a:schemeClr val="bg1"/>
                          </a:solidFill>
                          <a:effectLst/>
                          <a:latin typeface="+mn-lt"/>
                          <a:cs typeface="Arial" panose="020B0604020202020204" pitchFamily="34" charset="0"/>
                        </a:rPr>
                        <a:t>Υγεία</a:t>
                      </a:r>
                      <a:endParaRPr lang="el-GR" sz="1200" b="1" i="0" u="none" strike="noStrike" dirty="0">
                        <a:solidFill>
                          <a:schemeClr val="bg1"/>
                        </a:solidFill>
                        <a:effectLst/>
                        <a:latin typeface="+mn-lt"/>
                        <a:cs typeface="Arial" panose="020B0604020202020204" pitchFamily="34" charset="0"/>
                      </a:endParaRPr>
                    </a:p>
                  </a:txBody>
                  <a:tcPr marL="4649" marR="4649" marT="4649" marB="0" anchor="ctr">
                    <a:solidFill>
                      <a:schemeClr val="accent3">
                        <a:lumMod val="75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l-GR" sz="1000" b="0" i="0" u="none" strike="noStrike" dirty="0" smtClean="0">
                        <a:solidFill>
                          <a:srgbClr val="000000"/>
                        </a:solidFill>
                        <a:effectLst/>
                        <a:latin typeface="+mn-lt"/>
                        <a:cs typeface="Arial" panose="020B0604020202020204" pitchFamily="34" charset="0"/>
                      </a:endParaRPr>
                    </a:p>
                  </a:txBody>
                  <a:tcPr marL="4649" marR="4649" marT="4649" marB="0" anchor="ctr"/>
                </a:tc>
                <a:tc hMerge="1">
                  <a:txBody>
                    <a:bodyPr/>
                    <a:lstStyle/>
                    <a:p>
                      <a:pPr algn="ctr" fontAlgn="ctr"/>
                      <a:endParaRPr lang="el-GR" sz="1000" b="0" i="0" u="none" strike="noStrike" dirty="0">
                        <a:solidFill>
                          <a:srgbClr val="000000"/>
                        </a:solidFill>
                        <a:effectLst/>
                        <a:latin typeface="+mn-lt"/>
                        <a:cs typeface="Arial" panose="020B0604020202020204" pitchFamily="34" charset="0"/>
                      </a:endParaRPr>
                    </a:p>
                  </a:txBody>
                  <a:tcPr marL="4649" marR="4649" marT="4649" marB="0" anchor="ctr"/>
                </a:tc>
                <a:extLst>
                  <a:ext uri="{0D108BD9-81ED-4DB2-BD59-A6C34878D82A}">
                    <a16:rowId xmlns:a16="http://schemas.microsoft.com/office/drawing/2014/main" xmlns="" val="107504221"/>
                  </a:ext>
                </a:extLst>
              </a:tr>
              <a:tr h="317345">
                <a:tc>
                  <a:txBody>
                    <a:bodyPr/>
                    <a:lstStyle/>
                    <a:p>
                      <a:pPr algn="ctr">
                        <a:lnSpc>
                          <a:spcPct val="107000"/>
                        </a:lnSpc>
                        <a:spcAft>
                          <a:spcPts val="0"/>
                        </a:spcAft>
                      </a:pPr>
                      <a:r>
                        <a:rPr lang="el-GR" sz="1000" dirty="0" smtClean="0">
                          <a:solidFill>
                            <a:schemeClr val="tx1"/>
                          </a:solidFill>
                          <a:effectLst/>
                          <a:latin typeface="+mn-lt"/>
                          <a:ea typeface="Calibri" panose="020F0502020204030204" pitchFamily="34" charset="0"/>
                          <a:cs typeface="Arial" panose="020B0604020202020204" pitchFamily="34" charset="0"/>
                        </a:rPr>
                        <a:t>Δημοτικό Κέντρο Υγείας Καλλιθέας</a:t>
                      </a:r>
                    </a:p>
                    <a:p>
                      <a:pPr marL="0" marR="0" lvl="0" indent="0" algn="ctr" defTabSz="914400" rtl="0" eaLnBrk="1" fontAlgn="auto" latinLnBrk="0" hangingPunct="1">
                        <a:lnSpc>
                          <a:spcPct val="107000"/>
                        </a:lnSpc>
                        <a:spcBef>
                          <a:spcPts val="0"/>
                        </a:spcBef>
                        <a:spcAft>
                          <a:spcPts val="0"/>
                        </a:spcAft>
                        <a:buClrTx/>
                        <a:buSzTx/>
                        <a:buFontTx/>
                        <a:buNone/>
                        <a:tabLst/>
                        <a:defRPr/>
                      </a:pPr>
                      <a:r>
                        <a:rPr lang="el-GR" sz="1000" dirty="0" smtClean="0">
                          <a:solidFill>
                            <a:schemeClr val="tx1"/>
                          </a:solidFill>
                          <a:effectLst/>
                          <a:latin typeface="+mn-lt"/>
                          <a:ea typeface="Calibri" panose="020F0502020204030204" pitchFamily="34" charset="0"/>
                          <a:cs typeface="Arial" panose="020B0604020202020204" pitchFamily="34" charset="0"/>
                        </a:rPr>
                        <a:t>Τμήμα υγείας παιδιού, </a:t>
                      </a:r>
                      <a:r>
                        <a:rPr lang="el-GR" sz="1000" kern="1200" dirty="0" smtClean="0">
                          <a:solidFill>
                            <a:schemeClr val="tx1"/>
                          </a:solidFill>
                          <a:effectLst/>
                          <a:latin typeface="+mn-lt"/>
                          <a:ea typeface="+mn-ea"/>
                          <a:cs typeface="Arial" panose="020B0604020202020204" pitchFamily="34" charset="0"/>
                        </a:rPr>
                        <a:t>Θεραπευτικό Πρόγραμμα «ΘΗΣΕΑΣ»</a:t>
                      </a:r>
                      <a:endParaRPr lang="el-GR" sz="1000" b="0" i="0" u="none" strike="noStrike" dirty="0" smtClean="0">
                        <a:solidFill>
                          <a:schemeClr val="tx1"/>
                        </a:solidFill>
                        <a:effectLst/>
                        <a:latin typeface="+mn-lt"/>
                        <a:cs typeface="Arial" panose="020B0604020202020204" pitchFamily="34" charset="0"/>
                      </a:endParaRPr>
                    </a:p>
                  </a:txBody>
                  <a:tcPr marL="4649" marR="4649" marT="4649"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l-GR" sz="1000" u="none" strike="noStrike" dirty="0" smtClean="0">
                          <a:solidFill>
                            <a:schemeClr val="tx1"/>
                          </a:solidFill>
                          <a:effectLst/>
                          <a:latin typeface="+mn-lt"/>
                          <a:cs typeface="Arial" panose="020B0604020202020204" pitchFamily="34" charset="0"/>
                        </a:rPr>
                        <a:t>Δημοτικά Ιατρεία – ΚΕΠ Υγείας, Τμήμα διατροφικής αγωγής και άσκησης – ΔΑΚ</a:t>
                      </a:r>
                      <a:endParaRPr lang="el-GR" sz="1000" b="0" i="0" u="none" strike="noStrike" dirty="0" smtClean="0">
                        <a:solidFill>
                          <a:schemeClr val="tx1"/>
                        </a:solidFill>
                        <a:effectLst/>
                        <a:latin typeface="+mn-lt"/>
                        <a:cs typeface="Arial" panose="020B0604020202020204" pitchFamily="34" charset="0"/>
                      </a:endParaRPr>
                    </a:p>
                  </a:txBody>
                  <a:tcPr marL="4649" marR="4649" marT="4649"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l-GR" sz="1000" u="none" strike="noStrike" dirty="0" smtClean="0">
                          <a:solidFill>
                            <a:schemeClr val="tx1"/>
                          </a:solidFill>
                          <a:effectLst/>
                          <a:latin typeface="+mn-lt"/>
                          <a:cs typeface="Arial" panose="020B0604020202020204" pitchFamily="34" charset="0"/>
                        </a:rPr>
                        <a:t> </a:t>
                      </a:r>
                      <a:r>
                        <a:rPr lang="el-GR" sz="1000" kern="1200" dirty="0" smtClean="0">
                          <a:solidFill>
                            <a:schemeClr val="tx1"/>
                          </a:solidFill>
                          <a:effectLst/>
                          <a:latin typeface="+mn-lt"/>
                          <a:ea typeface="+mn-ea"/>
                          <a:cs typeface="+mn-cs"/>
                        </a:rPr>
                        <a:t>ΚΕΠ Υγείας</a:t>
                      </a:r>
                      <a:endParaRPr lang="el-GR" sz="1000" b="0" i="0" u="none" strike="noStrike" dirty="0" smtClean="0">
                        <a:solidFill>
                          <a:schemeClr val="tx1"/>
                        </a:solidFill>
                        <a:effectLst/>
                        <a:latin typeface="+mn-lt"/>
                        <a:cs typeface="Arial" panose="020B0604020202020204" pitchFamily="34" charset="0"/>
                      </a:endParaRPr>
                    </a:p>
                  </a:txBody>
                  <a:tcPr marL="4649" marR="4649" marT="4649" marB="0" anchor="ctr"/>
                </a:tc>
                <a:extLst>
                  <a:ext uri="{0D108BD9-81ED-4DB2-BD59-A6C34878D82A}">
                    <a16:rowId xmlns:a16="http://schemas.microsoft.com/office/drawing/2014/main" xmlns="" val="879785830"/>
                  </a:ext>
                </a:extLst>
              </a:tr>
              <a:tr h="185350">
                <a:tc gridSpan="3">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l-GR" sz="1200" b="1" i="0" u="none" strike="noStrike" dirty="0" smtClean="0">
                          <a:solidFill>
                            <a:schemeClr val="bg1"/>
                          </a:solidFill>
                          <a:effectLst/>
                          <a:latin typeface="+mn-lt"/>
                          <a:cs typeface="Arial" panose="020B0604020202020204" pitchFamily="34" charset="0"/>
                        </a:rPr>
                        <a:t>Κοινωνικοί Φορείς</a:t>
                      </a:r>
                    </a:p>
                  </a:txBody>
                  <a:tcPr marL="4649" marR="4649" marT="4649" marB="0" anchor="ctr">
                    <a:solidFill>
                      <a:schemeClr val="accent3">
                        <a:lumMod val="75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l-GR" sz="1000" b="0" i="0" u="none" strike="noStrike" dirty="0" smtClean="0">
                        <a:solidFill>
                          <a:schemeClr val="tx1"/>
                        </a:solidFill>
                        <a:effectLst/>
                        <a:latin typeface="+mn-lt"/>
                        <a:cs typeface="Arial" panose="020B0604020202020204" pitchFamily="34" charset="0"/>
                      </a:endParaRPr>
                    </a:p>
                  </a:txBody>
                  <a:tcPr marL="4649" marR="4649" marT="4649" marB="0" anchor="ctr">
                    <a:solidFill>
                      <a:schemeClr val="accent3">
                        <a:lumMod val="75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l-GR" sz="1000" b="0" i="0" u="none" strike="noStrike" dirty="0" smtClean="0">
                        <a:solidFill>
                          <a:schemeClr val="tx1"/>
                        </a:solidFill>
                        <a:effectLst/>
                        <a:latin typeface="+mn-lt"/>
                        <a:cs typeface="Arial" panose="020B0604020202020204" pitchFamily="34" charset="0"/>
                      </a:endParaRPr>
                    </a:p>
                  </a:txBody>
                  <a:tcPr marL="4649" marR="4649" marT="4649" marB="0" anchor="ctr">
                    <a:solidFill>
                      <a:schemeClr val="accent3">
                        <a:lumMod val="75000"/>
                      </a:schemeClr>
                    </a:solidFill>
                  </a:tcPr>
                </a:tc>
                <a:extLst>
                  <a:ext uri="{0D108BD9-81ED-4DB2-BD59-A6C34878D82A}">
                    <a16:rowId xmlns:a16="http://schemas.microsoft.com/office/drawing/2014/main" xmlns="" val="1145902851"/>
                  </a:ext>
                </a:extLst>
              </a:tr>
              <a:tr h="166727">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lang="el-GR" sz="1000" b="0" i="0" u="none" strike="noStrike" dirty="0" smtClean="0">
                        <a:solidFill>
                          <a:schemeClr val="tx1"/>
                        </a:solidFill>
                        <a:effectLst/>
                        <a:latin typeface="+mn-lt"/>
                        <a:cs typeface="Arial" panose="020B0604020202020204" pitchFamily="34" charset="0"/>
                      </a:endParaRPr>
                    </a:p>
                  </a:txBody>
                  <a:tcPr marL="4649" marR="4649" marT="4649"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l-GR" sz="1000" b="0" i="0" u="none" strike="noStrike" dirty="0" smtClean="0">
                          <a:solidFill>
                            <a:schemeClr val="tx1"/>
                          </a:solidFill>
                          <a:effectLst/>
                          <a:latin typeface="+mn-lt"/>
                          <a:cs typeface="Arial" panose="020B0604020202020204" pitchFamily="34" charset="0"/>
                        </a:rPr>
                        <a:t>Εθελοντισμός</a:t>
                      </a:r>
                    </a:p>
                  </a:txBody>
                  <a:tcPr marL="4649" marR="4649" marT="4649"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l-GR" sz="1000" b="0" i="0" u="none" strike="noStrike" dirty="0" smtClean="0">
                        <a:solidFill>
                          <a:schemeClr val="tx1"/>
                        </a:solidFill>
                        <a:effectLst/>
                        <a:latin typeface="+mn-lt"/>
                        <a:cs typeface="Arial" panose="020B0604020202020204" pitchFamily="34" charset="0"/>
                      </a:endParaRPr>
                    </a:p>
                  </a:txBody>
                  <a:tcPr marL="4649" marR="4649" marT="4649" marB="0" anchor="ctr"/>
                </a:tc>
                <a:extLst>
                  <a:ext uri="{0D108BD9-81ED-4DB2-BD59-A6C34878D82A}">
                    <a16:rowId xmlns:a16="http://schemas.microsoft.com/office/drawing/2014/main" xmlns="" val="4171192455"/>
                  </a:ext>
                </a:extLst>
              </a:tr>
              <a:tr h="166727">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lang="el-GR" sz="1000" b="0" i="0" u="none" strike="noStrike" dirty="0" smtClean="0">
                        <a:solidFill>
                          <a:schemeClr val="tx1"/>
                        </a:solidFill>
                        <a:effectLst/>
                        <a:latin typeface="+mn-lt"/>
                        <a:cs typeface="Arial" panose="020B0604020202020204" pitchFamily="34" charset="0"/>
                      </a:endParaRPr>
                    </a:p>
                  </a:txBody>
                  <a:tcPr marL="4649" marR="4649" marT="4649"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l-GR" sz="1000" b="0" i="0" u="none" strike="noStrike" dirty="0" smtClean="0">
                          <a:solidFill>
                            <a:schemeClr val="tx1"/>
                          </a:solidFill>
                          <a:effectLst/>
                          <a:latin typeface="+mn-lt"/>
                          <a:cs typeface="Arial" panose="020B0604020202020204" pitchFamily="34" charset="0"/>
                        </a:rPr>
                        <a:t>Εθελοντική Αιμοδοσία</a:t>
                      </a:r>
                    </a:p>
                  </a:txBody>
                  <a:tcPr marL="4649" marR="4649" marT="4649"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l-GR" sz="1000" b="0" i="0" u="none" strike="noStrike" dirty="0" smtClean="0">
                        <a:solidFill>
                          <a:schemeClr val="tx1"/>
                        </a:solidFill>
                        <a:effectLst/>
                        <a:latin typeface="+mn-lt"/>
                        <a:cs typeface="Arial" panose="020B0604020202020204" pitchFamily="34" charset="0"/>
                      </a:endParaRPr>
                    </a:p>
                  </a:txBody>
                  <a:tcPr marL="4649" marR="4649" marT="4649" marB="0" anchor="ctr"/>
                </a:tc>
                <a:extLst>
                  <a:ext uri="{0D108BD9-81ED-4DB2-BD59-A6C34878D82A}">
                    <a16:rowId xmlns:a16="http://schemas.microsoft.com/office/drawing/2014/main" xmlns="" val="2533815344"/>
                  </a:ext>
                </a:extLst>
              </a:tr>
              <a:tr h="156122">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l-GR" sz="1000" b="0" i="0" u="none" strike="noStrike" dirty="0" smtClean="0">
                          <a:solidFill>
                            <a:schemeClr val="tx1"/>
                          </a:solidFill>
                          <a:effectLst/>
                          <a:latin typeface="+mn-lt"/>
                          <a:cs typeface="Arial" panose="020B0604020202020204" pitchFamily="34" charset="0"/>
                        </a:rPr>
                        <a:t>Ποντιακοί  &amp; Τοπικοί Σύλλογοι</a:t>
                      </a:r>
                    </a:p>
                  </a:txBody>
                  <a:tcPr marL="4649" marR="4649" marT="4649"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l-GR" sz="1000" b="0" i="0" u="none" strike="noStrike" dirty="0" smtClean="0">
                        <a:solidFill>
                          <a:schemeClr val="tx1"/>
                        </a:solidFill>
                        <a:effectLst/>
                        <a:latin typeface="+mn-lt"/>
                        <a:cs typeface="Arial" panose="020B0604020202020204" pitchFamily="34" charset="0"/>
                      </a:endParaRPr>
                    </a:p>
                  </a:txBody>
                  <a:tcPr marL="4649" marR="4649" marT="4649"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l-GR" sz="1000" b="0" i="0" u="none" strike="noStrike" dirty="0" smtClean="0">
                        <a:solidFill>
                          <a:schemeClr val="tx1"/>
                        </a:solidFill>
                        <a:effectLst/>
                        <a:latin typeface="+mn-lt"/>
                        <a:cs typeface="Arial" panose="020B0604020202020204" pitchFamily="34" charset="0"/>
                      </a:endParaRPr>
                    </a:p>
                  </a:txBody>
                  <a:tcPr marL="4649" marR="4649" marT="4649" marB="0" anchor="ctr"/>
                </a:tc>
                <a:extLst>
                  <a:ext uri="{0D108BD9-81ED-4DB2-BD59-A6C34878D82A}">
                    <a16:rowId xmlns:a16="http://schemas.microsoft.com/office/drawing/2014/main" xmlns="" val="687821564"/>
                  </a:ext>
                </a:extLst>
              </a:tr>
              <a:tr h="156122">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l-GR" sz="1000" b="0" i="0" u="none" strike="noStrike" dirty="0" smtClean="0">
                          <a:solidFill>
                            <a:schemeClr val="tx1"/>
                          </a:solidFill>
                          <a:effectLst/>
                          <a:latin typeface="+mn-lt"/>
                          <a:cs typeface="Arial" panose="020B0604020202020204" pitchFamily="34" charset="0"/>
                        </a:rPr>
                        <a:t>Ομάδες</a:t>
                      </a:r>
                      <a:r>
                        <a:rPr lang="el-GR" sz="1000" b="0" i="0" u="none" strike="noStrike" baseline="0" dirty="0" smtClean="0">
                          <a:solidFill>
                            <a:schemeClr val="tx1"/>
                          </a:solidFill>
                          <a:effectLst/>
                          <a:latin typeface="+mn-lt"/>
                          <a:cs typeface="Arial" panose="020B0604020202020204" pitchFamily="34" charset="0"/>
                        </a:rPr>
                        <a:t> Προσκόπων - Οδηγών</a:t>
                      </a:r>
                      <a:endParaRPr lang="el-GR" sz="1000" b="0" i="0" u="none" strike="noStrike" dirty="0" smtClean="0">
                        <a:solidFill>
                          <a:schemeClr val="tx1"/>
                        </a:solidFill>
                        <a:effectLst/>
                        <a:latin typeface="+mn-lt"/>
                        <a:cs typeface="Arial" panose="020B0604020202020204" pitchFamily="34" charset="0"/>
                      </a:endParaRPr>
                    </a:p>
                  </a:txBody>
                  <a:tcPr marL="4649" marR="4649" marT="4649"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l-GR" sz="1000" b="0" i="0" u="none" strike="noStrike" dirty="0" smtClean="0">
                        <a:solidFill>
                          <a:schemeClr val="tx1"/>
                        </a:solidFill>
                        <a:effectLst/>
                        <a:latin typeface="+mn-lt"/>
                        <a:cs typeface="Arial" panose="020B0604020202020204" pitchFamily="34" charset="0"/>
                      </a:endParaRPr>
                    </a:p>
                  </a:txBody>
                  <a:tcPr marL="4649" marR="4649" marT="4649"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l-GR" sz="1000" b="0" i="0" u="none" strike="noStrike" dirty="0" smtClean="0">
                        <a:solidFill>
                          <a:schemeClr val="tx1"/>
                        </a:solidFill>
                        <a:effectLst/>
                        <a:latin typeface="+mn-lt"/>
                        <a:cs typeface="Arial" panose="020B0604020202020204" pitchFamily="34" charset="0"/>
                      </a:endParaRPr>
                    </a:p>
                  </a:txBody>
                  <a:tcPr marL="4649" marR="4649" marT="4649" marB="0" anchor="ctr"/>
                </a:tc>
                <a:extLst>
                  <a:ext uri="{0D108BD9-81ED-4DB2-BD59-A6C34878D82A}">
                    <a16:rowId xmlns:a16="http://schemas.microsoft.com/office/drawing/2014/main" xmlns="" val="3738184468"/>
                  </a:ext>
                </a:extLst>
              </a:tr>
              <a:tr h="192697">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l-GR" sz="1000" b="0" i="0" u="none" strike="noStrike" dirty="0" smtClean="0">
                          <a:solidFill>
                            <a:schemeClr val="tx1"/>
                          </a:solidFill>
                          <a:effectLst/>
                          <a:latin typeface="+mn-lt"/>
                          <a:cs typeface="Arial" panose="020B0604020202020204" pitchFamily="34" charset="0"/>
                        </a:rPr>
                        <a:t>Σωματείο – Σύλλογοι Εθνικής Αντίστασης</a:t>
                      </a:r>
                    </a:p>
                  </a:txBody>
                  <a:tcPr marL="4649" marR="4649" marT="4649"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l-GR" sz="1000" b="0" i="0" u="none" strike="noStrike" dirty="0" smtClean="0">
                        <a:solidFill>
                          <a:schemeClr val="tx1"/>
                        </a:solidFill>
                        <a:effectLst/>
                        <a:latin typeface="+mn-lt"/>
                        <a:cs typeface="Arial" panose="020B0604020202020204" pitchFamily="34" charset="0"/>
                      </a:endParaRPr>
                    </a:p>
                  </a:txBody>
                  <a:tcPr marL="4649" marR="4649" marT="4649"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l-GR" sz="1000" b="0" i="0" u="none" strike="noStrike" dirty="0" smtClean="0">
                        <a:solidFill>
                          <a:schemeClr val="tx1"/>
                        </a:solidFill>
                        <a:effectLst/>
                        <a:latin typeface="+mn-lt"/>
                        <a:cs typeface="Arial" panose="020B0604020202020204" pitchFamily="34" charset="0"/>
                      </a:endParaRPr>
                    </a:p>
                  </a:txBody>
                  <a:tcPr marL="4649" marR="4649" marT="4649" marB="0" anchor="ctr"/>
                </a:tc>
                <a:extLst>
                  <a:ext uri="{0D108BD9-81ED-4DB2-BD59-A6C34878D82A}">
                    <a16:rowId xmlns:a16="http://schemas.microsoft.com/office/drawing/2014/main" xmlns="" val="3492953414"/>
                  </a:ext>
                </a:extLst>
              </a:tr>
            </a:tbl>
          </a:graphicData>
        </a:graphic>
      </p:graphicFrame>
    </p:spTree>
    <p:extLst>
      <p:ext uri="{BB962C8B-B14F-4D97-AF65-F5344CB8AC3E}">
        <p14:creationId xmlns:p14="http://schemas.microsoft.com/office/powerpoint/2010/main" val="86824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561" t="10099" r="11653" b="1"/>
          <a:stretch/>
        </p:blipFill>
        <p:spPr bwMode="auto">
          <a:xfrm>
            <a:off x="99108" y="2917926"/>
            <a:ext cx="5048956" cy="3877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Τίτλος 3"/>
          <p:cNvSpPr>
            <a:spLocks noGrp="1"/>
          </p:cNvSpPr>
          <p:nvPr>
            <p:ph type="title"/>
          </p:nvPr>
        </p:nvSpPr>
        <p:spPr>
          <a:xfrm>
            <a:off x="0" y="-27384"/>
            <a:ext cx="9144000" cy="548640"/>
          </a:xfrm>
        </p:spPr>
        <p:txBody>
          <a:bodyPr/>
          <a:lstStyle/>
          <a:p>
            <a:pPr algn="ctr"/>
            <a:r>
              <a:rPr lang="el-GR" sz="2200" dirty="0"/>
              <a:t>Ποια </a:t>
            </a:r>
            <a:r>
              <a:rPr lang="el-GR" sz="2200" dirty="0" err="1"/>
              <a:t>ειναι</a:t>
            </a:r>
            <a:r>
              <a:rPr lang="el-GR" sz="2200" dirty="0"/>
              <a:t> τα </a:t>
            </a:r>
            <a:r>
              <a:rPr lang="el-GR" sz="2200" dirty="0" err="1"/>
              <a:t>περιβαλλοντικα</a:t>
            </a:r>
            <a:r>
              <a:rPr lang="el-GR" sz="2200" dirty="0"/>
              <a:t> </a:t>
            </a:r>
            <a:r>
              <a:rPr lang="el-GR" sz="2200" dirty="0" err="1"/>
              <a:t>χαρακτηριστικα</a:t>
            </a:r>
            <a:r>
              <a:rPr lang="el-GR" sz="2200" dirty="0"/>
              <a:t> </a:t>
            </a:r>
            <a:r>
              <a:rPr lang="el-GR" sz="2200" dirty="0" err="1"/>
              <a:t>τησ</a:t>
            </a:r>
            <a:r>
              <a:rPr lang="el-GR" sz="2200" dirty="0"/>
              <a:t> </a:t>
            </a:r>
            <a:r>
              <a:rPr lang="el-GR" sz="2200" dirty="0" err="1"/>
              <a:t>περιοχησ</a:t>
            </a:r>
            <a:r>
              <a:rPr lang="el-GR" sz="2200" dirty="0"/>
              <a:t> ΒΑΑ;</a:t>
            </a:r>
          </a:p>
        </p:txBody>
      </p:sp>
      <p:sp>
        <p:nvSpPr>
          <p:cNvPr id="7" name="TextBox 6">
            <a:extLst>
              <a:ext uri="{FF2B5EF4-FFF2-40B4-BE49-F238E27FC236}">
                <a16:creationId xmlns:a16="http://schemas.microsoft.com/office/drawing/2014/main" xmlns="" id="{B85E5C53-27C1-0B02-F145-2613A0DF0144}"/>
              </a:ext>
            </a:extLst>
          </p:cNvPr>
          <p:cNvSpPr txBox="1"/>
          <p:nvPr/>
        </p:nvSpPr>
        <p:spPr>
          <a:xfrm>
            <a:off x="99108" y="404664"/>
            <a:ext cx="8937388" cy="2492990"/>
          </a:xfrm>
          <a:prstGeom prst="rect">
            <a:avLst/>
          </a:prstGeom>
          <a:noFill/>
        </p:spPr>
        <p:txBody>
          <a:bodyPr wrap="square" rtlCol="0">
            <a:spAutoFit/>
          </a:bodyPr>
          <a:lstStyle/>
          <a:p>
            <a:pPr marL="180975" indent="-180975" algn="just">
              <a:buFont typeface="Arial" panose="020B0604020202020204" pitchFamily="34" charset="0"/>
              <a:buChar char="•"/>
            </a:pPr>
            <a:r>
              <a:rPr lang="el-GR" sz="1300" dirty="0"/>
              <a:t>Στο λεκανοπέδιο και στις πυκνοδομημένες περιοχές επικρατούν συνθήκες που επιβαρύνουν σημαντικά </a:t>
            </a:r>
            <a:r>
              <a:rPr lang="el-GR" sz="1300" dirty="0" smtClean="0"/>
              <a:t>το </a:t>
            </a:r>
            <a:r>
              <a:rPr lang="el-GR" sz="1300" dirty="0"/>
              <a:t>ήδη θερμό, φυσικό κλίμα της Αττικής. Το νότιο τμήμα της </a:t>
            </a:r>
            <a:r>
              <a:rPr lang="el-GR" sz="1300" dirty="0" smtClean="0"/>
              <a:t>Αττικής έχει θερμό χειμώνα, με τον ΜΟ των </a:t>
            </a:r>
            <a:r>
              <a:rPr lang="el-GR" sz="1300" dirty="0"/>
              <a:t>ελαχίστων θερμοκρασιών του ψυχρότερου μήνα να ξεπερνούν τους </a:t>
            </a:r>
            <a:r>
              <a:rPr lang="el-GR" sz="1300" dirty="0" smtClean="0"/>
              <a:t>7</a:t>
            </a:r>
            <a:r>
              <a:rPr lang="el-GR" sz="1300" baseline="30000" dirty="0" smtClean="0"/>
              <a:t>ο</a:t>
            </a:r>
            <a:r>
              <a:rPr lang="el-GR" sz="1300" dirty="0" smtClean="0"/>
              <a:t>C, και ο </a:t>
            </a:r>
            <a:r>
              <a:rPr lang="el-GR" sz="1300" dirty="0"/>
              <a:t>τύπος κλίματος </a:t>
            </a:r>
            <a:r>
              <a:rPr lang="el-GR" sz="1300" dirty="0" smtClean="0"/>
              <a:t>χαρακτηρίζεται </a:t>
            </a:r>
            <a:r>
              <a:rPr lang="el-GR" sz="1300" dirty="0"/>
              <a:t>ως έντονο-θερμό μεσογειακό με </a:t>
            </a:r>
            <a:r>
              <a:rPr lang="el-GR" sz="1300" dirty="0" smtClean="0"/>
              <a:t>τον αριθμό </a:t>
            </a:r>
            <a:r>
              <a:rPr lang="el-GR" sz="1300" dirty="0"/>
              <a:t>βιολογικώς ξηρών ημερών κατά τη θερμή και ξηρά περίοδο να κυμαίνεται μεταξύ 125 - 150. </a:t>
            </a:r>
            <a:endParaRPr lang="el-GR" sz="1300" dirty="0" smtClean="0"/>
          </a:p>
          <a:p>
            <a:pPr marL="180975" indent="-180975" algn="just">
              <a:buFont typeface="Arial" panose="020B0604020202020204" pitchFamily="34" charset="0"/>
              <a:buChar char="•"/>
            </a:pPr>
            <a:r>
              <a:rPr lang="en-US" sz="1300" dirty="0" smtClean="0"/>
              <a:t>H </a:t>
            </a:r>
            <a:r>
              <a:rPr lang="el-GR" sz="1300" dirty="0" smtClean="0"/>
              <a:t>μέγιστη </a:t>
            </a:r>
            <a:r>
              <a:rPr lang="el-GR" sz="1300" dirty="0"/>
              <a:t>θερμοκρασία στην </a:t>
            </a:r>
            <a:r>
              <a:rPr lang="el-GR" sz="1300" dirty="0" smtClean="0"/>
              <a:t>Αττική αναμένεται να αυξηθεί </a:t>
            </a:r>
            <a:r>
              <a:rPr lang="el-GR" sz="1300" dirty="0"/>
              <a:t>κατά 1,5 -1,6 </a:t>
            </a:r>
            <a:r>
              <a:rPr lang="el-GR" sz="1300" baseline="30000" dirty="0" smtClean="0"/>
              <a:t>ο</a:t>
            </a:r>
            <a:r>
              <a:rPr lang="el-GR" sz="1300" dirty="0" smtClean="0"/>
              <a:t>C </a:t>
            </a:r>
            <a:r>
              <a:rPr lang="el-GR" sz="1300" dirty="0"/>
              <a:t>για την περίοδο </a:t>
            </a:r>
            <a:r>
              <a:rPr lang="el-GR" sz="1300" dirty="0" smtClean="0"/>
              <a:t>2031-2050, ενώ στη </a:t>
            </a:r>
            <a:r>
              <a:rPr lang="el-GR" sz="1300" dirty="0"/>
              <a:t>θαλάσσια ζώνη </a:t>
            </a:r>
            <a:r>
              <a:rPr lang="el-GR" sz="1300" dirty="0" smtClean="0"/>
              <a:t>της </a:t>
            </a:r>
            <a:r>
              <a:rPr lang="el-GR" sz="1300" dirty="0"/>
              <a:t>Αττικής η στάθμη αναμένεται να αυξηθεί περίπου 22 </a:t>
            </a:r>
            <a:r>
              <a:rPr lang="el-GR" sz="1300" dirty="0" smtClean="0"/>
              <a:t>cm ως το 2100. Οι ακτές του </a:t>
            </a:r>
            <a:r>
              <a:rPr lang="el-GR" sz="1300" dirty="0"/>
              <a:t>Παλαιού Φαλήρου </a:t>
            </a:r>
            <a:r>
              <a:rPr lang="el-GR" sz="1300" dirty="0" smtClean="0"/>
              <a:t>ορίζονται ως περιοχές </a:t>
            </a:r>
            <a:r>
              <a:rPr lang="el-GR" sz="1300" dirty="0"/>
              <a:t>υψηλής τρωτότητας (CVI= 4) </a:t>
            </a:r>
            <a:r>
              <a:rPr lang="el-GR" sz="1300" dirty="0" smtClean="0"/>
              <a:t>στη </a:t>
            </a:r>
            <a:r>
              <a:rPr lang="el-GR" sz="1300" dirty="0"/>
              <a:t>μελλοντική άνοδο της στάθμης της </a:t>
            </a:r>
            <a:r>
              <a:rPr lang="el-GR" sz="1300" dirty="0" smtClean="0"/>
              <a:t>θάλασσας.</a:t>
            </a:r>
          </a:p>
          <a:p>
            <a:pPr marL="180975" indent="-180975" algn="just">
              <a:buFont typeface="Arial" panose="020B0604020202020204" pitchFamily="34" charset="0"/>
              <a:buChar char="•"/>
            </a:pPr>
            <a:r>
              <a:rPr lang="el-GR" sz="1300" dirty="0"/>
              <a:t>Παρατηρείται σημαντική αύξηση των πλημμυρικών φαινομένων </a:t>
            </a:r>
            <a:r>
              <a:rPr lang="el-GR" sz="1300" dirty="0" smtClean="0"/>
              <a:t>ιδιαίτερα </a:t>
            </a:r>
            <a:r>
              <a:rPr lang="el-GR" sz="1300" dirty="0"/>
              <a:t>στο Λεκανοπέδιο της Αθήνας, κυρίως από πλημμύρες τύπου “</a:t>
            </a:r>
            <a:r>
              <a:rPr lang="el-GR" sz="1300" dirty="0" err="1"/>
              <a:t>flash</a:t>
            </a:r>
            <a:r>
              <a:rPr lang="el-GR" sz="1300" dirty="0"/>
              <a:t> </a:t>
            </a:r>
            <a:r>
              <a:rPr lang="el-GR" sz="1300" dirty="0" err="1"/>
              <a:t>flood</a:t>
            </a:r>
            <a:r>
              <a:rPr lang="el-GR" sz="1300" dirty="0"/>
              <a:t>“ και </a:t>
            </a:r>
            <a:r>
              <a:rPr lang="el-GR" sz="1300" dirty="0" smtClean="0"/>
              <a:t>το </a:t>
            </a:r>
            <a:r>
              <a:rPr lang="el-GR" sz="1300" dirty="0"/>
              <a:t>σύνολο της Περιοχής ΒΑΑ είναι εντός της Ζώνης Δυνητικά Υψηλού Κινδύνου Πλημμύρας (Σχέδιο Διαχείρισης Κινδύνων Πλημμύρας</a:t>
            </a:r>
            <a:r>
              <a:rPr lang="el-GR" sz="1300" dirty="0" smtClean="0"/>
              <a:t>). </a:t>
            </a:r>
          </a:p>
          <a:p>
            <a:pPr marL="180975" indent="-180975" algn="just">
              <a:buFont typeface="Arial" panose="020B0604020202020204" pitchFamily="34" charset="0"/>
              <a:buChar char="•"/>
            </a:pPr>
            <a:r>
              <a:rPr lang="el-GR" sz="1300" dirty="0" smtClean="0"/>
              <a:t>Το </a:t>
            </a:r>
            <a:r>
              <a:rPr lang="el-GR" sz="1300" dirty="0"/>
              <a:t>Ρέμα της Πικροδάφνης έχει χαρακτηριστεί «ιδιαιτέρου περιβαλλοντικού ενδιαφέροντος» με την Απόφαση 9173/1642/1993 (ΦΕΚ 281/Δ).  </a:t>
            </a:r>
            <a:r>
              <a:rPr lang="el-GR" sz="1300" dirty="0" smtClean="0"/>
              <a:t>(Πηγή: ΠΕΣΠΚΑ Περιφέρειας Αττικής).</a:t>
            </a:r>
            <a:endParaRPr lang="el-GR" sz="1300" dirty="0"/>
          </a:p>
        </p:txBody>
      </p:sp>
      <p:sp>
        <p:nvSpPr>
          <p:cNvPr id="3" name="TextBox 2"/>
          <p:cNvSpPr txBox="1"/>
          <p:nvPr/>
        </p:nvSpPr>
        <p:spPr>
          <a:xfrm>
            <a:off x="130362" y="2897654"/>
            <a:ext cx="4729670" cy="692497"/>
          </a:xfrm>
          <a:prstGeom prst="rect">
            <a:avLst/>
          </a:prstGeom>
          <a:solidFill>
            <a:srgbClr val="FFFFFF"/>
          </a:solidFill>
        </p:spPr>
        <p:txBody>
          <a:bodyPr wrap="square" rtlCol="0">
            <a:spAutoFit/>
          </a:bodyPr>
          <a:lstStyle/>
          <a:p>
            <a:pPr algn="just"/>
            <a:r>
              <a:rPr lang="el-GR" sz="1050" u="sng" dirty="0"/>
              <a:t>Χάρτης κινδύνου πλημμυρών στην περιοχή του Λεκανοπεδίου – Νότιος τομέας και ρ. </a:t>
            </a:r>
            <a:r>
              <a:rPr lang="el-GR" sz="1050" u="sng" dirty="0" smtClean="0"/>
              <a:t>Πικροδάφνης </a:t>
            </a:r>
            <a:r>
              <a:rPr lang="en-US" sz="900" dirty="0" smtClean="0"/>
              <a:t>(</a:t>
            </a:r>
            <a:r>
              <a:rPr lang="el-GR" sz="900" dirty="0" smtClean="0"/>
              <a:t>Πηγή</a:t>
            </a:r>
            <a:r>
              <a:rPr lang="el-GR" sz="900" dirty="0"/>
              <a:t>: Επιχειρησιακός Σχεδιασμός για την μείωση των επιπτώσεων από πλημμυρικά φαινόμενα στους Δήμους των Δήμων Αττικής. Η περίπτωση της Μάνδρας ως οδηγός αναφοράς και βελτίωσης της απόκρισης σε έκτακτες </a:t>
            </a:r>
            <a:r>
              <a:rPr lang="el-GR" sz="900" dirty="0" smtClean="0"/>
              <a:t>ανάγκες)</a:t>
            </a:r>
            <a:endParaRPr lang="el-GR" sz="900" dirty="0"/>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5944" y="2917926"/>
            <a:ext cx="3890552" cy="3877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xmlns="" id="{BD488460-26A0-0EDE-58F7-2C5E0065C42A}"/>
              </a:ext>
            </a:extLst>
          </p:cNvPr>
          <p:cNvSpPr txBox="1"/>
          <p:nvPr/>
        </p:nvSpPr>
        <p:spPr>
          <a:xfrm>
            <a:off x="7802345" y="3055168"/>
            <a:ext cx="1126225" cy="253916"/>
          </a:xfrm>
          <a:prstGeom prst="rect">
            <a:avLst/>
          </a:prstGeom>
          <a:noFill/>
        </p:spPr>
        <p:txBody>
          <a:bodyPr wrap="square" rtlCol="0">
            <a:spAutoFit/>
          </a:bodyPr>
          <a:lstStyle/>
          <a:p>
            <a:pPr algn="ctr"/>
            <a:r>
              <a:rPr lang="el-GR" sz="1050" dirty="0"/>
              <a:t>Πηγή: </a:t>
            </a:r>
            <a:r>
              <a:rPr lang="el-GR" sz="1050" i="1" dirty="0"/>
              <a:t>ΕΜΥ</a:t>
            </a:r>
          </a:p>
        </p:txBody>
      </p:sp>
    </p:spTree>
    <p:extLst>
      <p:ext uri="{BB962C8B-B14F-4D97-AF65-F5344CB8AC3E}">
        <p14:creationId xmlns:p14="http://schemas.microsoft.com/office/powerpoint/2010/main" val="1610919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79512" y="980728"/>
            <a:ext cx="8712968" cy="4704636"/>
          </a:xfrm>
        </p:spPr>
        <p:txBody>
          <a:bodyPr vert="horz" lIns="91440" tIns="45720" rIns="91440" bIns="45720" rtlCol="0">
            <a:noAutofit/>
          </a:bodyPr>
          <a:lstStyle/>
          <a:p>
            <a:pPr marL="285750" indent="-285750" algn="just">
              <a:buFont typeface="Wingdings" panose="05000000000000000000" pitchFamily="2" charset="2"/>
              <a:buChar char="§"/>
            </a:pPr>
            <a:r>
              <a:rPr lang="el-GR" b="0" dirty="0"/>
              <a:t>Δεδομένου ότι ο προϋπολογισμός των </a:t>
            </a:r>
            <a:r>
              <a:rPr lang="el-GR" b="0" dirty="0" err="1"/>
              <a:t>συμβασιοποιημένων</a:t>
            </a:r>
            <a:r>
              <a:rPr lang="el-GR" b="0" dirty="0"/>
              <a:t> Πράξεων κατά κανόνα είναι μικρότερος σε σχέση με τον προϋπολογισμό εντάξεων και προκειμένου να μη παρατηρηθεί καθυστέρηση στη πλήρη ενεργοποίηση του συνόλου των διαθέσιμων πόρων, οι Χωρικές αρχές δύναται να αξιοποιήσουν την ευελιξία που παρέχει η δυνατότητα </a:t>
            </a:r>
            <a:r>
              <a:rPr lang="el-GR" b="0" dirty="0" err="1"/>
              <a:t>υπερδέσμευσης</a:t>
            </a:r>
            <a:r>
              <a:rPr lang="el-GR" b="0" dirty="0"/>
              <a:t> έως 30% ανά ΣΒΑΑ</a:t>
            </a:r>
            <a:r>
              <a:rPr lang="el-GR" b="0" dirty="0"/>
              <a:t>. </a:t>
            </a:r>
            <a:r>
              <a:rPr lang="el-GR" b="0" dirty="0"/>
              <a:t>Η δυνατότητα αυτή θα δίνεται ανά Προτεραιότητα και Ειδικό στόχο και η χρήση της θα δηλώνεται σε επίπεδο πρότασης διαμορφώνοντας ανάλογα και τον τελικό προτεινόμενο Προϋπολογισμό ανά Στρατηγική ΒΑΑ. </a:t>
            </a:r>
            <a:endParaRPr lang="el-GR" b="0" dirty="0" smtClean="0"/>
          </a:p>
          <a:p>
            <a:pPr marL="0" indent="0" algn="just"/>
            <a:endParaRPr lang="el-GR" b="0" dirty="0"/>
          </a:p>
          <a:p>
            <a:pPr marL="285750" indent="-285750" algn="just">
              <a:buFont typeface="Wingdings" panose="05000000000000000000" pitchFamily="2" charset="2"/>
              <a:buChar char="§"/>
            </a:pPr>
            <a:r>
              <a:rPr lang="el-GR" b="0" dirty="0"/>
              <a:t>Επιπλέον, σύμφωνα με το Πλαίσιο Διαχείρισης των Ολοκληρωμένων Χωρικών Παρεμβάσεων της Α.Π. 124143/ΕΥΣΣΑ /21-12-2022 Εγκύκλιο του Υπουργείου Ανάπτυξης και Επενδύσεων για τις «Κατευθύνσεις για την επιλογή και σχεδιασμό των στρατηγικών στο πλαίσιο των ΟΧΕ -ΒΑΑ και ΤΑΠΤΟΚ», επισημαίνεται ότι τουλάχιστον το 30% των πόρων της ΣΒΑΑ (από τους διαθέσιμους πόρους του ΕΣ 5i στο πλαίσιο της Πρόσκλησης) θα πρέπει να κατευθυνθεί σε δράσεις που συμβάλλουν στην αντιμετώπιση της κλιματικής αλλαγής.</a:t>
            </a:r>
            <a:endParaRPr lang="el-GR" b="0" dirty="0"/>
          </a:p>
        </p:txBody>
      </p:sp>
      <p:sp>
        <p:nvSpPr>
          <p:cNvPr id="4" name="Τίτλος 10"/>
          <p:cNvSpPr txBox="1">
            <a:spLocks/>
          </p:cNvSpPr>
          <p:nvPr/>
        </p:nvSpPr>
        <p:spPr>
          <a:xfrm>
            <a:off x="0" y="116632"/>
            <a:ext cx="9144000"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l-GR" sz="2000" smtClean="0"/>
              <a:t>Το πλαισιο ΤΟΥ ΕΠ ΑΤΤΙΚΗ 2021-2027</a:t>
            </a:r>
            <a:r>
              <a:rPr lang="en-US" sz="2000" smtClean="0"/>
              <a:t> </a:t>
            </a:r>
            <a:r>
              <a:rPr lang="el-GR" sz="2000" smtClean="0"/>
              <a:t>για την επικαιροποιηση τησ ΣΒΑΑ</a:t>
            </a:r>
            <a:endParaRPr lang="el-GR" sz="2000" dirty="0"/>
          </a:p>
        </p:txBody>
      </p:sp>
    </p:spTree>
    <p:extLst>
      <p:ext uri="{BB962C8B-B14F-4D97-AF65-F5344CB8AC3E}">
        <p14:creationId xmlns:p14="http://schemas.microsoft.com/office/powerpoint/2010/main" val="5700361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27384"/>
            <a:ext cx="9144000" cy="548640"/>
          </a:xfrm>
        </p:spPr>
        <p:txBody>
          <a:bodyPr/>
          <a:lstStyle/>
          <a:p>
            <a:pPr algn="ctr"/>
            <a:r>
              <a:rPr lang="el-GR" sz="2200" dirty="0"/>
              <a:t>Ποια </a:t>
            </a:r>
            <a:r>
              <a:rPr lang="el-GR" sz="2200" dirty="0" err="1"/>
              <a:t>ειναι</a:t>
            </a:r>
            <a:r>
              <a:rPr lang="el-GR" sz="2200" dirty="0"/>
              <a:t> τα </a:t>
            </a:r>
            <a:r>
              <a:rPr lang="el-GR" sz="2200" dirty="0" err="1"/>
              <a:t>περιβαλλοντικα</a:t>
            </a:r>
            <a:r>
              <a:rPr lang="el-GR" sz="2200" dirty="0"/>
              <a:t> </a:t>
            </a:r>
            <a:r>
              <a:rPr lang="el-GR" sz="2200" dirty="0" err="1"/>
              <a:t>χαρακτηριστικα</a:t>
            </a:r>
            <a:r>
              <a:rPr lang="el-GR" sz="2200" dirty="0"/>
              <a:t> </a:t>
            </a:r>
            <a:r>
              <a:rPr lang="el-GR" sz="2200" dirty="0" err="1"/>
              <a:t>τησ</a:t>
            </a:r>
            <a:r>
              <a:rPr lang="el-GR" sz="2200" dirty="0"/>
              <a:t> </a:t>
            </a:r>
            <a:r>
              <a:rPr lang="el-GR" sz="2200" dirty="0" err="1"/>
              <a:t>περιοχησ</a:t>
            </a:r>
            <a:r>
              <a:rPr lang="el-GR" sz="2200" dirty="0"/>
              <a:t> ΒΑΑ;</a:t>
            </a:r>
          </a:p>
        </p:txBody>
      </p:sp>
      <p:sp>
        <p:nvSpPr>
          <p:cNvPr id="7" name="TextBox 6">
            <a:extLst>
              <a:ext uri="{FF2B5EF4-FFF2-40B4-BE49-F238E27FC236}">
                <a16:creationId xmlns:a16="http://schemas.microsoft.com/office/drawing/2014/main" xmlns="" id="{B85E5C53-27C1-0B02-F145-2613A0DF0144}"/>
              </a:ext>
            </a:extLst>
          </p:cNvPr>
          <p:cNvSpPr txBox="1"/>
          <p:nvPr/>
        </p:nvSpPr>
        <p:spPr>
          <a:xfrm>
            <a:off x="99107" y="404664"/>
            <a:ext cx="5613262" cy="3508653"/>
          </a:xfrm>
          <a:prstGeom prst="rect">
            <a:avLst/>
          </a:prstGeom>
          <a:noFill/>
        </p:spPr>
        <p:txBody>
          <a:bodyPr wrap="square" rtlCol="0">
            <a:spAutoFit/>
          </a:bodyPr>
          <a:lstStyle/>
          <a:p>
            <a:pPr marL="180975" indent="-180975" algn="just">
              <a:buFont typeface="Arial" panose="020B0604020202020204" pitchFamily="34" charset="0"/>
              <a:buChar char="•"/>
            </a:pPr>
            <a:r>
              <a:rPr lang="el-GR" sz="1400" dirty="0" smtClean="0"/>
              <a:t>Η ΠΕ Νοτίου Τομέα Αθηνών έχει τον μεγαλύτερο αριθμό πολύ </a:t>
            </a:r>
            <a:r>
              <a:rPr lang="el-GR" sz="1400" dirty="0"/>
              <a:t>θερμών ημερών </a:t>
            </a:r>
            <a:r>
              <a:rPr lang="el-GR" sz="1400" dirty="0" smtClean="0"/>
              <a:t>στην Περιφέρεια και τον δεύτερο </a:t>
            </a:r>
            <a:r>
              <a:rPr lang="el-GR" sz="1400" dirty="0"/>
              <a:t>μεγαλύτερο αριθμό τροπικών </a:t>
            </a:r>
            <a:r>
              <a:rPr lang="el-GR" sz="1400" dirty="0" smtClean="0"/>
              <a:t>νυχτών.</a:t>
            </a:r>
            <a:endParaRPr lang="en-US" sz="1400" dirty="0" smtClean="0"/>
          </a:p>
          <a:p>
            <a:pPr marL="180975" indent="-180975" algn="just">
              <a:buFont typeface="Arial" panose="020B0604020202020204" pitchFamily="34" charset="0"/>
              <a:buChar char="•"/>
            </a:pPr>
            <a:r>
              <a:rPr lang="el-GR" sz="1400" dirty="0" smtClean="0"/>
              <a:t>Στο </a:t>
            </a:r>
            <a:r>
              <a:rPr lang="el-GR" sz="1400" dirty="0"/>
              <a:t>τμήμα από Φάληρο έως </a:t>
            </a:r>
            <a:r>
              <a:rPr lang="el-GR" sz="1400" dirty="0" smtClean="0"/>
              <a:t>Ελληνικό, και </a:t>
            </a:r>
            <a:r>
              <a:rPr lang="el-GR" sz="1400" dirty="0"/>
              <a:t>ακόμα περισσότερο </a:t>
            </a:r>
            <a:r>
              <a:rPr lang="el-GR" sz="1400" dirty="0" smtClean="0"/>
              <a:t>δυτικά </a:t>
            </a:r>
            <a:r>
              <a:rPr lang="el-GR" sz="1400" dirty="0"/>
              <a:t>της λεωφόρου </a:t>
            </a:r>
            <a:r>
              <a:rPr lang="el-GR" sz="1400" dirty="0" smtClean="0"/>
              <a:t>Συγγρού,  υπάρχει </a:t>
            </a:r>
            <a:r>
              <a:rPr lang="el-GR" sz="1400" dirty="0"/>
              <a:t>πυκνός </a:t>
            </a:r>
            <a:r>
              <a:rPr lang="el-GR" sz="1400" dirty="0" smtClean="0"/>
              <a:t>αστικός ιστός με πολυκατοικίες, με αποτέλεσμα μεγάλες </a:t>
            </a:r>
            <a:r>
              <a:rPr lang="el-GR" sz="1400" dirty="0"/>
              <a:t>πυκνότητες κτισμένου </a:t>
            </a:r>
            <a:r>
              <a:rPr lang="el-GR" sz="1400" dirty="0" smtClean="0"/>
              <a:t>όγκου, προβλήματα </a:t>
            </a:r>
            <a:r>
              <a:rPr lang="el-GR" sz="1400" dirty="0"/>
              <a:t>στην οργάνωση του ιστού, ελλείψεις σε ελεύθερους χώρους και χώρους πρασίνου, απαξίωση του κτηριακού δυναμικού, οχλήσεις από τις συνθήκες κυκλοφορίας και στάθμευσης, τον θόρυβο και την ατμοσφαιρική </a:t>
            </a:r>
            <a:r>
              <a:rPr lang="el-GR" sz="1400" dirty="0" smtClean="0"/>
              <a:t>ρύπανση. </a:t>
            </a:r>
          </a:p>
          <a:p>
            <a:pPr marL="180975" indent="-180975" algn="just">
              <a:buFont typeface="Arial" panose="020B0604020202020204" pitchFamily="34" charset="0"/>
              <a:buChar char="•"/>
            </a:pPr>
            <a:r>
              <a:rPr lang="el-GR" sz="1400" dirty="0" smtClean="0"/>
              <a:t>Ο </a:t>
            </a:r>
            <a:r>
              <a:rPr lang="el-GR" sz="1400" dirty="0"/>
              <a:t>θόρυβος, που οφείλεται κυρίως στην οδική κυκλοφορία, αποτελεί έναν από τους σημαντικότερους παράγοντες υποβάθμισης του περιβάλλοντος της Αθήνας, με σημαντικές αρνητικές επιπτώσεις στην ανθρώπινη υγεία και έμμεση συμβολή στην περιβαλλοντική παρακμή των αστικών κέντρων και την οικονομική υποβάθμιση πολλών περιοχών. </a:t>
            </a:r>
            <a:r>
              <a:rPr lang="el-GR" sz="1200" dirty="0"/>
              <a:t>(Πηγή: ΠΕΣΠΚΑ Περιφέρειας Αττικής</a:t>
            </a:r>
            <a:r>
              <a:rPr lang="el-GR" sz="1200" dirty="0" smtClean="0"/>
              <a:t>)</a:t>
            </a:r>
            <a:endParaRPr lang="en-US" sz="1200" dirty="0" smtClean="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023" t="6761" r="1504" b="2396"/>
          <a:stretch/>
        </p:blipFill>
        <p:spPr bwMode="auto">
          <a:xfrm>
            <a:off x="5712369" y="2951582"/>
            <a:ext cx="3263878" cy="389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t="8714"/>
          <a:stretch/>
        </p:blipFill>
        <p:spPr bwMode="auto">
          <a:xfrm>
            <a:off x="5572472" y="5562600"/>
            <a:ext cx="1924357" cy="1229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xmlns="" id="{AFEE034D-B9A5-48C8-D0F2-C656C2C52B79}"/>
              </a:ext>
            </a:extLst>
          </p:cNvPr>
          <p:cNvSpPr txBox="1"/>
          <p:nvPr/>
        </p:nvSpPr>
        <p:spPr>
          <a:xfrm>
            <a:off x="129796" y="5714207"/>
            <a:ext cx="2956693" cy="867930"/>
          </a:xfrm>
          <a:prstGeom prst="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wrap="square" rtlCol="0">
            <a:spAutoFit/>
          </a:bodyPr>
          <a:lstStyle/>
          <a:p>
            <a:pPr lvl="0" algn="ctr" defTabSz="533400">
              <a:lnSpc>
                <a:spcPct val="90000"/>
              </a:lnSpc>
              <a:spcBef>
                <a:spcPct val="0"/>
              </a:spcBef>
              <a:spcAft>
                <a:spcPct val="35000"/>
              </a:spcAft>
            </a:pPr>
            <a:r>
              <a:rPr lang="el-GR" sz="1400" b="1" dirty="0">
                <a:solidFill>
                  <a:sysClr val="window" lastClr="FFFFFF"/>
                </a:solidFill>
                <a:cs typeface="Arial" pitchFamily="34" charset="0"/>
              </a:rPr>
              <a:t>Απουσία ενιαίου διαδημοτικού σχεδιασμού  σύνδεσης χώρων πρασίνου και κοινόχρηστων χώρων αναψυχής    </a:t>
            </a:r>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2369" y="391465"/>
            <a:ext cx="3263878" cy="256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96136" y="5301208"/>
            <a:ext cx="504056" cy="369332"/>
          </a:xfrm>
          <a:prstGeom prst="rect">
            <a:avLst/>
          </a:prstGeom>
          <a:noFill/>
        </p:spPr>
        <p:txBody>
          <a:bodyPr wrap="square" rtlCol="0">
            <a:spAutoFit/>
          </a:bodyPr>
          <a:lstStyle/>
          <a:p>
            <a:endParaRPr lang="el-GR" dirty="0"/>
          </a:p>
        </p:txBody>
      </p:sp>
      <p:sp>
        <p:nvSpPr>
          <p:cNvPr id="3" name="TextBox 2"/>
          <p:cNvSpPr txBox="1"/>
          <p:nvPr/>
        </p:nvSpPr>
        <p:spPr>
          <a:xfrm>
            <a:off x="5724128" y="5229200"/>
            <a:ext cx="792088" cy="307777"/>
          </a:xfrm>
          <a:prstGeom prst="rect">
            <a:avLst/>
          </a:prstGeom>
          <a:noFill/>
        </p:spPr>
        <p:txBody>
          <a:bodyPr wrap="square" rtlCol="0">
            <a:spAutoFit/>
          </a:bodyPr>
          <a:lstStyle/>
          <a:p>
            <a:pPr algn="ctr"/>
            <a:r>
              <a:rPr lang="el-GR" sz="700" dirty="0" smtClean="0"/>
              <a:t>Ζώνες οδικού θορύβου- </a:t>
            </a:r>
            <a:r>
              <a:rPr lang="en-US" sz="700" dirty="0" err="1" smtClean="0"/>
              <a:t>Lden</a:t>
            </a:r>
            <a:endParaRPr lang="el-GR" sz="700" dirty="0"/>
          </a:p>
        </p:txBody>
      </p:sp>
      <p:pic>
        <p:nvPicPr>
          <p:cNvPr id="12" name="Εικόνα 11" descr="D:\Ζωή\Pictures\Screenshots\Στιγμιότυπο οθόνης (100).png"/>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19872" y="4271592"/>
            <a:ext cx="2331690" cy="2378243"/>
          </a:xfrm>
          <a:prstGeom prst="rect">
            <a:avLst/>
          </a:prstGeom>
          <a:noFill/>
          <a:ln>
            <a:noFill/>
          </a:ln>
        </p:spPr>
      </p:pic>
      <p:sp>
        <p:nvSpPr>
          <p:cNvPr id="13" name="TextBox 12"/>
          <p:cNvSpPr txBox="1"/>
          <p:nvPr/>
        </p:nvSpPr>
        <p:spPr>
          <a:xfrm>
            <a:off x="3649613" y="5551477"/>
            <a:ext cx="1872208" cy="369332"/>
          </a:xfrm>
          <a:prstGeom prst="rect">
            <a:avLst/>
          </a:prstGeom>
          <a:noFill/>
        </p:spPr>
        <p:txBody>
          <a:bodyPr wrap="square" rtlCol="0">
            <a:spAutoFit/>
          </a:bodyPr>
          <a:lstStyle/>
          <a:p>
            <a:pPr algn="ctr"/>
            <a:r>
              <a:rPr lang="el-GR" sz="900" dirty="0"/>
              <a:t>Μορφές κατανάλωσης </a:t>
            </a:r>
            <a:r>
              <a:rPr lang="el-GR" sz="900" dirty="0" smtClean="0"/>
              <a:t>ενέργειας</a:t>
            </a:r>
            <a:r>
              <a:rPr lang="en-US" sz="900" dirty="0" smtClean="0"/>
              <a:t> </a:t>
            </a:r>
            <a:r>
              <a:rPr lang="el-GR" sz="900" dirty="0" smtClean="0"/>
              <a:t>στις επιχειρήσεις</a:t>
            </a:r>
            <a:endParaRPr lang="el-GR" sz="900" dirty="0"/>
          </a:p>
        </p:txBody>
      </p:sp>
      <p:sp>
        <p:nvSpPr>
          <p:cNvPr id="14" name="TextBox 13">
            <a:extLst>
              <a:ext uri="{FF2B5EF4-FFF2-40B4-BE49-F238E27FC236}">
                <a16:creationId xmlns:a16="http://schemas.microsoft.com/office/drawing/2014/main" xmlns="" id="{BD488460-26A0-0EDE-58F7-2C5E0065C42A}"/>
              </a:ext>
            </a:extLst>
          </p:cNvPr>
          <p:cNvSpPr txBox="1"/>
          <p:nvPr/>
        </p:nvSpPr>
        <p:spPr>
          <a:xfrm>
            <a:off x="7850022" y="893912"/>
            <a:ext cx="1126225" cy="230832"/>
          </a:xfrm>
          <a:prstGeom prst="rect">
            <a:avLst/>
          </a:prstGeom>
          <a:noFill/>
        </p:spPr>
        <p:txBody>
          <a:bodyPr wrap="square" lIns="36000" rIns="36000" rtlCol="0">
            <a:spAutoFit/>
          </a:bodyPr>
          <a:lstStyle/>
          <a:p>
            <a:pPr algn="ctr"/>
            <a:r>
              <a:rPr lang="el-GR" sz="900" dirty="0"/>
              <a:t>Πηγή: </a:t>
            </a:r>
            <a:r>
              <a:rPr lang="el-GR" sz="900" dirty="0" smtClean="0"/>
              <a:t>ΕΛΣΤΑΤ, 2011</a:t>
            </a:r>
            <a:endParaRPr lang="el-GR" sz="900" dirty="0"/>
          </a:p>
        </p:txBody>
      </p:sp>
      <p:sp>
        <p:nvSpPr>
          <p:cNvPr id="15" name="TextBox 14">
            <a:extLst>
              <a:ext uri="{FF2B5EF4-FFF2-40B4-BE49-F238E27FC236}">
                <a16:creationId xmlns:a16="http://schemas.microsoft.com/office/drawing/2014/main" xmlns="" id="{BD488460-26A0-0EDE-58F7-2C5E0065C42A}"/>
              </a:ext>
            </a:extLst>
          </p:cNvPr>
          <p:cNvSpPr txBox="1"/>
          <p:nvPr/>
        </p:nvSpPr>
        <p:spPr>
          <a:xfrm>
            <a:off x="3203848" y="6489690"/>
            <a:ext cx="2568302" cy="369332"/>
          </a:xfrm>
          <a:prstGeom prst="rect">
            <a:avLst/>
          </a:prstGeom>
          <a:noFill/>
        </p:spPr>
        <p:txBody>
          <a:bodyPr wrap="square" lIns="36000" rIns="36000" rtlCol="0">
            <a:spAutoFit/>
          </a:bodyPr>
          <a:lstStyle/>
          <a:p>
            <a:pPr algn="ctr"/>
            <a:r>
              <a:rPr lang="el-GR" sz="900" dirty="0" smtClean="0"/>
              <a:t>Πηγή: 1η </a:t>
            </a:r>
            <a:r>
              <a:rPr lang="el-GR" sz="900" dirty="0"/>
              <a:t>Περιοδική έρευνα σχετικά με την συγκυρία, τα προβλήματα και τις προσδοκίες των επιχειρήσεων</a:t>
            </a:r>
          </a:p>
        </p:txBody>
      </p:sp>
      <p:sp>
        <p:nvSpPr>
          <p:cNvPr id="16" name="TextBox 15">
            <a:extLst>
              <a:ext uri="{FF2B5EF4-FFF2-40B4-BE49-F238E27FC236}">
                <a16:creationId xmlns:a16="http://schemas.microsoft.com/office/drawing/2014/main" xmlns="" id="{BD488460-26A0-0EDE-58F7-2C5E0065C42A}"/>
              </a:ext>
            </a:extLst>
          </p:cNvPr>
          <p:cNvSpPr txBox="1"/>
          <p:nvPr/>
        </p:nvSpPr>
        <p:spPr>
          <a:xfrm>
            <a:off x="7344308" y="6582137"/>
            <a:ext cx="1631939" cy="253916"/>
          </a:xfrm>
          <a:prstGeom prst="rect">
            <a:avLst/>
          </a:prstGeom>
          <a:solidFill>
            <a:srgbClr val="FFFFFF">
              <a:alpha val="69804"/>
            </a:srgbClr>
          </a:solidFill>
        </p:spPr>
        <p:txBody>
          <a:bodyPr wrap="square" rtlCol="0">
            <a:spAutoFit/>
          </a:bodyPr>
          <a:lstStyle/>
          <a:p>
            <a:pPr algn="ctr"/>
            <a:r>
              <a:rPr lang="el-GR" sz="1050" dirty="0" smtClean="0"/>
              <a:t>Πηγή: </a:t>
            </a:r>
            <a:r>
              <a:rPr lang="el-GR" sz="1050" i="1" dirty="0" smtClean="0"/>
              <a:t>ΥΠΕΝ, </a:t>
            </a:r>
            <a:r>
              <a:rPr lang="en-US" sz="1050" i="1" dirty="0" err="1" smtClean="0"/>
              <a:t>mapsportal</a:t>
            </a:r>
            <a:endParaRPr lang="el-GR" sz="1050" i="1" dirty="0"/>
          </a:p>
        </p:txBody>
      </p:sp>
      <p:sp>
        <p:nvSpPr>
          <p:cNvPr id="19" name="Ορθογώνιο 18"/>
          <p:cNvSpPr/>
          <p:nvPr/>
        </p:nvSpPr>
        <p:spPr>
          <a:xfrm>
            <a:off x="129796" y="3933056"/>
            <a:ext cx="3434092" cy="1569660"/>
          </a:xfrm>
          <a:prstGeom prst="rect">
            <a:avLst/>
          </a:prstGeom>
        </p:spPr>
        <p:txBody>
          <a:bodyPr wrap="square">
            <a:spAutoFit/>
          </a:bodyPr>
          <a:lstStyle/>
          <a:p>
            <a:pPr marL="180975" indent="-180975" algn="just">
              <a:buFont typeface="Arial" panose="020B0604020202020204" pitchFamily="34" charset="0"/>
              <a:buChar char="•"/>
            </a:pPr>
            <a:r>
              <a:rPr lang="en-US" sz="1400" dirty="0"/>
              <a:t>T</a:t>
            </a:r>
            <a:r>
              <a:rPr lang="el-GR" sz="1400" dirty="0"/>
              <a:t>ο 38% των επιχειρήσεων του δείγματος έχει δαπανήσει έως 10% των παγίων τους για την κατανάλωση ενέργειας</a:t>
            </a:r>
            <a:r>
              <a:rPr lang="en-US" sz="1400" dirty="0"/>
              <a:t>,</a:t>
            </a:r>
            <a:r>
              <a:rPr lang="el-GR" sz="1400" dirty="0"/>
              <a:t> ενώ το 19,3% των επιχειρήσεων ξοδεύει από 31% έως 40%. (</a:t>
            </a:r>
            <a:r>
              <a:rPr lang="el-GR" sz="1200" dirty="0"/>
              <a:t>Πηγή: 1η Περιοδική έρευνα σχετικά με την συγκυρία, τα προβλήματα και τις προσδοκίες των επιχειρήσεων</a:t>
            </a:r>
            <a:r>
              <a:rPr lang="el-GR" sz="1400" dirty="0"/>
              <a:t>)</a:t>
            </a:r>
          </a:p>
        </p:txBody>
      </p:sp>
    </p:spTree>
    <p:extLst>
      <p:ext uri="{BB962C8B-B14F-4D97-AF65-F5344CB8AC3E}">
        <p14:creationId xmlns:p14="http://schemas.microsoft.com/office/powerpoint/2010/main" val="33653638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31848" y="789672"/>
            <a:ext cx="4988222" cy="1631216"/>
          </a:xfrm>
          <a:prstGeom prst="rect">
            <a:avLst/>
          </a:prstGeom>
          <a:noFill/>
        </p:spPr>
        <p:txBody>
          <a:bodyPr wrap="square" rtlCol="0">
            <a:spAutoFit/>
          </a:bodyPr>
          <a:lstStyle>
            <a:defPPr>
              <a:defRPr lang="el-GR"/>
            </a:defPPr>
            <a:lvl1pPr marL="93663" indent="-93663" algn="just">
              <a:lnSpc>
                <a:spcPts val="2000"/>
              </a:lnSpc>
              <a:buFont typeface="Arial" panose="020B0604020202020204" pitchFamily="34" charset="0"/>
              <a:buChar char="•"/>
              <a:defRPr sz="1400"/>
            </a:lvl1pPr>
          </a:lstStyle>
          <a:p>
            <a:r>
              <a:rPr lang="el-GR" dirty="0" smtClean="0"/>
              <a:t>Το ΚΠΙΣΝ είχε 21 εκατ. επισκέπτες την περίοδο 2017-2022 και συνέβαλε στον ανακαθορισμό του πολιτιστικού προσώπου της Αθήνας, λειτουργώντας ως νέος μητροπολιτικός πόλος έξω από το ιστορικό κέντρο (</a:t>
            </a:r>
            <a:r>
              <a:rPr lang="el-GR" sz="1200" dirty="0" smtClean="0"/>
              <a:t>Πηγή</a:t>
            </a:r>
            <a:r>
              <a:rPr lang="en-US" sz="1200" dirty="0" smtClean="0"/>
              <a:t>: </a:t>
            </a:r>
            <a:r>
              <a:rPr lang="en-US" sz="1200" dirty="0"/>
              <a:t>SNFCC Impact Study, </a:t>
            </a:r>
            <a:r>
              <a:rPr lang="en-US" sz="1200" dirty="0" smtClean="0"/>
              <a:t>2022</a:t>
            </a:r>
            <a:r>
              <a:rPr lang="el-GR" dirty="0" smtClean="0"/>
              <a:t>). </a:t>
            </a:r>
          </a:p>
          <a:p>
            <a:r>
              <a:rPr lang="el-GR" dirty="0" smtClean="0"/>
              <a:t>Την ίδια περίοδο ο αρχαιολογικός χώρος της Ακρόπολης κατέγραψε 14,5 εκατ. επισκέπτες.</a:t>
            </a:r>
            <a:endParaRPr lang="en-US" dirty="0"/>
          </a:p>
        </p:txBody>
      </p:sp>
      <p:sp>
        <p:nvSpPr>
          <p:cNvPr id="8" name="Τίτλος 3">
            <a:extLst>
              <a:ext uri="{FF2B5EF4-FFF2-40B4-BE49-F238E27FC236}">
                <a16:creationId xmlns:a16="http://schemas.microsoft.com/office/drawing/2014/main" xmlns="" id="{99DA249A-35CD-7552-996C-0043151FBD3D}"/>
              </a:ext>
            </a:extLst>
          </p:cNvPr>
          <p:cNvSpPr>
            <a:spLocks noGrp="1"/>
          </p:cNvSpPr>
          <p:nvPr>
            <p:ph type="title"/>
          </p:nvPr>
        </p:nvSpPr>
        <p:spPr>
          <a:xfrm>
            <a:off x="0" y="40"/>
            <a:ext cx="9144000" cy="548640"/>
          </a:xfrm>
        </p:spPr>
        <p:txBody>
          <a:bodyPr/>
          <a:lstStyle/>
          <a:p>
            <a:pPr algn="ctr"/>
            <a:r>
              <a:rPr lang="el-GR" sz="2200" dirty="0"/>
              <a:t>Ποια </a:t>
            </a:r>
            <a:r>
              <a:rPr lang="el-GR" sz="2200" dirty="0" err="1"/>
              <a:t>ειναι</a:t>
            </a:r>
            <a:r>
              <a:rPr lang="el-GR" sz="2200" dirty="0"/>
              <a:t> τα </a:t>
            </a:r>
            <a:r>
              <a:rPr lang="el-GR" sz="2200" dirty="0" err="1"/>
              <a:t>πολιτιστικα</a:t>
            </a:r>
            <a:r>
              <a:rPr lang="el-GR" sz="2200" dirty="0"/>
              <a:t> </a:t>
            </a:r>
            <a:r>
              <a:rPr lang="el-GR" sz="2200" dirty="0" err="1"/>
              <a:t>χαρακτηριστικα</a:t>
            </a:r>
            <a:r>
              <a:rPr lang="el-GR" sz="2200" dirty="0"/>
              <a:t> </a:t>
            </a:r>
            <a:r>
              <a:rPr lang="el-GR" sz="2200" dirty="0" err="1"/>
              <a:t>τησ</a:t>
            </a:r>
            <a:r>
              <a:rPr lang="el-GR" sz="2200" dirty="0"/>
              <a:t> </a:t>
            </a:r>
            <a:r>
              <a:rPr lang="el-GR" sz="2200" dirty="0" err="1"/>
              <a:t>περιοχησ</a:t>
            </a:r>
            <a:r>
              <a:rPr lang="el-GR" sz="2200" dirty="0"/>
              <a:t> ΒΑΑ;</a:t>
            </a:r>
          </a:p>
        </p:txBody>
      </p:sp>
      <p:sp>
        <p:nvSpPr>
          <p:cNvPr id="31" name="TextBox 30"/>
          <p:cNvSpPr txBox="1"/>
          <p:nvPr/>
        </p:nvSpPr>
        <p:spPr>
          <a:xfrm>
            <a:off x="4716016" y="3861048"/>
            <a:ext cx="230927" cy="208416"/>
          </a:xfrm>
          <a:prstGeom prst="rect">
            <a:avLst/>
          </a:prstGeom>
          <a:solidFill>
            <a:schemeClr val="bg1">
              <a:alpha val="80000"/>
            </a:schemeClr>
          </a:solidFill>
        </p:spPr>
        <p:txBody>
          <a:bodyPr wrap="square" tIns="36000" bIns="18000" rtlCol="0" anchor="ctr">
            <a:spAutoFit/>
          </a:bodyPr>
          <a:lstStyle/>
          <a:p>
            <a:endParaRPr lang="el-GR" sz="1000" b="1" dirty="0">
              <a:solidFill>
                <a:schemeClr val="accent2">
                  <a:lumMod val="50000"/>
                </a:schemeClr>
              </a:solidFill>
            </a:endParaRPr>
          </a:p>
        </p:txBody>
      </p:sp>
      <p:sp>
        <p:nvSpPr>
          <p:cNvPr id="33" name="TextBox 32">
            <a:extLst>
              <a:ext uri="{FF2B5EF4-FFF2-40B4-BE49-F238E27FC236}">
                <a16:creationId xmlns:a16="http://schemas.microsoft.com/office/drawing/2014/main" xmlns="" id="{AFEE034D-B9A5-48C8-D0F2-C656C2C52B79}"/>
              </a:ext>
            </a:extLst>
          </p:cNvPr>
          <p:cNvSpPr txBox="1"/>
          <p:nvPr/>
        </p:nvSpPr>
        <p:spPr>
          <a:xfrm>
            <a:off x="231848" y="2636912"/>
            <a:ext cx="4988223" cy="1137234"/>
          </a:xfrm>
          <a:prstGeom prst="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wrap="square" rtlCol="0">
            <a:spAutoFit/>
          </a:bodyPr>
          <a:lstStyle/>
          <a:p>
            <a:pPr lvl="0" algn="ctr" defTabSz="533400">
              <a:lnSpc>
                <a:spcPct val="90000"/>
              </a:lnSpc>
              <a:spcBef>
                <a:spcPct val="0"/>
              </a:spcBef>
              <a:spcAft>
                <a:spcPct val="35000"/>
              </a:spcAft>
            </a:pPr>
            <a:r>
              <a:rPr lang="el-GR" sz="1400" b="1" dirty="0" smtClean="0">
                <a:solidFill>
                  <a:sysClr val="window" lastClr="FFFFFF"/>
                </a:solidFill>
                <a:cs typeface="Arial" pitchFamily="34" charset="0"/>
              </a:rPr>
              <a:t>Το ΚΠΙΣΝ λειτουργεί ως βασικός πόλος έλξης επισκεπτών στην περιοχή ΒΑΑ</a:t>
            </a:r>
          </a:p>
          <a:p>
            <a:pPr lvl="0" algn="ctr" defTabSz="533400">
              <a:lnSpc>
                <a:spcPct val="90000"/>
              </a:lnSpc>
              <a:spcBef>
                <a:spcPct val="0"/>
              </a:spcBef>
              <a:spcAft>
                <a:spcPct val="35000"/>
              </a:spcAft>
            </a:pPr>
            <a:r>
              <a:rPr lang="el-GR" sz="1400" b="1" dirty="0" smtClean="0">
                <a:solidFill>
                  <a:sysClr val="window" lastClr="FFFFFF"/>
                </a:solidFill>
                <a:cs typeface="Arial" pitchFamily="34" charset="0"/>
              </a:rPr>
              <a:t>Με εξαίρεση την περίοδο 2019-2020 (</a:t>
            </a:r>
            <a:r>
              <a:rPr lang="en-US" sz="1400" b="1" dirty="0" smtClean="0">
                <a:solidFill>
                  <a:sysClr val="window" lastClr="FFFFFF"/>
                </a:solidFill>
                <a:cs typeface="Arial" pitchFamily="34" charset="0"/>
              </a:rPr>
              <a:t>Covid-19) </a:t>
            </a:r>
            <a:r>
              <a:rPr lang="el-GR" sz="1400" b="1" dirty="0" smtClean="0">
                <a:solidFill>
                  <a:sysClr val="window" lastClr="FFFFFF"/>
                </a:solidFill>
                <a:cs typeface="Arial" pitchFamily="34" charset="0"/>
              </a:rPr>
              <a:t>οι επισκέπτες του ΚΠΙΣΝ αυξάνονται αναλογικά με τους επισκέπτες της κρουαζιέρας και της Ακρόπολης.</a:t>
            </a:r>
            <a:endParaRPr lang="el-GR" sz="1400" b="1" dirty="0">
              <a:solidFill>
                <a:sysClr val="window" lastClr="FFFFFF"/>
              </a:solidFill>
              <a:cs typeface="Arial" pitchFamily="34" charset="0"/>
            </a:endParaRPr>
          </a:p>
        </p:txBody>
      </p:sp>
      <p:grpSp>
        <p:nvGrpSpPr>
          <p:cNvPr id="5" name="Ομάδα 4"/>
          <p:cNvGrpSpPr/>
          <p:nvPr/>
        </p:nvGrpSpPr>
        <p:grpSpPr>
          <a:xfrm>
            <a:off x="5358560" y="548680"/>
            <a:ext cx="3785441" cy="3528392"/>
            <a:chOff x="1039446" y="2566471"/>
            <a:chExt cx="4515635" cy="4209003"/>
          </a:xfrm>
        </p:grpSpPr>
        <p:grpSp>
          <p:nvGrpSpPr>
            <p:cNvPr id="4" name="Ομάδα 3"/>
            <p:cNvGrpSpPr/>
            <p:nvPr/>
          </p:nvGrpSpPr>
          <p:grpSpPr>
            <a:xfrm>
              <a:off x="1039446" y="2566471"/>
              <a:ext cx="4515635" cy="4209003"/>
              <a:chOff x="-13518" y="2067235"/>
              <a:chExt cx="4970529" cy="4633008"/>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443" b="9515"/>
              <a:stretch/>
            </p:blipFill>
            <p:spPr bwMode="auto">
              <a:xfrm>
                <a:off x="17562" y="2067235"/>
                <a:ext cx="4939449" cy="4623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4067944" y="2399990"/>
                <a:ext cx="756000" cy="324000"/>
              </a:xfrm>
              <a:prstGeom prst="rect">
                <a:avLst/>
              </a:prstGeom>
              <a:solidFill>
                <a:srgbClr val="FFFFFF"/>
              </a:solidFill>
            </p:spPr>
            <p:txBody>
              <a:bodyPr wrap="square" lIns="36000" tIns="0" rIns="36000" bIns="0" rtlCol="0" anchor="ctr">
                <a:spAutoFit/>
              </a:bodyPr>
              <a:lstStyle/>
              <a:p>
                <a:r>
                  <a:rPr lang="el-GR" sz="900" dirty="0" smtClean="0"/>
                  <a:t>Πριν το ΚΠΙΣΝ</a:t>
                </a:r>
                <a:endParaRPr lang="el-GR" sz="900" dirty="0"/>
              </a:p>
            </p:txBody>
          </p:sp>
          <p:sp>
            <p:nvSpPr>
              <p:cNvPr id="14" name="TextBox 13"/>
              <p:cNvSpPr txBox="1"/>
              <p:nvPr/>
            </p:nvSpPr>
            <p:spPr>
              <a:xfrm>
                <a:off x="4067944" y="2806196"/>
                <a:ext cx="792088" cy="138499"/>
              </a:xfrm>
              <a:prstGeom prst="rect">
                <a:avLst/>
              </a:prstGeom>
              <a:solidFill>
                <a:srgbClr val="FFFFFF"/>
              </a:solidFill>
            </p:spPr>
            <p:txBody>
              <a:bodyPr wrap="square" lIns="36000" tIns="0" rIns="36000" bIns="0" rtlCol="0" anchor="ctr">
                <a:spAutoFit/>
              </a:bodyPr>
              <a:lstStyle/>
              <a:p>
                <a:r>
                  <a:rPr lang="el-GR" sz="900" dirty="0" smtClean="0"/>
                  <a:t>Μετά το ΚΠΙΣΝ</a:t>
                </a:r>
                <a:endParaRPr lang="el-GR" sz="900" dirty="0"/>
              </a:p>
            </p:txBody>
          </p:sp>
          <p:sp>
            <p:nvSpPr>
              <p:cNvPr id="23" name="TextBox 22">
                <a:extLst>
                  <a:ext uri="{FF2B5EF4-FFF2-40B4-BE49-F238E27FC236}">
                    <a16:creationId xmlns:a16="http://schemas.microsoft.com/office/drawing/2014/main" xmlns="" id="{BD488460-26A0-0EDE-58F7-2C5E0065C42A}"/>
                  </a:ext>
                </a:extLst>
              </p:cNvPr>
              <p:cNvSpPr txBox="1"/>
              <p:nvPr/>
            </p:nvSpPr>
            <p:spPr>
              <a:xfrm>
                <a:off x="2052228" y="6366835"/>
                <a:ext cx="2850023" cy="333408"/>
              </a:xfrm>
              <a:prstGeom prst="rect">
                <a:avLst/>
              </a:prstGeom>
              <a:solidFill>
                <a:srgbClr val="FFFFFF">
                  <a:alpha val="69804"/>
                </a:srgbClr>
              </a:solidFill>
            </p:spPr>
            <p:txBody>
              <a:bodyPr wrap="square" rtlCol="0">
                <a:spAutoFit/>
              </a:bodyPr>
              <a:lstStyle/>
              <a:p>
                <a:pPr algn="ctr"/>
                <a:r>
                  <a:rPr lang="el-GR" sz="1050" dirty="0" smtClean="0"/>
                  <a:t>Πηγή: </a:t>
                </a:r>
                <a:r>
                  <a:rPr lang="en-US" sz="1050" i="1" dirty="0" smtClean="0"/>
                  <a:t>SNFCC</a:t>
                </a:r>
                <a:r>
                  <a:rPr lang="el-GR" sz="1050" i="1" dirty="0" smtClean="0"/>
                  <a:t> </a:t>
                </a:r>
                <a:r>
                  <a:rPr lang="en-US" sz="1050" i="1" dirty="0" smtClean="0"/>
                  <a:t>Impact Study</a:t>
                </a:r>
                <a:r>
                  <a:rPr lang="el-GR" sz="1050" i="1" dirty="0" smtClean="0"/>
                  <a:t>, 2022</a:t>
                </a:r>
                <a:endParaRPr lang="el-GR" sz="1050" i="1" dirty="0"/>
              </a:p>
            </p:txBody>
          </p:sp>
          <p:sp>
            <p:nvSpPr>
              <p:cNvPr id="24" name="TextBox 23"/>
              <p:cNvSpPr txBox="1"/>
              <p:nvPr/>
            </p:nvSpPr>
            <p:spPr>
              <a:xfrm>
                <a:off x="1317457" y="3681653"/>
                <a:ext cx="1039948" cy="378163"/>
              </a:xfrm>
              <a:prstGeom prst="rect">
                <a:avLst/>
              </a:prstGeom>
              <a:solidFill>
                <a:schemeClr val="bg1">
                  <a:alpha val="80000"/>
                </a:schemeClr>
              </a:solidFill>
            </p:spPr>
            <p:txBody>
              <a:bodyPr wrap="square" tIns="0" bIns="18000" rtlCol="0" anchor="ctr">
                <a:spAutoFit/>
              </a:bodyPr>
              <a:lstStyle/>
              <a:p>
                <a:r>
                  <a:rPr lang="el-GR" sz="1000" b="1" dirty="0" smtClean="0">
                    <a:solidFill>
                      <a:schemeClr val="accent2">
                        <a:lumMod val="50000"/>
                      </a:schemeClr>
                    </a:solidFill>
                  </a:rPr>
                  <a:t>Μουσείο Ακρόπολης</a:t>
                </a:r>
                <a:endParaRPr lang="el-GR" sz="1000" b="1" dirty="0">
                  <a:solidFill>
                    <a:schemeClr val="accent2">
                      <a:lumMod val="50000"/>
                    </a:schemeClr>
                  </a:solidFill>
                </a:endParaRPr>
              </a:p>
            </p:txBody>
          </p:sp>
          <p:sp>
            <p:nvSpPr>
              <p:cNvPr id="25" name="TextBox 24"/>
              <p:cNvSpPr txBox="1"/>
              <p:nvPr/>
            </p:nvSpPr>
            <p:spPr>
              <a:xfrm>
                <a:off x="1979712" y="4390706"/>
                <a:ext cx="769243" cy="229411"/>
              </a:xfrm>
              <a:prstGeom prst="rect">
                <a:avLst/>
              </a:prstGeom>
              <a:solidFill>
                <a:schemeClr val="bg1">
                  <a:alpha val="80000"/>
                </a:schemeClr>
              </a:solidFill>
            </p:spPr>
            <p:txBody>
              <a:bodyPr wrap="square" tIns="36000" bIns="18000" rtlCol="0" anchor="ctr">
                <a:spAutoFit/>
              </a:bodyPr>
              <a:lstStyle/>
              <a:p>
                <a:pPr algn="ctr"/>
                <a:r>
                  <a:rPr lang="el-GR" sz="1000" b="1" dirty="0" smtClean="0">
                    <a:solidFill>
                      <a:schemeClr val="accent2">
                        <a:lumMod val="50000"/>
                      </a:schemeClr>
                    </a:solidFill>
                  </a:rPr>
                  <a:t>ΕΜΣΤ</a:t>
                </a:r>
                <a:endParaRPr lang="el-GR" sz="1000" b="1" dirty="0">
                  <a:solidFill>
                    <a:schemeClr val="accent2">
                      <a:lumMod val="50000"/>
                    </a:schemeClr>
                  </a:solidFill>
                </a:endParaRPr>
              </a:p>
            </p:txBody>
          </p:sp>
          <p:sp>
            <p:nvSpPr>
              <p:cNvPr id="26" name="TextBox 25"/>
              <p:cNvSpPr txBox="1"/>
              <p:nvPr/>
            </p:nvSpPr>
            <p:spPr>
              <a:xfrm>
                <a:off x="1317583" y="5013222"/>
                <a:ext cx="1134488" cy="528179"/>
              </a:xfrm>
              <a:prstGeom prst="rect">
                <a:avLst/>
              </a:prstGeom>
              <a:solidFill>
                <a:schemeClr val="bg1">
                  <a:alpha val="80000"/>
                </a:schemeClr>
              </a:solidFill>
            </p:spPr>
            <p:txBody>
              <a:bodyPr wrap="square" tIns="0" bIns="18000" rtlCol="0" anchor="ctr">
                <a:spAutoFit/>
              </a:bodyPr>
              <a:lstStyle/>
              <a:p>
                <a:pPr algn="ctr"/>
                <a:r>
                  <a:rPr lang="el-GR" sz="1000" b="1" dirty="0">
                    <a:solidFill>
                      <a:schemeClr val="accent2">
                        <a:lumMod val="50000"/>
                      </a:schemeClr>
                    </a:solidFill>
                  </a:rPr>
                  <a:t>Στέγη Ιδρύματος Ωνάση</a:t>
                </a:r>
              </a:p>
            </p:txBody>
          </p:sp>
          <p:sp>
            <p:nvSpPr>
              <p:cNvPr id="27" name="TextBox 26"/>
              <p:cNvSpPr txBox="1"/>
              <p:nvPr/>
            </p:nvSpPr>
            <p:spPr>
              <a:xfrm>
                <a:off x="323526" y="5589240"/>
                <a:ext cx="709055" cy="208416"/>
              </a:xfrm>
              <a:prstGeom prst="rect">
                <a:avLst/>
              </a:prstGeom>
              <a:solidFill>
                <a:schemeClr val="bg1">
                  <a:alpha val="80000"/>
                </a:schemeClr>
              </a:solidFill>
            </p:spPr>
            <p:txBody>
              <a:bodyPr wrap="square" tIns="36000" bIns="18000" rtlCol="0" anchor="ctr">
                <a:spAutoFit/>
              </a:bodyPr>
              <a:lstStyle/>
              <a:p>
                <a:r>
                  <a:rPr lang="el-GR" sz="1000" b="1" dirty="0" smtClean="0">
                    <a:solidFill>
                      <a:schemeClr val="accent2">
                        <a:lumMod val="50000"/>
                      </a:schemeClr>
                    </a:solidFill>
                  </a:rPr>
                  <a:t>ΚΠΙΣΝ</a:t>
                </a:r>
                <a:endParaRPr lang="el-GR" sz="1000" b="1" dirty="0">
                  <a:solidFill>
                    <a:schemeClr val="accent2">
                      <a:lumMod val="50000"/>
                    </a:schemeClr>
                  </a:solidFill>
                </a:endParaRPr>
              </a:p>
            </p:txBody>
          </p:sp>
          <p:sp>
            <p:nvSpPr>
              <p:cNvPr id="28" name="TextBox 27"/>
              <p:cNvSpPr txBox="1"/>
              <p:nvPr/>
            </p:nvSpPr>
            <p:spPr>
              <a:xfrm>
                <a:off x="755574" y="6038384"/>
                <a:ext cx="1260139" cy="472703"/>
              </a:xfrm>
              <a:prstGeom prst="rect">
                <a:avLst/>
              </a:prstGeom>
              <a:solidFill>
                <a:schemeClr val="bg1">
                  <a:alpha val="80000"/>
                </a:schemeClr>
              </a:solidFill>
            </p:spPr>
            <p:txBody>
              <a:bodyPr wrap="square" tIns="36000" bIns="18000" rtlCol="0" anchor="ctr">
                <a:spAutoFit/>
              </a:bodyPr>
              <a:lstStyle/>
              <a:p>
                <a:r>
                  <a:rPr lang="el-GR" sz="1000" b="1" dirty="0">
                    <a:solidFill>
                      <a:schemeClr val="accent2">
                        <a:lumMod val="50000"/>
                      </a:schemeClr>
                    </a:solidFill>
                  </a:rPr>
                  <a:t>Ίδρυμα </a:t>
                </a:r>
                <a:r>
                  <a:rPr lang="el-GR" sz="1000" b="1" dirty="0" err="1">
                    <a:solidFill>
                      <a:schemeClr val="accent2">
                        <a:lumMod val="50000"/>
                      </a:schemeClr>
                    </a:solidFill>
                  </a:rPr>
                  <a:t>Ευγενίδου</a:t>
                </a:r>
                <a:endParaRPr lang="el-GR" sz="1000" b="1" dirty="0">
                  <a:solidFill>
                    <a:schemeClr val="accent2">
                      <a:lumMod val="50000"/>
                    </a:schemeClr>
                  </a:solidFill>
                </a:endParaRPr>
              </a:p>
            </p:txBody>
          </p:sp>
          <p:sp>
            <p:nvSpPr>
              <p:cNvPr id="29" name="TextBox 28"/>
              <p:cNvSpPr txBox="1"/>
              <p:nvPr/>
            </p:nvSpPr>
            <p:spPr>
              <a:xfrm>
                <a:off x="17562" y="2161786"/>
                <a:ext cx="1385644" cy="1418110"/>
              </a:xfrm>
              <a:prstGeom prst="rect">
                <a:avLst/>
              </a:prstGeom>
            </p:spPr>
            <p:style>
              <a:lnRef idx="2">
                <a:schemeClr val="accent1"/>
              </a:lnRef>
              <a:fillRef idx="1">
                <a:schemeClr val="lt1"/>
              </a:fillRef>
              <a:effectRef idx="0">
                <a:schemeClr val="accent1"/>
              </a:effectRef>
              <a:fontRef idx="minor">
                <a:schemeClr val="dk1"/>
              </a:fontRef>
            </p:style>
            <p:txBody>
              <a:bodyPr wrap="square" lIns="72000" tIns="54000" rIns="36000" bIns="54000" rtlCol="0" anchor="ctr">
                <a:spAutoFit/>
              </a:bodyPr>
              <a:lstStyle/>
              <a:p>
                <a:pPr algn="ctr"/>
                <a:r>
                  <a:rPr lang="el-GR" sz="1000" b="1" dirty="0">
                    <a:solidFill>
                      <a:schemeClr val="accent2">
                        <a:lumMod val="50000"/>
                      </a:schemeClr>
                    </a:solidFill>
                  </a:rPr>
                  <a:t>Ο τουρισμός είναι καθοριστικός για την Αθήνα, αλλά μόνο μια μικρή γεωγραφική περιοχή ωφελείται</a:t>
                </a:r>
              </a:p>
            </p:txBody>
          </p:sp>
          <p:sp>
            <p:nvSpPr>
              <p:cNvPr id="30" name="TextBox 29"/>
              <p:cNvSpPr txBox="1"/>
              <p:nvPr/>
            </p:nvSpPr>
            <p:spPr>
              <a:xfrm>
                <a:off x="-13518" y="3816615"/>
                <a:ext cx="1232017" cy="1654462"/>
              </a:xfrm>
              <a:prstGeom prst="rect">
                <a:avLst/>
              </a:prstGeom>
            </p:spPr>
            <p:style>
              <a:lnRef idx="2">
                <a:schemeClr val="accent1"/>
              </a:lnRef>
              <a:fillRef idx="1">
                <a:schemeClr val="lt1"/>
              </a:fillRef>
              <a:effectRef idx="0">
                <a:schemeClr val="accent1"/>
              </a:effectRef>
              <a:fontRef idx="minor">
                <a:schemeClr val="dk1"/>
              </a:fontRef>
            </p:style>
            <p:txBody>
              <a:bodyPr wrap="square" lIns="72000" tIns="54000" rIns="36000" bIns="54000" rtlCol="0" anchor="ctr">
                <a:spAutoFit/>
              </a:bodyPr>
              <a:lstStyle/>
              <a:p>
                <a:pPr algn="ctr">
                  <a:lnSpc>
                    <a:spcPts val="1400"/>
                  </a:lnSpc>
                </a:pPr>
                <a:r>
                  <a:rPr lang="el-GR" sz="1000" b="1" dirty="0">
                    <a:solidFill>
                      <a:schemeClr val="accent2">
                        <a:lumMod val="50000"/>
                      </a:schemeClr>
                    </a:solidFill>
                  </a:rPr>
                  <a:t>Το ΚΠΙΣΝ έχει προσελκύσει τουρίστες σε μια μη </a:t>
                </a:r>
                <a:r>
                  <a:rPr lang="el-GR" sz="1000" b="1" dirty="0" smtClean="0">
                    <a:solidFill>
                      <a:schemeClr val="accent2">
                        <a:lumMod val="50000"/>
                      </a:schemeClr>
                    </a:solidFill>
                  </a:rPr>
                  <a:t>προβεβλημένη περιοχή </a:t>
                </a:r>
                <a:r>
                  <a:rPr lang="el-GR" sz="1000" b="1" dirty="0">
                    <a:solidFill>
                      <a:schemeClr val="accent2">
                        <a:lumMod val="50000"/>
                      </a:schemeClr>
                    </a:solidFill>
                  </a:rPr>
                  <a:t>της πόλης</a:t>
                </a:r>
              </a:p>
            </p:txBody>
          </p:sp>
        </p:grpSp>
        <p:sp>
          <p:nvSpPr>
            <p:cNvPr id="3" name="TextBox 2"/>
            <p:cNvSpPr txBox="1"/>
            <p:nvPr/>
          </p:nvSpPr>
          <p:spPr>
            <a:xfrm>
              <a:off x="4138521" y="2680115"/>
              <a:ext cx="1331271" cy="205254"/>
            </a:xfrm>
            <a:prstGeom prst="rect">
              <a:avLst/>
            </a:prstGeom>
            <a:solidFill>
              <a:srgbClr val="FFFFFF"/>
            </a:solidFill>
          </p:spPr>
          <p:txBody>
            <a:bodyPr wrap="square" lIns="36000" tIns="0" rIns="36000" bIns="18000" rtlCol="0" anchor="ctr">
              <a:spAutoFit/>
            </a:bodyPr>
            <a:lstStyle/>
            <a:p>
              <a:r>
                <a:rPr lang="el-GR" sz="1000" dirty="0" smtClean="0"/>
                <a:t>Τουριστική Περιοχή</a:t>
              </a:r>
              <a:endParaRPr lang="el-GR" sz="1000" dirty="0"/>
            </a:p>
          </p:txBody>
        </p:sp>
      </p:grpSp>
      <p:pic>
        <p:nvPicPr>
          <p:cNvPr id="32" name="Θέση περιεχομένου 6"/>
          <p:cNvPicPr>
            <a:picLocks noGrp="1" noChangeAspect="1"/>
          </p:cNvPicPr>
          <p:nvPr>
            <p:ph idx="1"/>
          </p:nvPr>
        </p:nvPicPr>
        <p:blipFill>
          <a:blip r:embed="rId4"/>
          <a:stretch>
            <a:fillRect/>
          </a:stretch>
        </p:blipFill>
        <p:spPr>
          <a:xfrm>
            <a:off x="406582" y="3873946"/>
            <a:ext cx="7826298" cy="2939429"/>
          </a:xfrm>
          <a:prstGeom prst="rect">
            <a:avLst/>
          </a:prstGeom>
        </p:spPr>
      </p:pic>
    </p:spTree>
    <p:extLst>
      <p:ext uri="{BB962C8B-B14F-4D97-AF65-F5344CB8AC3E}">
        <p14:creationId xmlns:p14="http://schemas.microsoft.com/office/powerpoint/2010/main" val="42233998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79512" y="476672"/>
            <a:ext cx="4752528" cy="6453049"/>
          </a:xfrm>
          <a:noFill/>
        </p:spPr>
        <p:txBody>
          <a:bodyPr wrap="square" rtlCol="0">
            <a:spAutoFit/>
          </a:bodyPr>
          <a:lstStyle/>
          <a:p>
            <a:pPr marL="93663" indent="-93663" algn="just">
              <a:lnSpc>
                <a:spcPts val="2000"/>
              </a:lnSpc>
              <a:buChar char="•"/>
            </a:pPr>
            <a:r>
              <a:rPr lang="el-GR" sz="1400" b="0" dirty="0"/>
              <a:t>Οι </a:t>
            </a:r>
            <a:r>
              <a:rPr lang="el-GR" sz="1400" b="0" dirty="0" smtClean="0"/>
              <a:t>αφίξεις και οι διανυκτερεύσεις </a:t>
            </a:r>
            <a:r>
              <a:rPr lang="el-GR" sz="1400" b="0" dirty="0"/>
              <a:t>στα ξενοδοχειακά καταλύματα στους δήμους Αλίμου και Καλλιθέας εμφανίζουν παρόμοια εξέλιξη </a:t>
            </a:r>
            <a:r>
              <a:rPr lang="el-GR" sz="1400" b="0" dirty="0" smtClean="0"/>
              <a:t>διαχρονικά, με μικρή </a:t>
            </a:r>
            <a:r>
              <a:rPr lang="el-GR" sz="1400" b="0" dirty="0"/>
              <a:t>διαφοροποίηση. </a:t>
            </a:r>
            <a:r>
              <a:rPr lang="el-GR" sz="1400" b="0" dirty="0" smtClean="0"/>
              <a:t>Οι </a:t>
            </a:r>
            <a:r>
              <a:rPr lang="el-GR" sz="1400" b="0" dirty="0"/>
              <a:t>συνολικές αφίξεις κατέγραψαν το υψηλότερο επίπεδο το 2018 </a:t>
            </a:r>
            <a:r>
              <a:rPr lang="el-GR" sz="1400" b="0" dirty="0" smtClean="0"/>
              <a:t>(Άλιμος 40,3 </a:t>
            </a:r>
            <a:r>
              <a:rPr lang="el-GR" sz="1400" b="0" dirty="0"/>
              <a:t>χιλ</a:t>
            </a:r>
            <a:r>
              <a:rPr lang="el-GR" sz="1400" b="0" dirty="0" smtClean="0"/>
              <a:t>., Καλλιθέα 35,4 χιλ.), </a:t>
            </a:r>
            <a:r>
              <a:rPr lang="el-GR" sz="1400" b="0" dirty="0"/>
              <a:t>ενώ οι περιορισμοί λόγω της πανδημίας είχαν ως συνέπεια να υποχωρήσουν </a:t>
            </a:r>
            <a:r>
              <a:rPr lang="el-GR" sz="1400" b="0" dirty="0" smtClean="0"/>
              <a:t>το </a:t>
            </a:r>
            <a:r>
              <a:rPr lang="el-GR" sz="1400" b="0" dirty="0"/>
              <a:t>2020 για να ανακάμψουν </a:t>
            </a:r>
            <a:r>
              <a:rPr lang="el-GR" sz="1400" b="0" dirty="0" smtClean="0"/>
              <a:t>εν μέρει </a:t>
            </a:r>
            <a:r>
              <a:rPr lang="el-GR" sz="1400" b="0" dirty="0"/>
              <a:t>το 2021</a:t>
            </a:r>
            <a:r>
              <a:rPr lang="el-GR" sz="1400" b="0" dirty="0" smtClean="0"/>
              <a:t>. </a:t>
            </a:r>
            <a:endParaRPr lang="el-GR" sz="1400" b="0" dirty="0"/>
          </a:p>
          <a:p>
            <a:pPr marL="93663" indent="-93663" algn="just">
              <a:lnSpc>
                <a:spcPts val="2000"/>
              </a:lnSpc>
              <a:buChar char="•"/>
            </a:pPr>
            <a:r>
              <a:rPr lang="el-GR" sz="1400" b="0" dirty="0" smtClean="0"/>
              <a:t>Η </a:t>
            </a:r>
            <a:r>
              <a:rPr lang="el-GR" sz="1400" b="0" dirty="0"/>
              <a:t>κίνηση στα ξενοδοχειακά καταλύματα της περιοχής του Παλαιού </a:t>
            </a:r>
            <a:r>
              <a:rPr lang="el-GR" sz="1400" b="0" dirty="0" smtClean="0"/>
              <a:t>Φαλήρου είναι αρκετά υψηλότερη (</a:t>
            </a:r>
            <a:r>
              <a:rPr lang="el-GR" sz="1400" b="0" dirty="0"/>
              <a:t>όπου όμως συμπεριλαμβάνεται στοιχεία αφίξεων και για ξενοδοχειακά καταλύματα </a:t>
            </a:r>
            <a:r>
              <a:rPr lang="el-GR" sz="1400" b="0" dirty="0" smtClean="0"/>
              <a:t>της Νέας </a:t>
            </a:r>
            <a:r>
              <a:rPr lang="el-GR" sz="1400" b="0" dirty="0"/>
              <a:t>Σμύρνης</a:t>
            </a:r>
            <a:r>
              <a:rPr lang="el-GR" sz="1400" b="0" dirty="0" smtClean="0"/>
              <a:t>), ενώ η χρονιά με τις υψηλότερες αφίξεις ήταν το 2019. Την περίοδο 2014-2019, </a:t>
            </a:r>
            <a:r>
              <a:rPr lang="el-GR" sz="1400" b="0" dirty="0"/>
              <a:t>με εξαίρεση το </a:t>
            </a:r>
            <a:r>
              <a:rPr lang="el-GR" sz="1400" b="0" dirty="0" smtClean="0"/>
              <a:t>2018, </a:t>
            </a:r>
            <a:r>
              <a:rPr lang="el-GR" sz="1400" b="0" dirty="0"/>
              <a:t>οι συνολικές αφίξεις ξεπερνούσαν τις 110 χιλ. </a:t>
            </a:r>
            <a:r>
              <a:rPr lang="el-GR" sz="1400" b="0" dirty="0" smtClean="0"/>
              <a:t>ετησίως, με αποτέλεσμα την </a:t>
            </a:r>
            <a:r>
              <a:rPr lang="el-GR" sz="1400" b="0" dirty="0"/>
              <a:t>περίοδο </a:t>
            </a:r>
            <a:r>
              <a:rPr lang="el-GR" sz="1400" b="0" dirty="0" smtClean="0"/>
              <a:t>2010-2020, </a:t>
            </a:r>
            <a:r>
              <a:rPr lang="el-GR" sz="1400" b="0" dirty="0"/>
              <a:t>να αντιστοιχούν </a:t>
            </a:r>
            <a:r>
              <a:rPr lang="el-GR" sz="1400" b="0" dirty="0" smtClean="0"/>
              <a:t>κατά </a:t>
            </a:r>
            <a:r>
              <a:rPr lang="el-GR" sz="1400" b="0" dirty="0"/>
              <a:t>μέσο όρο </a:t>
            </a:r>
            <a:r>
              <a:rPr lang="el-GR" sz="1400" b="0" dirty="0" smtClean="0"/>
              <a:t>στο </a:t>
            </a:r>
            <a:r>
              <a:rPr lang="el-GR" sz="1400" b="0" dirty="0"/>
              <a:t>50% </a:t>
            </a:r>
            <a:r>
              <a:rPr lang="el-GR" sz="1400" b="0" dirty="0" smtClean="0"/>
              <a:t>των </a:t>
            </a:r>
            <a:r>
              <a:rPr lang="el-GR" sz="1400" b="0" dirty="0"/>
              <a:t>αφίξεων στα ξενοδοχειακά καταλύματα της </a:t>
            </a:r>
            <a:r>
              <a:rPr lang="el-GR" sz="1400" b="0" dirty="0" smtClean="0"/>
              <a:t>ΠΕ </a:t>
            </a:r>
            <a:r>
              <a:rPr lang="el-GR" sz="1400" b="0" dirty="0"/>
              <a:t>του Νοτίου τομέα Αθηνών.  </a:t>
            </a:r>
          </a:p>
          <a:p>
            <a:pPr marL="93663" indent="-93663" algn="just">
              <a:lnSpc>
                <a:spcPts val="2000"/>
              </a:lnSpc>
              <a:buChar char="•"/>
            </a:pPr>
            <a:r>
              <a:rPr lang="el-GR" sz="1400" b="0" dirty="0" smtClean="0"/>
              <a:t>Η πορεία των συνολικών αφίξεων στους 3 Δήμους παρουσιάζει διαφορετική εικόνα από την ΠΕ Νοτίου τομέα Αθηνών, όπου ο αριθμός αυξάνεται σταδιακά την περίοδο 2010-2020, καθώς στο Παλαιό Φάληρο παραμένει κατά βάση σταθερός, στον Άλιμο παρατηρείται απότομη αύξηση την περίοδο 2018-2019, ενώ στην Καλλιθέα η απότομη αύξηση παρατηρείται από το 2017 και μετά.</a:t>
            </a:r>
            <a:endParaRPr lang="el-GR" sz="1400" b="0" dirty="0"/>
          </a:p>
        </p:txBody>
      </p:sp>
      <p:sp>
        <p:nvSpPr>
          <p:cNvPr id="6" name="Τίτλος 3">
            <a:extLst>
              <a:ext uri="{FF2B5EF4-FFF2-40B4-BE49-F238E27FC236}">
                <a16:creationId xmlns:a16="http://schemas.microsoft.com/office/drawing/2014/main" xmlns="" id="{99DA249A-35CD-7552-996C-0043151FBD3D}"/>
              </a:ext>
            </a:extLst>
          </p:cNvPr>
          <p:cNvSpPr txBox="1">
            <a:spLocks/>
          </p:cNvSpPr>
          <p:nvPr/>
        </p:nvSpPr>
        <p:spPr>
          <a:xfrm>
            <a:off x="0" y="40"/>
            <a:ext cx="9144000"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l-GR" sz="2200" smtClean="0"/>
              <a:t>Ποια ειναι τα πολιτιστικα χαρακτηριστικα τησ περιοχησ ΒΑΑ;</a:t>
            </a:r>
            <a:endParaRPr lang="el-GR" sz="2200" dirty="0"/>
          </a:p>
        </p:txBody>
      </p:sp>
      <p:pic>
        <p:nvPicPr>
          <p:cNvPr id="8" name="Θέση περιεχομένου 10"/>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914360" y="908720"/>
            <a:ext cx="4285827" cy="4824536"/>
          </a:xfrm>
          <a:prstGeom prst="rect">
            <a:avLst/>
          </a:prstGeom>
        </p:spPr>
      </p:pic>
      <p:sp>
        <p:nvSpPr>
          <p:cNvPr id="4" name="Ορθογώνιο 3"/>
          <p:cNvSpPr/>
          <p:nvPr/>
        </p:nvSpPr>
        <p:spPr>
          <a:xfrm>
            <a:off x="4788024" y="447055"/>
            <a:ext cx="4355976" cy="430887"/>
          </a:xfrm>
          <a:prstGeom prst="rect">
            <a:avLst/>
          </a:prstGeom>
        </p:spPr>
        <p:txBody>
          <a:bodyPr wrap="square">
            <a:spAutoFit/>
          </a:bodyPr>
          <a:lstStyle/>
          <a:p>
            <a:pPr algn="ctr"/>
            <a:r>
              <a:rPr lang="el-GR" sz="1100" dirty="0"/>
              <a:t>Αφίξεις στα ξενοδοχειακά καταλύματα στους Δήμους Αλίμου, Καλλιθέας και Παλαιού Φαλήρου, </a:t>
            </a:r>
            <a:r>
              <a:rPr lang="el-GR" sz="1100" dirty="0" smtClean="0"/>
              <a:t>2010-2021</a:t>
            </a:r>
            <a:endParaRPr lang="el-GR" sz="1100" dirty="0"/>
          </a:p>
        </p:txBody>
      </p:sp>
      <p:sp>
        <p:nvSpPr>
          <p:cNvPr id="10" name="Ορθογώνιο 9"/>
          <p:cNvSpPr/>
          <p:nvPr/>
        </p:nvSpPr>
        <p:spPr>
          <a:xfrm>
            <a:off x="5220072" y="5805264"/>
            <a:ext cx="3600400" cy="430887"/>
          </a:xfrm>
          <a:prstGeom prst="rect">
            <a:avLst/>
          </a:prstGeom>
        </p:spPr>
        <p:txBody>
          <a:bodyPr wrap="square">
            <a:spAutoFit/>
          </a:bodyPr>
          <a:lstStyle/>
          <a:p>
            <a:pPr algn="just"/>
            <a:r>
              <a:rPr lang="el-GR" sz="1100" dirty="0" smtClean="0"/>
              <a:t>Πηγή</a:t>
            </a:r>
            <a:r>
              <a:rPr lang="el-GR" sz="1100" dirty="0"/>
              <a:t>: 2η Μελέτη σχετικά με τις συνθήκες και εξελίξεις και τάσεις της αγοράς στην περιοχή αρμοδιότητας του </a:t>
            </a:r>
            <a:r>
              <a:rPr lang="el-GR" sz="1100" dirty="0" err="1" smtClean="0"/>
              <a:t>ΣυΔΝΑ</a:t>
            </a:r>
            <a:endParaRPr lang="el-GR" sz="1100" dirty="0"/>
          </a:p>
        </p:txBody>
      </p:sp>
    </p:spTree>
    <p:extLst>
      <p:ext uri="{BB962C8B-B14F-4D97-AF65-F5344CB8AC3E}">
        <p14:creationId xmlns:p14="http://schemas.microsoft.com/office/powerpoint/2010/main" val="1614558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79512" y="760923"/>
            <a:ext cx="4624142" cy="4324261"/>
          </a:xfrm>
          <a:noFill/>
        </p:spPr>
        <p:txBody>
          <a:bodyPr wrap="square" rtlCol="0">
            <a:spAutoFit/>
          </a:bodyPr>
          <a:lstStyle/>
          <a:p>
            <a:pPr marL="93663" indent="-93663" algn="just">
              <a:lnSpc>
                <a:spcPts val="1800"/>
              </a:lnSpc>
              <a:buChar char="•"/>
            </a:pPr>
            <a:r>
              <a:rPr lang="el-GR" sz="1400" b="0" dirty="0" smtClean="0"/>
              <a:t>Στον Άλιμο, </a:t>
            </a:r>
            <a:r>
              <a:rPr lang="el-GR" sz="1400" b="0" dirty="0"/>
              <a:t>την περίοδο </a:t>
            </a:r>
            <a:r>
              <a:rPr lang="el-GR" sz="1400" b="0" dirty="0" smtClean="0"/>
              <a:t>2010-2021, οι </a:t>
            </a:r>
            <a:r>
              <a:rPr lang="el-GR" sz="1400" b="0" dirty="0"/>
              <a:t>διανυκτερεύσεις από αλλοδαπούς αντιπροσωπεύουν κατά μέσο όρο </a:t>
            </a:r>
            <a:r>
              <a:rPr lang="el-GR" sz="1400" b="0" dirty="0" smtClean="0"/>
              <a:t>το 47,8%, με μέση </a:t>
            </a:r>
            <a:r>
              <a:rPr lang="el-GR" sz="1400" b="0" dirty="0"/>
              <a:t>διανυκτέρευση </a:t>
            </a:r>
            <a:r>
              <a:rPr lang="el-GR" sz="1400" b="0" dirty="0" smtClean="0"/>
              <a:t>στις </a:t>
            </a:r>
            <a:r>
              <a:rPr lang="el-GR" sz="1400" b="0" dirty="0"/>
              <a:t>2,0 ημέρες. </a:t>
            </a:r>
          </a:p>
          <a:p>
            <a:pPr marL="93663" indent="-93663" algn="just">
              <a:lnSpc>
                <a:spcPts val="1800"/>
              </a:lnSpc>
              <a:buChar char="•"/>
            </a:pPr>
            <a:r>
              <a:rPr lang="el-GR" sz="1400" b="0" dirty="0" smtClean="0"/>
              <a:t>Στα </a:t>
            </a:r>
            <a:r>
              <a:rPr lang="el-GR" sz="1400" b="0" dirty="0"/>
              <a:t>ξενοδοχειακά καταλύματα της </a:t>
            </a:r>
            <a:r>
              <a:rPr lang="el-GR" sz="1400" b="0" dirty="0" smtClean="0"/>
              <a:t>Καλλιθέας, </a:t>
            </a:r>
            <a:r>
              <a:rPr lang="el-GR" sz="1400" b="0" dirty="0"/>
              <a:t>7 στους 10 </a:t>
            </a:r>
            <a:r>
              <a:rPr lang="el-GR" sz="1400" b="0" dirty="0" smtClean="0"/>
              <a:t>επισκέπτες </a:t>
            </a:r>
            <a:r>
              <a:rPr lang="el-GR" sz="1400" b="0" dirty="0"/>
              <a:t>είναι </a:t>
            </a:r>
            <a:r>
              <a:rPr lang="el-GR" sz="1400" b="0" dirty="0" smtClean="0"/>
              <a:t>ημεδαποί, ενώ η </a:t>
            </a:r>
            <a:r>
              <a:rPr lang="el-GR" sz="1400" b="0" dirty="0"/>
              <a:t>μέση διανυκτέρευση είναι υψηλότερη συγκριτικά με τους άλλους δήμους του ΣΥΔΝΑ </a:t>
            </a:r>
            <a:r>
              <a:rPr lang="el-GR" sz="1400" b="0" dirty="0" smtClean="0"/>
              <a:t>και </a:t>
            </a:r>
            <a:r>
              <a:rPr lang="el-GR" sz="1400" b="0" dirty="0"/>
              <a:t>διαμορφώθηκε </a:t>
            </a:r>
            <a:r>
              <a:rPr lang="el-GR" sz="1400" b="0" dirty="0" smtClean="0"/>
              <a:t>κατά </a:t>
            </a:r>
            <a:r>
              <a:rPr lang="el-GR" sz="1400" b="0" dirty="0"/>
              <a:t>μέσο όρο </a:t>
            </a:r>
            <a:r>
              <a:rPr lang="el-GR" sz="1400" b="0" dirty="0" smtClean="0"/>
              <a:t>στις </a:t>
            </a:r>
            <a:r>
              <a:rPr lang="el-GR" sz="1400" b="0" dirty="0"/>
              <a:t>3,0 ημέρες. </a:t>
            </a:r>
          </a:p>
          <a:p>
            <a:pPr marL="93663" indent="-93663" algn="just">
              <a:lnSpc>
                <a:spcPts val="1800"/>
              </a:lnSpc>
              <a:buChar char="•"/>
            </a:pPr>
            <a:r>
              <a:rPr lang="el-GR" sz="1400" b="0" dirty="0" smtClean="0"/>
              <a:t>Στο Παλαιό Φάληρο σχεδόν </a:t>
            </a:r>
            <a:r>
              <a:rPr lang="el-GR" sz="1400" b="0" dirty="0"/>
              <a:t>7 στις 10 διανυκτερεύσεις πραγματοποιήθηκαν από ξένους </a:t>
            </a:r>
            <a:r>
              <a:rPr lang="el-GR" sz="1400" b="0" dirty="0" smtClean="0"/>
              <a:t>επισκέπτες και η </a:t>
            </a:r>
            <a:r>
              <a:rPr lang="el-GR" sz="1400" b="0" dirty="0"/>
              <a:t>μέση διανυκτέρευση αυξήθηκε από 1,8 ημέρες το 2010 σε 2,3 ημέρες το </a:t>
            </a:r>
            <a:r>
              <a:rPr lang="el-GR" sz="1400" b="0" dirty="0" smtClean="0"/>
              <a:t>2019, καταλήγοντας στις 1,9 ημέρες για την περίοδο 2010-2021. </a:t>
            </a:r>
          </a:p>
          <a:p>
            <a:pPr marL="93663" indent="-93663" algn="just">
              <a:lnSpc>
                <a:spcPts val="1800"/>
              </a:lnSpc>
              <a:buChar char="•"/>
            </a:pPr>
            <a:r>
              <a:rPr lang="el-GR" sz="1400" b="0" dirty="0" smtClean="0"/>
              <a:t>Τα ξενοδοχειακά καταλύματα στους Δήμους Αλίμου και Παλαιού Φαλήρου παρουσιάζουν ανάλογη μέση </a:t>
            </a:r>
            <a:r>
              <a:rPr lang="el-GR" sz="1400" b="0" dirty="0"/>
              <a:t>διανυκτέρευση </a:t>
            </a:r>
            <a:r>
              <a:rPr lang="el-GR" sz="1400" b="0" dirty="0" smtClean="0"/>
              <a:t>με αυτήν της Περιφέρειας Αττικής, η οποία διαμορφώθηκε </a:t>
            </a:r>
            <a:r>
              <a:rPr lang="el-GR" sz="1400" b="0" dirty="0"/>
              <a:t>στις </a:t>
            </a:r>
            <a:r>
              <a:rPr lang="el-GR" sz="1400" b="0" dirty="0" smtClean="0"/>
              <a:t>2,0 ημέρες, ενώ στον Δήμο Καλλιθέας είναι υψηλότερη. </a:t>
            </a:r>
            <a:endParaRPr lang="el-GR" sz="1400" b="0" dirty="0"/>
          </a:p>
        </p:txBody>
      </p:sp>
      <p:sp>
        <p:nvSpPr>
          <p:cNvPr id="5" name="TextBox 4">
            <a:extLst>
              <a:ext uri="{FF2B5EF4-FFF2-40B4-BE49-F238E27FC236}">
                <a16:creationId xmlns:a16="http://schemas.microsoft.com/office/drawing/2014/main" xmlns="" id="{AFEE034D-B9A5-48C8-D0F2-C656C2C52B79}"/>
              </a:ext>
            </a:extLst>
          </p:cNvPr>
          <p:cNvSpPr txBox="1"/>
          <p:nvPr/>
        </p:nvSpPr>
        <p:spPr>
          <a:xfrm>
            <a:off x="611560" y="5829305"/>
            <a:ext cx="7704856" cy="480131"/>
          </a:xfrm>
          <a:prstGeom prst="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wrap="square" rtlCol="0">
            <a:spAutoFit/>
          </a:bodyPr>
          <a:lstStyle/>
          <a:p>
            <a:pPr lvl="0" algn="ctr" defTabSz="533400">
              <a:lnSpc>
                <a:spcPct val="90000"/>
              </a:lnSpc>
              <a:spcBef>
                <a:spcPct val="0"/>
              </a:spcBef>
              <a:spcAft>
                <a:spcPct val="35000"/>
              </a:spcAft>
            </a:pPr>
            <a:r>
              <a:rPr lang="el-GR" sz="1400" b="1" dirty="0" smtClean="0">
                <a:solidFill>
                  <a:sysClr val="window" lastClr="FFFFFF"/>
                </a:solidFill>
                <a:cs typeface="Arial" pitchFamily="34" charset="0"/>
              </a:rPr>
              <a:t>Μετά τη λειτουργία του ΚΠΙΣΝ οι αφίξεις και διανυκτερεύσεις στο Δήμο Καλλιθέας παρουσιάζουν σημαντική αύξηση </a:t>
            </a:r>
            <a:endParaRPr lang="el-GR" sz="1400" b="1" dirty="0">
              <a:solidFill>
                <a:sysClr val="window" lastClr="FFFFFF"/>
              </a:solidFill>
              <a:cs typeface="Arial" pitchFamily="34" charset="0"/>
            </a:endParaRPr>
          </a:p>
        </p:txBody>
      </p:sp>
      <p:sp>
        <p:nvSpPr>
          <p:cNvPr id="6" name="Τίτλος 3">
            <a:extLst>
              <a:ext uri="{FF2B5EF4-FFF2-40B4-BE49-F238E27FC236}">
                <a16:creationId xmlns:a16="http://schemas.microsoft.com/office/drawing/2014/main" xmlns="" id="{99DA249A-35CD-7552-996C-0043151FBD3D}"/>
              </a:ext>
            </a:extLst>
          </p:cNvPr>
          <p:cNvSpPr txBox="1">
            <a:spLocks/>
          </p:cNvSpPr>
          <p:nvPr/>
        </p:nvSpPr>
        <p:spPr>
          <a:xfrm>
            <a:off x="0" y="40"/>
            <a:ext cx="9144000"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l-GR" sz="2200" smtClean="0"/>
              <a:t>Ποια ειναι τα πολιτιστικα χαρακτηριστικα τησ περιοχησ ΒΑΑ;</a:t>
            </a:r>
            <a:endParaRPr lang="el-GR" sz="2200" dirty="0"/>
          </a:p>
        </p:txBody>
      </p:sp>
      <p:sp>
        <p:nvSpPr>
          <p:cNvPr id="4" name="Ορθογώνιο 3"/>
          <p:cNvSpPr/>
          <p:nvPr/>
        </p:nvSpPr>
        <p:spPr>
          <a:xfrm>
            <a:off x="4788024" y="447055"/>
            <a:ext cx="4355976" cy="430887"/>
          </a:xfrm>
          <a:prstGeom prst="rect">
            <a:avLst/>
          </a:prstGeom>
        </p:spPr>
        <p:txBody>
          <a:bodyPr wrap="square">
            <a:spAutoFit/>
          </a:bodyPr>
          <a:lstStyle/>
          <a:p>
            <a:pPr algn="ctr"/>
            <a:r>
              <a:rPr lang="el-GR" sz="1100" dirty="0" smtClean="0"/>
              <a:t>Διανυκτερεύσεις στα </a:t>
            </a:r>
            <a:r>
              <a:rPr lang="el-GR" sz="1100" dirty="0"/>
              <a:t>ξενοδοχειακά καταλύματα στους Δήμους Αλίμου, Καλλιθέας και Παλαιού Φαλήρου, </a:t>
            </a:r>
            <a:r>
              <a:rPr lang="el-GR" sz="1100" dirty="0" smtClean="0"/>
              <a:t>2010-2021</a:t>
            </a:r>
            <a:endParaRPr lang="el-GR" sz="1100" dirty="0"/>
          </a:p>
        </p:txBody>
      </p:sp>
      <p:pic>
        <p:nvPicPr>
          <p:cNvPr id="9" name="Εικόνα 8" descr="D:\Ζωή\Pictures\Screenshots\Στιγμιότυπο οθόνης (145).png"/>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789779" y="836712"/>
            <a:ext cx="4354221" cy="3888432"/>
          </a:xfrm>
          <a:prstGeom prst="rect">
            <a:avLst/>
          </a:prstGeom>
          <a:noFill/>
          <a:ln>
            <a:noFill/>
          </a:ln>
        </p:spPr>
      </p:pic>
      <p:sp>
        <p:nvSpPr>
          <p:cNvPr id="10" name="Ορθογώνιο 9"/>
          <p:cNvSpPr/>
          <p:nvPr/>
        </p:nvSpPr>
        <p:spPr>
          <a:xfrm>
            <a:off x="5213176" y="4773420"/>
            <a:ext cx="3600400" cy="430887"/>
          </a:xfrm>
          <a:prstGeom prst="rect">
            <a:avLst/>
          </a:prstGeom>
        </p:spPr>
        <p:txBody>
          <a:bodyPr wrap="square">
            <a:spAutoFit/>
          </a:bodyPr>
          <a:lstStyle/>
          <a:p>
            <a:pPr algn="just"/>
            <a:r>
              <a:rPr lang="el-GR" sz="1100" dirty="0" smtClean="0"/>
              <a:t>Πηγή</a:t>
            </a:r>
            <a:r>
              <a:rPr lang="el-GR" sz="1100" dirty="0"/>
              <a:t>: 2η Μελέτη σχετικά με τις συνθήκες και εξελίξεις και τάσεις της αγοράς στην περιοχή αρμοδιότητας του </a:t>
            </a:r>
            <a:r>
              <a:rPr lang="el-GR" sz="1100" dirty="0" err="1" smtClean="0"/>
              <a:t>ΣυΔΝΑ</a:t>
            </a:r>
            <a:endParaRPr lang="el-GR" sz="1100" dirty="0"/>
          </a:p>
        </p:txBody>
      </p:sp>
    </p:spTree>
    <p:extLst>
      <p:ext uri="{BB962C8B-B14F-4D97-AF65-F5344CB8AC3E}">
        <p14:creationId xmlns:p14="http://schemas.microsoft.com/office/powerpoint/2010/main" val="2491843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xmlns="" id="{4D6AC697-0498-94C2-5298-0B2864D83D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23" t="11182" r="3549"/>
          <a:stretch/>
        </p:blipFill>
        <p:spPr>
          <a:xfrm>
            <a:off x="4121722" y="0"/>
            <a:ext cx="5020866" cy="6835680"/>
          </a:xfrm>
          <a:prstGeom prst="rect">
            <a:avLst/>
          </a:prstGeom>
        </p:spPr>
      </p:pic>
      <p:sp>
        <p:nvSpPr>
          <p:cNvPr id="2" name="Τίτλος 1"/>
          <p:cNvSpPr>
            <a:spLocks noGrp="1"/>
          </p:cNvSpPr>
          <p:nvPr>
            <p:ph type="title"/>
          </p:nvPr>
        </p:nvSpPr>
        <p:spPr>
          <a:xfrm>
            <a:off x="0" y="1"/>
            <a:ext cx="5292080" cy="836712"/>
          </a:xfrm>
          <a:solidFill>
            <a:schemeClr val="bg1"/>
          </a:solidFill>
        </p:spPr>
        <p:txBody>
          <a:bodyPr tIns="108000"/>
          <a:lstStyle/>
          <a:p>
            <a:pPr algn="ctr"/>
            <a:r>
              <a:rPr lang="el-GR" sz="2000" dirty="0" err="1" smtClean="0"/>
              <a:t>ΠαρεμβΑσειΣ</a:t>
            </a:r>
            <a:r>
              <a:rPr lang="el-GR" sz="2000" dirty="0" smtClean="0"/>
              <a:t> </a:t>
            </a:r>
            <a:r>
              <a:rPr lang="el-GR" sz="2000" dirty="0"/>
              <a:t>– </a:t>
            </a:r>
            <a:r>
              <a:rPr lang="el-GR" sz="2000" dirty="0" err="1" smtClean="0"/>
              <a:t>ΠρογρΑμματα</a:t>
            </a:r>
            <a:r>
              <a:rPr lang="el-GR" sz="2000" dirty="0" smtClean="0"/>
              <a:t> </a:t>
            </a:r>
            <a:r>
              <a:rPr lang="el-GR" sz="2000" dirty="0"/>
              <a:t>που </a:t>
            </a:r>
            <a:r>
              <a:rPr lang="el-GR" sz="2000" dirty="0" err="1" smtClean="0"/>
              <a:t>υλοποΙΗθηκαν</a:t>
            </a:r>
            <a:r>
              <a:rPr lang="el-GR" sz="2000" dirty="0" smtClean="0"/>
              <a:t> </a:t>
            </a:r>
            <a:r>
              <a:rPr lang="el-GR" sz="2000" dirty="0"/>
              <a:t>στην </a:t>
            </a:r>
            <a:r>
              <a:rPr lang="el-GR" sz="2000" dirty="0" err="1" smtClean="0"/>
              <a:t>ΠεριοχΗ</a:t>
            </a:r>
            <a:r>
              <a:rPr lang="el-GR" sz="2000" dirty="0" smtClean="0"/>
              <a:t> </a:t>
            </a:r>
            <a:r>
              <a:rPr lang="el-GR" sz="2000" dirty="0" err="1" smtClean="0"/>
              <a:t>ΠαρΕμβασηΣ</a:t>
            </a:r>
            <a:r>
              <a:rPr lang="el-GR" sz="2000" dirty="0" smtClean="0"/>
              <a:t> </a:t>
            </a:r>
            <a:r>
              <a:rPr lang="el-GR" sz="2000" dirty="0" err="1" smtClean="0"/>
              <a:t>απο</a:t>
            </a:r>
            <a:r>
              <a:rPr lang="el-GR" sz="2000" dirty="0" smtClean="0"/>
              <a:t> το 2000 και </a:t>
            </a:r>
            <a:r>
              <a:rPr lang="el-GR" sz="2000" dirty="0" err="1" smtClean="0"/>
              <a:t>μετα</a:t>
            </a:r>
            <a:endParaRPr lang="el-GR" sz="2000" dirty="0"/>
          </a:p>
        </p:txBody>
      </p:sp>
      <p:sp>
        <p:nvSpPr>
          <p:cNvPr id="5" name="Έλλειψη 4"/>
          <p:cNvSpPr>
            <a:spLocks noChangeAspect="1"/>
          </p:cNvSpPr>
          <p:nvPr/>
        </p:nvSpPr>
        <p:spPr>
          <a:xfrm>
            <a:off x="6753108" y="4545132"/>
            <a:ext cx="144000" cy="144000"/>
          </a:xfrm>
          <a:prstGeom prst="ellipse">
            <a:avLst/>
          </a:prstGeom>
          <a:solidFill>
            <a:srgbClr val="00C894"/>
          </a:solidFill>
          <a:ln>
            <a:solidFill>
              <a:srgbClr val="00B05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l-GR" sz="1200" b="1" dirty="0" smtClean="0">
                <a:latin typeface="Calibri" panose="020F0502020204030204" pitchFamily="34" charset="0"/>
                <a:ea typeface="Calibri" panose="020F0502020204030204" pitchFamily="34" charset="0"/>
                <a:cs typeface="Calibri" panose="020F0502020204030204" pitchFamily="34" charset="0"/>
              </a:rPr>
              <a:t>4</a:t>
            </a:r>
            <a:endParaRPr lang="el-GR" sz="1600" b="1" dirty="0">
              <a:latin typeface="Calibri" panose="020F0502020204030204" pitchFamily="34" charset="0"/>
              <a:ea typeface="Calibri" panose="020F0502020204030204" pitchFamily="34" charset="0"/>
              <a:cs typeface="Calibri" panose="020F0502020204030204" pitchFamily="34" charset="0"/>
            </a:endParaRPr>
          </a:p>
        </p:txBody>
      </p:sp>
      <p:sp>
        <p:nvSpPr>
          <p:cNvPr id="6" name="Έλλειψη 5"/>
          <p:cNvSpPr>
            <a:spLocks noChangeAspect="1"/>
          </p:cNvSpPr>
          <p:nvPr/>
        </p:nvSpPr>
        <p:spPr>
          <a:xfrm>
            <a:off x="6140284" y="5228134"/>
            <a:ext cx="144000" cy="144000"/>
          </a:xfrm>
          <a:prstGeom prst="ellipse">
            <a:avLst/>
          </a:prstGeom>
          <a:solidFill>
            <a:srgbClr val="00C894"/>
          </a:solidFill>
          <a:ln>
            <a:solidFill>
              <a:srgbClr val="00B05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l-GR" sz="1200" b="1" dirty="0" smtClean="0">
                <a:latin typeface="Calibri" panose="020F0502020204030204" pitchFamily="34" charset="0"/>
                <a:ea typeface="Calibri" panose="020F0502020204030204" pitchFamily="34" charset="0"/>
                <a:cs typeface="Calibri" panose="020F0502020204030204" pitchFamily="34" charset="0"/>
              </a:rPr>
              <a:t>1</a:t>
            </a:r>
            <a:endParaRPr lang="el-GR" sz="1600" b="1" dirty="0">
              <a:latin typeface="Calibri" panose="020F0502020204030204" pitchFamily="34" charset="0"/>
              <a:ea typeface="Calibri" panose="020F0502020204030204" pitchFamily="34" charset="0"/>
              <a:cs typeface="Calibri" panose="020F0502020204030204" pitchFamily="34" charset="0"/>
            </a:endParaRPr>
          </a:p>
        </p:txBody>
      </p:sp>
      <p:sp>
        <p:nvSpPr>
          <p:cNvPr id="9" name="Έλλειψη 8"/>
          <p:cNvSpPr>
            <a:spLocks noChangeAspect="1"/>
          </p:cNvSpPr>
          <p:nvPr/>
        </p:nvSpPr>
        <p:spPr>
          <a:xfrm>
            <a:off x="6655107" y="5589240"/>
            <a:ext cx="144000" cy="144000"/>
          </a:xfrm>
          <a:prstGeom prst="ellipse">
            <a:avLst/>
          </a:prstGeom>
          <a:solidFill>
            <a:srgbClr val="00C894"/>
          </a:solidFill>
          <a:ln>
            <a:solidFill>
              <a:srgbClr val="00B05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l-GR" sz="1200" b="1" dirty="0" smtClean="0">
                <a:latin typeface="Calibri" panose="020F0502020204030204" pitchFamily="34" charset="0"/>
                <a:ea typeface="Calibri" panose="020F0502020204030204" pitchFamily="34" charset="0"/>
                <a:cs typeface="Calibri" panose="020F0502020204030204" pitchFamily="34" charset="0"/>
              </a:rPr>
              <a:t>2</a:t>
            </a:r>
            <a:endParaRPr lang="el-GR" sz="1600" b="1" dirty="0">
              <a:latin typeface="Calibri" panose="020F0502020204030204" pitchFamily="34" charset="0"/>
              <a:ea typeface="Calibri" panose="020F0502020204030204" pitchFamily="34" charset="0"/>
              <a:cs typeface="Calibri" panose="020F0502020204030204" pitchFamily="34" charset="0"/>
            </a:endParaRPr>
          </a:p>
        </p:txBody>
      </p:sp>
      <p:sp>
        <p:nvSpPr>
          <p:cNvPr id="10" name="Έλλειψη 9"/>
          <p:cNvSpPr>
            <a:spLocks noChangeAspect="1"/>
          </p:cNvSpPr>
          <p:nvPr/>
        </p:nvSpPr>
        <p:spPr>
          <a:xfrm>
            <a:off x="7092280" y="6021288"/>
            <a:ext cx="144000" cy="144000"/>
          </a:xfrm>
          <a:prstGeom prst="ellipse">
            <a:avLst/>
          </a:prstGeom>
          <a:solidFill>
            <a:srgbClr val="00C894"/>
          </a:solidFill>
          <a:ln>
            <a:solidFill>
              <a:srgbClr val="00B05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l-GR" sz="1200" b="1" dirty="0" smtClean="0">
                <a:latin typeface="Calibri" panose="020F0502020204030204" pitchFamily="34" charset="0"/>
                <a:ea typeface="Calibri" panose="020F0502020204030204" pitchFamily="34" charset="0"/>
                <a:cs typeface="Calibri" panose="020F0502020204030204" pitchFamily="34" charset="0"/>
              </a:rPr>
              <a:t>3</a:t>
            </a:r>
            <a:endParaRPr lang="el-GR" sz="1600" b="1" dirty="0">
              <a:latin typeface="Calibri" panose="020F0502020204030204" pitchFamily="34" charset="0"/>
              <a:ea typeface="Calibri" panose="020F0502020204030204" pitchFamily="34" charset="0"/>
              <a:cs typeface="Calibri" panose="020F0502020204030204" pitchFamily="34" charset="0"/>
            </a:endParaRPr>
          </a:p>
        </p:txBody>
      </p:sp>
      <p:sp>
        <p:nvSpPr>
          <p:cNvPr id="11" name="Έλλειψη 10"/>
          <p:cNvSpPr>
            <a:spLocks noChangeAspect="1"/>
          </p:cNvSpPr>
          <p:nvPr/>
        </p:nvSpPr>
        <p:spPr>
          <a:xfrm>
            <a:off x="5724120" y="3789048"/>
            <a:ext cx="144000" cy="144000"/>
          </a:xfrm>
          <a:prstGeom prst="ellipse">
            <a:avLst/>
          </a:prstGeom>
          <a:solidFill>
            <a:srgbClr val="00C894"/>
          </a:solidFill>
          <a:ln>
            <a:solidFill>
              <a:srgbClr val="00B05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l-GR" sz="1200" b="1" dirty="0" smtClean="0">
                <a:latin typeface="Calibri" panose="020F0502020204030204" pitchFamily="34" charset="0"/>
                <a:ea typeface="Calibri" panose="020F0502020204030204" pitchFamily="34" charset="0"/>
                <a:cs typeface="Calibri" panose="020F0502020204030204" pitchFamily="34" charset="0"/>
              </a:rPr>
              <a:t>5</a:t>
            </a:r>
            <a:endParaRPr lang="el-GR" sz="1600" b="1" dirty="0">
              <a:latin typeface="Calibri" panose="020F0502020204030204" pitchFamily="34" charset="0"/>
              <a:ea typeface="Calibri" panose="020F0502020204030204" pitchFamily="34" charset="0"/>
              <a:cs typeface="Calibri" panose="020F0502020204030204" pitchFamily="34" charset="0"/>
            </a:endParaRPr>
          </a:p>
        </p:txBody>
      </p:sp>
      <p:sp>
        <p:nvSpPr>
          <p:cNvPr id="12" name="Έλλειψη 11"/>
          <p:cNvSpPr>
            <a:spLocks noChangeAspect="1"/>
          </p:cNvSpPr>
          <p:nvPr/>
        </p:nvSpPr>
        <p:spPr>
          <a:xfrm>
            <a:off x="5364080" y="3645032"/>
            <a:ext cx="144000" cy="144000"/>
          </a:xfrm>
          <a:prstGeom prst="ellipse">
            <a:avLst/>
          </a:prstGeom>
          <a:solidFill>
            <a:srgbClr val="00C894"/>
          </a:solidFill>
          <a:ln>
            <a:solidFill>
              <a:srgbClr val="00B05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l-GR" sz="1200" b="1" dirty="0" smtClean="0">
                <a:latin typeface="Calibri" panose="020F0502020204030204" pitchFamily="34" charset="0"/>
                <a:ea typeface="Calibri" panose="020F0502020204030204" pitchFamily="34" charset="0"/>
                <a:cs typeface="Calibri" panose="020F0502020204030204" pitchFamily="34" charset="0"/>
              </a:rPr>
              <a:t>6</a:t>
            </a:r>
            <a:endParaRPr lang="el-GR" sz="1600" b="1" dirty="0">
              <a:latin typeface="Calibri" panose="020F0502020204030204" pitchFamily="34" charset="0"/>
              <a:ea typeface="Calibri" panose="020F0502020204030204" pitchFamily="34" charset="0"/>
              <a:cs typeface="Calibri" panose="020F0502020204030204" pitchFamily="34" charset="0"/>
            </a:endParaRPr>
          </a:p>
        </p:txBody>
      </p:sp>
      <p:sp>
        <p:nvSpPr>
          <p:cNvPr id="13" name="Έλλειψη 12"/>
          <p:cNvSpPr>
            <a:spLocks noChangeAspect="1"/>
          </p:cNvSpPr>
          <p:nvPr/>
        </p:nvSpPr>
        <p:spPr>
          <a:xfrm>
            <a:off x="4675032" y="3861048"/>
            <a:ext cx="144000" cy="144000"/>
          </a:xfrm>
          <a:prstGeom prst="ellipse">
            <a:avLst/>
          </a:prstGeom>
          <a:solidFill>
            <a:srgbClr val="00C894"/>
          </a:solidFill>
          <a:ln>
            <a:solidFill>
              <a:srgbClr val="00B05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l-GR" sz="1200" b="1" dirty="0" smtClean="0">
                <a:latin typeface="Calibri" panose="020F0502020204030204" pitchFamily="34" charset="0"/>
                <a:ea typeface="Calibri" panose="020F0502020204030204" pitchFamily="34" charset="0"/>
                <a:cs typeface="Calibri" panose="020F0502020204030204" pitchFamily="34" charset="0"/>
              </a:rPr>
              <a:t>7</a:t>
            </a:r>
            <a:endParaRPr lang="el-GR" sz="1600" b="1" dirty="0">
              <a:latin typeface="Calibri" panose="020F0502020204030204" pitchFamily="34" charset="0"/>
              <a:ea typeface="Calibri" panose="020F0502020204030204" pitchFamily="34" charset="0"/>
              <a:cs typeface="Calibri" panose="020F0502020204030204" pitchFamily="34" charset="0"/>
            </a:endParaRPr>
          </a:p>
        </p:txBody>
      </p:sp>
      <p:sp>
        <p:nvSpPr>
          <p:cNvPr id="14" name="Έλλειψη 13"/>
          <p:cNvSpPr>
            <a:spLocks noChangeAspect="1"/>
          </p:cNvSpPr>
          <p:nvPr/>
        </p:nvSpPr>
        <p:spPr>
          <a:xfrm>
            <a:off x="4888360" y="3464984"/>
            <a:ext cx="144000" cy="144000"/>
          </a:xfrm>
          <a:prstGeom prst="ellipse">
            <a:avLst/>
          </a:prstGeom>
          <a:solidFill>
            <a:srgbClr val="00C894"/>
          </a:solidFill>
          <a:ln>
            <a:solidFill>
              <a:srgbClr val="00B05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l-GR" sz="1200" b="1" dirty="0" smtClean="0">
                <a:latin typeface="Calibri" panose="020F0502020204030204" pitchFamily="34" charset="0"/>
                <a:ea typeface="Calibri" panose="020F0502020204030204" pitchFamily="34" charset="0"/>
                <a:cs typeface="Calibri" panose="020F0502020204030204" pitchFamily="34" charset="0"/>
              </a:rPr>
              <a:t>8</a:t>
            </a:r>
            <a:endParaRPr lang="el-GR" sz="1600" b="1" dirty="0">
              <a:latin typeface="Calibri" panose="020F0502020204030204" pitchFamily="34" charset="0"/>
              <a:ea typeface="Calibri" panose="020F0502020204030204" pitchFamily="34" charset="0"/>
              <a:cs typeface="Calibri" panose="020F0502020204030204" pitchFamily="34" charset="0"/>
            </a:endParaRPr>
          </a:p>
        </p:txBody>
      </p:sp>
      <p:sp>
        <p:nvSpPr>
          <p:cNvPr id="23" name="Έλλειψη 22"/>
          <p:cNvSpPr>
            <a:spLocks/>
          </p:cNvSpPr>
          <p:nvPr/>
        </p:nvSpPr>
        <p:spPr>
          <a:xfrm rot="18230373">
            <a:off x="4340524" y="2330977"/>
            <a:ext cx="427388" cy="961291"/>
          </a:xfrm>
          <a:prstGeom prst="ellipse">
            <a:avLst/>
          </a:prstGeom>
          <a:solidFill>
            <a:srgbClr val="00CC66">
              <a:alpha val="74902"/>
            </a:srgbClr>
          </a:solidFill>
          <a:ln w="12700">
            <a:solidFill>
              <a:srgbClr val="00C894"/>
            </a:solidFill>
          </a:ln>
        </p:spPr>
        <p:style>
          <a:lnRef idx="1">
            <a:schemeClr val="accent5"/>
          </a:lnRef>
          <a:fillRef idx="2">
            <a:schemeClr val="accent5"/>
          </a:fillRef>
          <a:effectRef idx="1">
            <a:schemeClr val="accent5"/>
          </a:effectRef>
          <a:fontRef idx="minor">
            <a:schemeClr val="dk1"/>
          </a:fontRef>
        </p:style>
        <p:txBody>
          <a:bodyPr vert="vert" lIns="0" tIns="36000" rIns="0" bIns="36000" rtlCol="0" anchor="ctr"/>
          <a:lstStyle/>
          <a:p>
            <a:pPr algn="ctr"/>
            <a:r>
              <a:rPr lang="el-GR" sz="1050" b="1" dirty="0" smtClean="0">
                <a:ln w="6350">
                  <a:noFill/>
                </a:ln>
                <a:solidFill>
                  <a:schemeClr val="tx1"/>
                </a:solidFill>
                <a:latin typeface="Calibri" panose="020F0502020204030204" pitchFamily="34" charset="0"/>
                <a:ea typeface="Calibri" panose="020F0502020204030204" pitchFamily="34" charset="0"/>
                <a:cs typeface="Calibri" panose="020F0502020204030204" pitchFamily="34" charset="0"/>
              </a:rPr>
              <a:t>16</a:t>
            </a:r>
            <a:endParaRPr lang="el-GR" sz="1200" b="1" dirty="0">
              <a:ln w="6350">
                <a:noFill/>
              </a:ln>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Έλλειψη 14"/>
          <p:cNvSpPr>
            <a:spLocks noChangeAspect="1"/>
          </p:cNvSpPr>
          <p:nvPr/>
        </p:nvSpPr>
        <p:spPr>
          <a:xfrm>
            <a:off x="4968032" y="3264668"/>
            <a:ext cx="144000" cy="144000"/>
          </a:xfrm>
          <a:prstGeom prst="ellipse">
            <a:avLst/>
          </a:prstGeom>
          <a:solidFill>
            <a:srgbClr val="00C894"/>
          </a:solidFill>
          <a:ln>
            <a:solidFill>
              <a:srgbClr val="00B05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l-GR" sz="1200" b="1" dirty="0" smtClean="0">
                <a:latin typeface="Calibri" panose="020F0502020204030204" pitchFamily="34" charset="0"/>
                <a:ea typeface="Calibri" panose="020F0502020204030204" pitchFamily="34" charset="0"/>
                <a:cs typeface="Calibri" panose="020F0502020204030204" pitchFamily="34" charset="0"/>
              </a:rPr>
              <a:t>9</a:t>
            </a:r>
            <a:endParaRPr lang="el-GR" sz="1600" b="1" dirty="0">
              <a:latin typeface="Calibri" panose="020F0502020204030204" pitchFamily="34" charset="0"/>
              <a:ea typeface="Calibri" panose="020F0502020204030204" pitchFamily="34" charset="0"/>
              <a:cs typeface="Calibri" panose="020F0502020204030204" pitchFamily="34" charset="0"/>
            </a:endParaRPr>
          </a:p>
        </p:txBody>
      </p:sp>
      <p:sp>
        <p:nvSpPr>
          <p:cNvPr id="16" name="Έλλειψη 15"/>
          <p:cNvSpPr>
            <a:spLocks noChangeAspect="1"/>
          </p:cNvSpPr>
          <p:nvPr/>
        </p:nvSpPr>
        <p:spPr>
          <a:xfrm>
            <a:off x="5176408" y="3248984"/>
            <a:ext cx="216000" cy="216000"/>
          </a:xfrm>
          <a:prstGeom prst="ellipse">
            <a:avLst/>
          </a:prstGeom>
          <a:solidFill>
            <a:srgbClr val="00C894"/>
          </a:solidFill>
          <a:ln>
            <a:solidFill>
              <a:srgbClr val="00B050"/>
            </a:solidFill>
          </a:ln>
        </p:spPr>
        <p:style>
          <a:lnRef idx="1">
            <a:schemeClr val="accent5"/>
          </a:lnRef>
          <a:fillRef idx="2">
            <a:schemeClr val="accent5"/>
          </a:fillRef>
          <a:effectRef idx="1">
            <a:schemeClr val="accent5"/>
          </a:effectRef>
          <a:fontRef idx="minor">
            <a:schemeClr val="dk1"/>
          </a:fontRef>
        </p:style>
        <p:txBody>
          <a:bodyPr lIns="0" tIns="36000" rIns="0" bIns="36000" rtlCol="0" anchor="ctr"/>
          <a:lstStyle/>
          <a:p>
            <a:pPr algn="ctr"/>
            <a:r>
              <a:rPr lang="el-GR" sz="1050" b="1" dirty="0" smtClean="0">
                <a:latin typeface="Calibri" panose="020F0502020204030204" pitchFamily="34" charset="0"/>
                <a:ea typeface="Calibri" panose="020F0502020204030204" pitchFamily="34" charset="0"/>
                <a:cs typeface="Calibri" panose="020F0502020204030204" pitchFamily="34" charset="0"/>
              </a:rPr>
              <a:t>10</a:t>
            </a:r>
            <a:endParaRPr lang="el-GR" sz="1200" b="1" dirty="0">
              <a:latin typeface="Calibri" panose="020F0502020204030204" pitchFamily="34" charset="0"/>
              <a:ea typeface="Calibri" panose="020F0502020204030204" pitchFamily="34" charset="0"/>
              <a:cs typeface="Calibri" panose="020F0502020204030204" pitchFamily="34" charset="0"/>
            </a:endParaRPr>
          </a:p>
        </p:txBody>
      </p:sp>
      <p:sp>
        <p:nvSpPr>
          <p:cNvPr id="17" name="Έλλειψη 16"/>
          <p:cNvSpPr>
            <a:spLocks noChangeAspect="1"/>
          </p:cNvSpPr>
          <p:nvPr/>
        </p:nvSpPr>
        <p:spPr>
          <a:xfrm>
            <a:off x="5140408" y="2672904"/>
            <a:ext cx="216000" cy="216000"/>
          </a:xfrm>
          <a:prstGeom prst="ellipse">
            <a:avLst/>
          </a:prstGeom>
          <a:solidFill>
            <a:srgbClr val="00C894"/>
          </a:solidFill>
          <a:ln>
            <a:solidFill>
              <a:srgbClr val="00B050"/>
            </a:solidFill>
          </a:ln>
        </p:spPr>
        <p:style>
          <a:lnRef idx="1">
            <a:schemeClr val="accent5"/>
          </a:lnRef>
          <a:fillRef idx="2">
            <a:schemeClr val="accent5"/>
          </a:fillRef>
          <a:effectRef idx="1">
            <a:schemeClr val="accent5"/>
          </a:effectRef>
          <a:fontRef idx="minor">
            <a:schemeClr val="dk1"/>
          </a:fontRef>
        </p:style>
        <p:txBody>
          <a:bodyPr lIns="0" tIns="36000" rIns="0" bIns="36000" rtlCol="0" anchor="ctr"/>
          <a:lstStyle/>
          <a:p>
            <a:pPr algn="ctr"/>
            <a:r>
              <a:rPr lang="el-GR" sz="1050" b="1" dirty="0" smtClean="0">
                <a:latin typeface="Calibri" panose="020F0502020204030204" pitchFamily="34" charset="0"/>
                <a:ea typeface="Calibri" panose="020F0502020204030204" pitchFamily="34" charset="0"/>
                <a:cs typeface="Calibri" panose="020F0502020204030204" pitchFamily="34" charset="0"/>
              </a:rPr>
              <a:t>12</a:t>
            </a:r>
            <a:endParaRPr lang="el-GR" sz="1200" b="1"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18" name="Πίνακας 17"/>
          <p:cNvGraphicFramePr>
            <a:graphicFrameLocks noGrp="1"/>
          </p:cNvGraphicFramePr>
          <p:nvPr>
            <p:extLst>
              <p:ext uri="{D42A27DB-BD31-4B8C-83A1-F6EECF244321}">
                <p14:modId xmlns:p14="http://schemas.microsoft.com/office/powerpoint/2010/main" val="163912246"/>
              </p:ext>
            </p:extLst>
          </p:nvPr>
        </p:nvGraphicFramePr>
        <p:xfrm>
          <a:off x="107504" y="945368"/>
          <a:ext cx="3816424" cy="5796000"/>
        </p:xfrm>
        <a:graphic>
          <a:graphicData uri="http://schemas.openxmlformats.org/drawingml/2006/table">
            <a:tbl>
              <a:tblPr firstRow="1" bandRow="1">
                <a:tableStyleId>{5C22544A-7EE6-4342-B048-85BDC9FD1C3A}</a:tableStyleId>
              </a:tblPr>
              <a:tblGrid>
                <a:gridCol w="510704">
                  <a:extLst>
                    <a:ext uri="{9D8B030D-6E8A-4147-A177-3AD203B41FA5}">
                      <a16:colId xmlns:a16="http://schemas.microsoft.com/office/drawing/2014/main" xmlns="" val="20000"/>
                    </a:ext>
                  </a:extLst>
                </a:gridCol>
                <a:gridCol w="3305720">
                  <a:extLst>
                    <a:ext uri="{9D8B030D-6E8A-4147-A177-3AD203B41FA5}">
                      <a16:colId xmlns:a16="http://schemas.microsoft.com/office/drawing/2014/main" xmlns="" val="20001"/>
                    </a:ext>
                  </a:extLst>
                </a:gridCol>
              </a:tblGrid>
              <a:tr h="253357">
                <a:tc>
                  <a:txBody>
                    <a:bodyPr/>
                    <a:lstStyle/>
                    <a:p>
                      <a:pPr algn="ctr"/>
                      <a:r>
                        <a:rPr lang="el-GR" sz="1200" dirty="0" smtClean="0"/>
                        <a:t>Α/Α</a:t>
                      </a:r>
                      <a:endParaRPr lang="el-GR" sz="1200" dirty="0"/>
                    </a:p>
                  </a:txBody>
                  <a:tcPr marL="36000" marR="36000" marT="36000" marB="36000" anchor="ctr"/>
                </a:tc>
                <a:tc>
                  <a:txBody>
                    <a:bodyPr/>
                    <a:lstStyle/>
                    <a:p>
                      <a:r>
                        <a:rPr lang="el-GR" sz="1200" dirty="0" smtClean="0"/>
                        <a:t>Παρεμβάσεις - Προγράμματα</a:t>
                      </a:r>
                      <a:endParaRPr lang="el-GR" sz="1200" dirty="0"/>
                    </a:p>
                  </a:txBody>
                  <a:tcPr marL="36000" marR="36000" marT="36000" marB="36000" anchor="ctr"/>
                </a:tc>
                <a:extLst>
                  <a:ext uri="{0D108BD9-81ED-4DB2-BD59-A6C34878D82A}">
                    <a16:rowId xmlns:a16="http://schemas.microsoft.com/office/drawing/2014/main" xmlns="" val="10000"/>
                  </a:ext>
                </a:extLst>
              </a:tr>
              <a:tr h="435143">
                <a:tc>
                  <a:txBody>
                    <a:bodyPr/>
                    <a:lstStyle/>
                    <a:p>
                      <a:pPr algn="ctr"/>
                      <a:r>
                        <a:rPr lang="el-GR" sz="1200" dirty="0" smtClean="0"/>
                        <a:t>1</a:t>
                      </a:r>
                      <a:endParaRPr lang="el-GR" sz="1200" dirty="0"/>
                    </a:p>
                  </a:txBody>
                  <a:tcPr marL="36000" marR="36000" marT="36000" marB="36000" anchor="ctr"/>
                </a:tc>
                <a:tc>
                  <a:txBody>
                    <a:bodyPr/>
                    <a:lstStyle/>
                    <a:p>
                      <a:pPr algn="just"/>
                      <a:r>
                        <a:rPr lang="el-GR" sz="1200" dirty="0" smtClean="0"/>
                        <a:t>Κατασκευή κολυμβητηρίου Ολυμπιακών διαστάσεων</a:t>
                      </a:r>
                    </a:p>
                  </a:txBody>
                  <a:tcPr marL="36000" marR="36000" marT="36000" marB="36000" anchor="ctr"/>
                </a:tc>
                <a:extLst>
                  <a:ext uri="{0D108BD9-81ED-4DB2-BD59-A6C34878D82A}">
                    <a16:rowId xmlns:a16="http://schemas.microsoft.com/office/drawing/2014/main" xmlns="" val="10001"/>
                  </a:ext>
                </a:extLst>
              </a:tr>
              <a:tr h="253357">
                <a:tc>
                  <a:txBody>
                    <a:bodyPr/>
                    <a:lstStyle/>
                    <a:p>
                      <a:pPr algn="ctr"/>
                      <a:r>
                        <a:rPr lang="el-GR" sz="1200" dirty="0" smtClean="0"/>
                        <a:t>2</a:t>
                      </a:r>
                      <a:endParaRPr lang="el-GR" sz="1200" dirty="0"/>
                    </a:p>
                  </a:txBody>
                  <a:tcPr marL="36000" marR="36000" marT="36000" marB="36000" anchor="ctr"/>
                </a:tc>
                <a:tc>
                  <a:txBody>
                    <a:bodyPr/>
                    <a:lstStyle/>
                    <a:p>
                      <a:pPr algn="just"/>
                      <a:r>
                        <a:rPr lang="el-GR" sz="1200" dirty="0" smtClean="0"/>
                        <a:t>Κατασκευή πεζογέφυρας </a:t>
                      </a:r>
                      <a:r>
                        <a:rPr lang="el-GR" sz="1200" dirty="0" err="1" smtClean="0"/>
                        <a:t>λεωφ</a:t>
                      </a:r>
                      <a:r>
                        <a:rPr lang="el-GR" sz="1200" dirty="0" smtClean="0"/>
                        <a:t>.</a:t>
                      </a:r>
                      <a:r>
                        <a:rPr lang="el-GR" sz="1200" baseline="0" dirty="0" smtClean="0"/>
                        <a:t> </a:t>
                      </a:r>
                      <a:r>
                        <a:rPr lang="el-GR" sz="1200" dirty="0" smtClean="0"/>
                        <a:t>Ποσειδώνος</a:t>
                      </a:r>
                    </a:p>
                  </a:txBody>
                  <a:tcPr marL="36000" marR="36000" marT="36000" marB="36000" anchor="ctr"/>
                </a:tc>
                <a:extLst>
                  <a:ext uri="{0D108BD9-81ED-4DB2-BD59-A6C34878D82A}">
                    <a16:rowId xmlns:a16="http://schemas.microsoft.com/office/drawing/2014/main" xmlns="" val="10002"/>
                  </a:ext>
                </a:extLst>
              </a:tr>
              <a:tr h="435143">
                <a:tc>
                  <a:txBody>
                    <a:bodyPr/>
                    <a:lstStyle/>
                    <a:p>
                      <a:pPr algn="ctr"/>
                      <a:r>
                        <a:rPr lang="el-GR" sz="1200" dirty="0" smtClean="0"/>
                        <a:t>3</a:t>
                      </a:r>
                      <a:endParaRPr lang="el-GR" sz="1200" dirty="0"/>
                    </a:p>
                  </a:txBody>
                  <a:tcPr marL="36000" marR="36000" marT="36000" marB="36000"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l-GR" sz="1200" dirty="0" smtClean="0"/>
                        <a:t>Ανισόπεδος κόμβος </a:t>
                      </a:r>
                      <a:r>
                        <a:rPr lang="el-GR" sz="1200" dirty="0" err="1" smtClean="0"/>
                        <a:t>λεωφ</a:t>
                      </a:r>
                      <a:r>
                        <a:rPr lang="el-GR" sz="1200" dirty="0" smtClean="0"/>
                        <a:t>. Ποσειδώνος και </a:t>
                      </a:r>
                      <a:r>
                        <a:rPr lang="el-GR" sz="1200" dirty="0" err="1" smtClean="0"/>
                        <a:t>λεωφ</a:t>
                      </a:r>
                      <a:r>
                        <a:rPr lang="el-GR" sz="1200" dirty="0" smtClean="0"/>
                        <a:t>. Αλίμου</a:t>
                      </a:r>
                    </a:p>
                  </a:txBody>
                  <a:tcPr marL="36000" marR="36000" marT="36000" marB="36000" anchor="ctr"/>
                </a:tc>
                <a:extLst>
                  <a:ext uri="{0D108BD9-81ED-4DB2-BD59-A6C34878D82A}">
                    <a16:rowId xmlns:a16="http://schemas.microsoft.com/office/drawing/2014/main" xmlns="" val="10003"/>
                  </a:ext>
                </a:extLst>
              </a:tr>
              <a:tr h="253357">
                <a:tc>
                  <a:txBody>
                    <a:bodyPr/>
                    <a:lstStyle/>
                    <a:p>
                      <a:pPr algn="ctr"/>
                      <a:r>
                        <a:rPr lang="el-GR" sz="1200" dirty="0" smtClean="0"/>
                        <a:t>4</a:t>
                      </a:r>
                      <a:endParaRPr lang="el-GR" sz="1200" dirty="0"/>
                    </a:p>
                  </a:txBody>
                  <a:tcPr marL="36000" marR="36000" marT="36000" marB="36000" anchor="ctr"/>
                </a:tc>
                <a:tc>
                  <a:txBody>
                    <a:bodyPr/>
                    <a:lstStyle/>
                    <a:p>
                      <a:pPr algn="just"/>
                      <a:r>
                        <a:rPr lang="el-GR" sz="1200" dirty="0" smtClean="0"/>
                        <a:t>Ανακατασκευή πλατείας</a:t>
                      </a:r>
                      <a:r>
                        <a:rPr lang="el-GR" sz="1200" baseline="0" dirty="0" smtClean="0"/>
                        <a:t> Φιλικής Εταιρείας</a:t>
                      </a:r>
                      <a:endParaRPr lang="el-GR" sz="1200" dirty="0"/>
                    </a:p>
                  </a:txBody>
                  <a:tcPr marL="36000" marR="36000" marT="36000" marB="36000" anchor="ctr"/>
                </a:tc>
                <a:extLst>
                  <a:ext uri="{0D108BD9-81ED-4DB2-BD59-A6C34878D82A}">
                    <a16:rowId xmlns:a16="http://schemas.microsoft.com/office/drawing/2014/main" xmlns="" val="10004"/>
                  </a:ext>
                </a:extLst>
              </a:tr>
              <a:tr h="253357">
                <a:tc>
                  <a:txBody>
                    <a:bodyPr/>
                    <a:lstStyle/>
                    <a:p>
                      <a:pPr algn="ctr"/>
                      <a:r>
                        <a:rPr lang="el-GR" sz="1200" dirty="0" smtClean="0"/>
                        <a:t>5</a:t>
                      </a:r>
                      <a:endParaRPr lang="el-GR" sz="1200" dirty="0"/>
                    </a:p>
                  </a:txBody>
                  <a:tcPr marL="36000" marR="36000" marT="36000" marB="36000" anchor="ctr"/>
                </a:tc>
                <a:tc>
                  <a:txBody>
                    <a:bodyPr/>
                    <a:lstStyle/>
                    <a:p>
                      <a:pPr algn="just"/>
                      <a:r>
                        <a:rPr lang="el-GR" sz="1200" dirty="0" smtClean="0"/>
                        <a:t>Κατασκευή Δημαρχείου &amp; Πολιτιστικού</a:t>
                      </a:r>
                      <a:r>
                        <a:rPr lang="el-GR" sz="1200" baseline="0" dirty="0" smtClean="0"/>
                        <a:t> Κέντρου</a:t>
                      </a:r>
                      <a:endParaRPr lang="el-GR" sz="1200" dirty="0"/>
                    </a:p>
                  </a:txBody>
                  <a:tcPr marL="36000" marR="36000" marT="36000" marB="36000" anchor="ctr"/>
                </a:tc>
                <a:extLst>
                  <a:ext uri="{0D108BD9-81ED-4DB2-BD59-A6C34878D82A}">
                    <a16:rowId xmlns:a16="http://schemas.microsoft.com/office/drawing/2014/main" xmlns="" val="10005"/>
                  </a:ext>
                </a:extLst>
              </a:tr>
              <a:tr h="616930">
                <a:tc>
                  <a:txBody>
                    <a:bodyPr/>
                    <a:lstStyle/>
                    <a:p>
                      <a:pPr algn="ctr"/>
                      <a:r>
                        <a:rPr lang="el-GR" sz="1200" dirty="0" smtClean="0"/>
                        <a:t>6</a:t>
                      </a:r>
                      <a:endParaRPr lang="el-GR" sz="1200" dirty="0"/>
                    </a:p>
                  </a:txBody>
                  <a:tcPr marL="36000" marR="36000" marT="36000" marB="36000" anchor="ctr"/>
                </a:tc>
                <a:tc>
                  <a:txBody>
                    <a:bodyPr/>
                    <a:lstStyle/>
                    <a:p>
                      <a:pPr algn="just"/>
                      <a:r>
                        <a:rPr lang="el-GR" sz="1200" dirty="0" smtClean="0"/>
                        <a:t>Ανάδειξη - Ανάπλαση Κεντρικής Πράσινης Διαδρομής Εμπορικού Κέντρου Π. Φαλήρου επί της οδού Αγ. Αλεξάνδρου και των καθέτων αυτής</a:t>
                      </a:r>
                      <a:endParaRPr lang="el-GR" sz="1200" dirty="0"/>
                    </a:p>
                  </a:txBody>
                  <a:tcPr marL="36000" marR="36000" marT="36000" marB="36000" anchor="ctr"/>
                </a:tc>
                <a:extLst>
                  <a:ext uri="{0D108BD9-81ED-4DB2-BD59-A6C34878D82A}">
                    <a16:rowId xmlns:a16="http://schemas.microsoft.com/office/drawing/2014/main" xmlns="" val="10006"/>
                  </a:ext>
                </a:extLst>
              </a:tr>
              <a:tr h="253357">
                <a:tc>
                  <a:txBody>
                    <a:bodyPr/>
                    <a:lstStyle/>
                    <a:p>
                      <a:pPr algn="ctr"/>
                      <a:r>
                        <a:rPr lang="el-GR" sz="1200" dirty="0" smtClean="0"/>
                        <a:t>7</a:t>
                      </a:r>
                      <a:endParaRPr lang="el-GR" sz="1200" dirty="0"/>
                    </a:p>
                  </a:txBody>
                  <a:tcPr marL="36000" marR="36000" marT="36000" marB="36000" anchor="ctr"/>
                </a:tc>
                <a:tc>
                  <a:txBody>
                    <a:bodyPr/>
                    <a:lstStyle/>
                    <a:p>
                      <a:pPr algn="just"/>
                      <a:r>
                        <a:rPr lang="el-GR" sz="1200" dirty="0" smtClean="0"/>
                        <a:t>Πάρκο Φλοίσβου</a:t>
                      </a:r>
                      <a:endParaRPr lang="el-GR" sz="1200" dirty="0"/>
                    </a:p>
                  </a:txBody>
                  <a:tcPr marL="36000" marR="36000" marT="36000" marB="36000" anchor="ctr"/>
                </a:tc>
                <a:extLst>
                  <a:ext uri="{0D108BD9-81ED-4DB2-BD59-A6C34878D82A}">
                    <a16:rowId xmlns:a16="http://schemas.microsoft.com/office/drawing/2014/main" xmlns="" val="10007"/>
                  </a:ext>
                </a:extLst>
              </a:tr>
              <a:tr h="435143">
                <a:tc>
                  <a:txBody>
                    <a:bodyPr/>
                    <a:lstStyle/>
                    <a:p>
                      <a:pPr algn="ctr"/>
                      <a:r>
                        <a:rPr lang="el-GR" sz="1200" dirty="0" smtClean="0"/>
                        <a:t>8</a:t>
                      </a:r>
                      <a:endParaRPr lang="el-GR" sz="1200" dirty="0"/>
                    </a:p>
                  </a:txBody>
                  <a:tcPr marL="36000" marR="36000" marT="36000" marB="36000" anchor="ctr"/>
                </a:tc>
                <a:tc>
                  <a:txBody>
                    <a:bodyPr/>
                    <a:lstStyle/>
                    <a:p>
                      <a:pPr algn="just"/>
                      <a:r>
                        <a:rPr lang="el-GR" sz="1200" dirty="0" smtClean="0"/>
                        <a:t>Κατασκευή Κλειστού Γυμναστηρίου και Ανοικτών Γηπέδων στον Περιβάλλοντα Χώρο</a:t>
                      </a:r>
                      <a:endParaRPr lang="el-GR" sz="1200" dirty="0"/>
                    </a:p>
                  </a:txBody>
                  <a:tcPr marL="36000" marR="36000" marT="36000" marB="36000" anchor="ctr"/>
                </a:tc>
                <a:extLst>
                  <a:ext uri="{0D108BD9-81ED-4DB2-BD59-A6C34878D82A}">
                    <a16:rowId xmlns:a16="http://schemas.microsoft.com/office/drawing/2014/main" xmlns="" val="10008"/>
                  </a:ext>
                </a:extLst>
              </a:tr>
              <a:tr h="616930">
                <a:tc>
                  <a:txBody>
                    <a:bodyPr/>
                    <a:lstStyle/>
                    <a:p>
                      <a:pPr algn="ctr"/>
                      <a:r>
                        <a:rPr lang="el-GR" sz="1200" dirty="0" smtClean="0"/>
                        <a:t>9</a:t>
                      </a:r>
                      <a:endParaRPr lang="el-GR" sz="1200" dirty="0"/>
                    </a:p>
                  </a:txBody>
                  <a:tcPr marL="36000" marR="36000" marT="36000" marB="36000" anchor="ctr"/>
                </a:tc>
                <a:tc>
                  <a:txBody>
                    <a:bodyPr/>
                    <a:lstStyle/>
                    <a:p>
                      <a:pPr algn="just"/>
                      <a:r>
                        <a:rPr lang="el-GR" sz="1200" dirty="0" smtClean="0"/>
                        <a:t>Ανάπλαση 22 στρεμμάτων στον Ολυμπιακό Πόλο, όμορο του Κλειστού Γυμναστηρίου και των ανοιχτών γηπέδων του περιβάλλοντος χώρου</a:t>
                      </a:r>
                      <a:endParaRPr lang="el-GR" sz="1200" dirty="0"/>
                    </a:p>
                  </a:txBody>
                  <a:tcPr marL="36000" marR="36000" marT="36000" marB="36000" anchor="ctr"/>
                </a:tc>
                <a:extLst>
                  <a:ext uri="{0D108BD9-81ED-4DB2-BD59-A6C34878D82A}">
                    <a16:rowId xmlns:a16="http://schemas.microsoft.com/office/drawing/2014/main" xmlns="" val="10009"/>
                  </a:ext>
                </a:extLst>
              </a:tr>
              <a:tr h="435143">
                <a:tc>
                  <a:txBody>
                    <a:bodyPr/>
                    <a:lstStyle/>
                    <a:p>
                      <a:pPr algn="ctr"/>
                      <a:r>
                        <a:rPr lang="el-GR" sz="1200" dirty="0" smtClean="0"/>
                        <a:t>10</a:t>
                      </a:r>
                      <a:endParaRPr lang="el-GR" sz="1200" dirty="0"/>
                    </a:p>
                  </a:txBody>
                  <a:tcPr marL="36000" marR="36000" marT="36000" marB="36000" anchor="ctr"/>
                </a:tc>
                <a:tc>
                  <a:txBody>
                    <a:bodyPr/>
                    <a:lstStyle/>
                    <a:p>
                      <a:pPr algn="just"/>
                      <a:r>
                        <a:rPr lang="el-GR" sz="1200" dirty="0" smtClean="0"/>
                        <a:t>Διαμόρφωση Παιδικού</a:t>
                      </a:r>
                      <a:r>
                        <a:rPr lang="el-GR" sz="1200" baseline="0" dirty="0" smtClean="0"/>
                        <a:t> Κήπου στην περιοχή </a:t>
                      </a:r>
                      <a:r>
                        <a:rPr lang="el-GR" sz="1200" baseline="0" dirty="0" err="1" smtClean="0"/>
                        <a:t>Ριζαρείου</a:t>
                      </a:r>
                      <a:endParaRPr lang="el-GR" sz="1200" dirty="0"/>
                    </a:p>
                  </a:txBody>
                  <a:tcPr marL="36000" marR="36000" marT="36000" marB="36000" anchor="ctr"/>
                </a:tc>
                <a:extLst>
                  <a:ext uri="{0D108BD9-81ED-4DB2-BD59-A6C34878D82A}">
                    <a16:rowId xmlns:a16="http://schemas.microsoft.com/office/drawing/2014/main" xmlns="" val="10010"/>
                  </a:ext>
                </a:extLst>
              </a:tr>
              <a:tr h="253357">
                <a:tc>
                  <a:txBody>
                    <a:bodyPr/>
                    <a:lstStyle/>
                    <a:p>
                      <a:pPr algn="ctr"/>
                      <a:r>
                        <a:rPr lang="el-GR" sz="1200" dirty="0" smtClean="0"/>
                        <a:t>11</a:t>
                      </a:r>
                      <a:endParaRPr lang="el-GR" sz="1200" dirty="0"/>
                    </a:p>
                  </a:txBody>
                  <a:tcPr marL="36000" marR="36000" marT="36000" marB="36000" anchor="ctr"/>
                </a:tc>
                <a:tc>
                  <a:txBody>
                    <a:bodyPr/>
                    <a:lstStyle/>
                    <a:p>
                      <a:pPr algn="just"/>
                      <a:r>
                        <a:rPr lang="el-GR" sz="1200" dirty="0" smtClean="0"/>
                        <a:t>Μουσείο Μπενάκη Παιχνιδιών </a:t>
                      </a:r>
                      <a:endParaRPr lang="el-GR" sz="1200" dirty="0"/>
                    </a:p>
                  </a:txBody>
                  <a:tcPr marL="36000" marR="36000" marT="36000" marB="36000" anchor="ctr"/>
                </a:tc>
                <a:extLst>
                  <a:ext uri="{0D108BD9-81ED-4DB2-BD59-A6C34878D82A}">
                    <a16:rowId xmlns:a16="http://schemas.microsoft.com/office/drawing/2014/main" xmlns="" val="10011"/>
                  </a:ext>
                </a:extLst>
              </a:tr>
              <a:tr h="253357">
                <a:tc>
                  <a:txBody>
                    <a:bodyPr/>
                    <a:lstStyle/>
                    <a:p>
                      <a:pPr algn="ctr"/>
                      <a:r>
                        <a:rPr lang="el-GR" sz="1200" dirty="0" smtClean="0"/>
                        <a:t>12</a:t>
                      </a:r>
                      <a:endParaRPr lang="el-GR" sz="1200" dirty="0"/>
                    </a:p>
                  </a:txBody>
                  <a:tcPr marL="36000" marR="36000" marT="36000" marB="36000" anchor="ctr"/>
                </a:tc>
                <a:tc>
                  <a:txBody>
                    <a:bodyPr/>
                    <a:lstStyle/>
                    <a:p>
                      <a:pPr algn="just"/>
                      <a:r>
                        <a:rPr lang="el-GR" sz="1200" dirty="0" smtClean="0"/>
                        <a:t>Κέντρο</a:t>
                      </a:r>
                      <a:r>
                        <a:rPr lang="el-GR" sz="1200" baseline="0" dirty="0" smtClean="0"/>
                        <a:t> Πολιτισμού Ίδρυμα Σταύρος Νιάρχος</a:t>
                      </a:r>
                      <a:endParaRPr lang="el-GR" sz="1200" dirty="0"/>
                    </a:p>
                  </a:txBody>
                  <a:tcPr marL="36000" marR="36000" marT="36000" marB="36000" anchor="ctr"/>
                </a:tc>
                <a:extLst>
                  <a:ext uri="{0D108BD9-81ED-4DB2-BD59-A6C34878D82A}">
                    <a16:rowId xmlns:a16="http://schemas.microsoft.com/office/drawing/2014/main" xmlns="" val="10012"/>
                  </a:ext>
                </a:extLst>
              </a:tr>
              <a:tr h="253357">
                <a:tc>
                  <a:txBody>
                    <a:bodyPr/>
                    <a:lstStyle/>
                    <a:p>
                      <a:pPr algn="ctr"/>
                      <a:r>
                        <a:rPr lang="el-GR" sz="1200" dirty="0" smtClean="0"/>
                        <a:t>13</a:t>
                      </a:r>
                      <a:endParaRPr lang="el-GR" sz="1200" dirty="0"/>
                    </a:p>
                  </a:txBody>
                  <a:tcPr marL="36000" marR="36000" marT="36000" marB="36000" anchor="ctr"/>
                </a:tc>
                <a:tc>
                  <a:txBody>
                    <a:bodyPr/>
                    <a:lstStyle/>
                    <a:p>
                      <a:pPr algn="just"/>
                      <a:r>
                        <a:rPr lang="el-GR" sz="1200" dirty="0" smtClean="0"/>
                        <a:t>Δημοτικό Κολυμβητήριο</a:t>
                      </a:r>
                      <a:endParaRPr lang="el-GR" sz="1200" dirty="0"/>
                    </a:p>
                  </a:txBody>
                  <a:tcPr marL="36000" marR="36000" marT="36000" marB="36000" anchor="ctr"/>
                </a:tc>
                <a:extLst>
                  <a:ext uri="{0D108BD9-81ED-4DB2-BD59-A6C34878D82A}">
                    <a16:rowId xmlns:a16="http://schemas.microsoft.com/office/drawing/2014/main" xmlns="" val="10013"/>
                  </a:ext>
                </a:extLst>
              </a:tr>
              <a:tr h="253357">
                <a:tc>
                  <a:txBody>
                    <a:bodyPr/>
                    <a:lstStyle/>
                    <a:p>
                      <a:pPr algn="ctr"/>
                      <a:r>
                        <a:rPr lang="el-GR" sz="1200" dirty="0" smtClean="0"/>
                        <a:t>14</a:t>
                      </a:r>
                      <a:endParaRPr lang="el-GR" sz="1200" dirty="0"/>
                    </a:p>
                  </a:txBody>
                  <a:tcPr marL="36000" marR="36000" marT="36000" marB="36000" anchor="ctr"/>
                </a:tc>
                <a:tc>
                  <a:txBody>
                    <a:bodyPr/>
                    <a:lstStyle/>
                    <a:p>
                      <a:pPr algn="just"/>
                      <a:r>
                        <a:rPr lang="el-GR" sz="1200" dirty="0" smtClean="0"/>
                        <a:t>Κεντρική ζώνη </a:t>
                      </a:r>
                      <a:r>
                        <a:rPr lang="el-GR" sz="1200" dirty="0" err="1" smtClean="0"/>
                        <a:t>Εσπλανάδας</a:t>
                      </a:r>
                      <a:r>
                        <a:rPr lang="el-GR" sz="1200" dirty="0" smtClean="0"/>
                        <a:t> και Πλατείας Νερού</a:t>
                      </a:r>
                      <a:endParaRPr lang="el-GR" sz="1200" dirty="0"/>
                    </a:p>
                  </a:txBody>
                  <a:tcPr marL="36000" marR="36000" marT="36000" marB="36000" anchor="ctr"/>
                </a:tc>
                <a:extLst>
                  <a:ext uri="{0D108BD9-81ED-4DB2-BD59-A6C34878D82A}">
                    <a16:rowId xmlns:a16="http://schemas.microsoft.com/office/drawing/2014/main" xmlns="" val="10014"/>
                  </a:ext>
                </a:extLst>
              </a:tr>
              <a:tr h="253357">
                <a:tc>
                  <a:txBody>
                    <a:bodyPr/>
                    <a:lstStyle/>
                    <a:p>
                      <a:pPr algn="ctr"/>
                      <a:r>
                        <a:rPr lang="el-GR" sz="1200" dirty="0" smtClean="0"/>
                        <a:t>15</a:t>
                      </a:r>
                      <a:endParaRPr lang="el-GR" sz="1200" dirty="0"/>
                    </a:p>
                  </a:txBody>
                  <a:tcPr marL="36000" marR="36000" marT="36000" marB="36000" anchor="ctr"/>
                </a:tc>
                <a:tc>
                  <a:txBody>
                    <a:bodyPr/>
                    <a:lstStyle/>
                    <a:p>
                      <a:pPr algn="just"/>
                      <a:r>
                        <a:rPr lang="el-GR" sz="1200" dirty="0" err="1" smtClean="0"/>
                        <a:t>Ναυταθλητική</a:t>
                      </a:r>
                      <a:r>
                        <a:rPr lang="el-GR" sz="1200" dirty="0" smtClean="0"/>
                        <a:t> μαρίνα Καλλιθέας</a:t>
                      </a:r>
                      <a:endParaRPr lang="el-GR" sz="1200" dirty="0"/>
                    </a:p>
                  </a:txBody>
                  <a:tcPr marL="36000" marR="36000" marT="36000" marB="36000" anchor="ctr"/>
                </a:tc>
                <a:extLst>
                  <a:ext uri="{0D108BD9-81ED-4DB2-BD59-A6C34878D82A}">
                    <a16:rowId xmlns:a16="http://schemas.microsoft.com/office/drawing/2014/main" xmlns="" val="10015"/>
                  </a:ext>
                </a:extLst>
              </a:tr>
              <a:tr h="253357">
                <a:tc>
                  <a:txBody>
                    <a:bodyPr/>
                    <a:lstStyle/>
                    <a:p>
                      <a:pPr algn="ctr"/>
                      <a:r>
                        <a:rPr lang="el-GR" sz="1200" dirty="0" smtClean="0"/>
                        <a:t>16</a:t>
                      </a:r>
                      <a:endParaRPr lang="el-GR" sz="1200" dirty="0"/>
                    </a:p>
                  </a:txBody>
                  <a:tcPr marL="36000" marR="36000" marT="36000" marB="36000" anchor="ctr"/>
                </a:tc>
                <a:tc>
                  <a:txBody>
                    <a:bodyPr/>
                    <a:lstStyle/>
                    <a:p>
                      <a:pPr algn="just"/>
                      <a:r>
                        <a:rPr lang="el-GR" sz="1200" dirty="0" smtClean="0"/>
                        <a:t>Ολυμπιακό Οικολογικό Πάρκο</a:t>
                      </a:r>
                      <a:endParaRPr lang="el-GR" sz="1200" dirty="0"/>
                    </a:p>
                  </a:txBody>
                  <a:tcPr marL="36000" marR="36000" marT="36000" marB="36000" anchor="ctr"/>
                </a:tc>
                <a:extLst>
                  <a:ext uri="{0D108BD9-81ED-4DB2-BD59-A6C34878D82A}">
                    <a16:rowId xmlns:a16="http://schemas.microsoft.com/office/drawing/2014/main" xmlns="" val="10016"/>
                  </a:ext>
                </a:extLst>
              </a:tr>
            </a:tbl>
          </a:graphicData>
        </a:graphic>
      </p:graphicFrame>
      <p:sp>
        <p:nvSpPr>
          <p:cNvPr id="19" name="Έλλειψη 18"/>
          <p:cNvSpPr>
            <a:spLocks noChangeAspect="1"/>
          </p:cNvSpPr>
          <p:nvPr/>
        </p:nvSpPr>
        <p:spPr>
          <a:xfrm>
            <a:off x="5106303" y="2384872"/>
            <a:ext cx="216000" cy="216000"/>
          </a:xfrm>
          <a:prstGeom prst="ellipse">
            <a:avLst/>
          </a:prstGeom>
          <a:solidFill>
            <a:srgbClr val="00C894"/>
          </a:solidFill>
          <a:ln>
            <a:solidFill>
              <a:srgbClr val="00B050"/>
            </a:solidFill>
          </a:ln>
        </p:spPr>
        <p:style>
          <a:lnRef idx="1">
            <a:schemeClr val="accent5"/>
          </a:lnRef>
          <a:fillRef idx="2">
            <a:schemeClr val="accent5"/>
          </a:fillRef>
          <a:effectRef idx="1">
            <a:schemeClr val="accent5"/>
          </a:effectRef>
          <a:fontRef idx="minor">
            <a:schemeClr val="dk1"/>
          </a:fontRef>
        </p:style>
        <p:txBody>
          <a:bodyPr lIns="0" tIns="36000" rIns="0" bIns="36000" rtlCol="0" anchor="ctr"/>
          <a:lstStyle/>
          <a:p>
            <a:pPr algn="ctr"/>
            <a:r>
              <a:rPr lang="el-GR" sz="1050" b="1" dirty="0" smtClean="0">
                <a:latin typeface="Calibri" panose="020F0502020204030204" pitchFamily="34" charset="0"/>
                <a:ea typeface="Calibri" panose="020F0502020204030204" pitchFamily="34" charset="0"/>
                <a:cs typeface="Calibri" panose="020F0502020204030204" pitchFamily="34" charset="0"/>
              </a:rPr>
              <a:t>13</a:t>
            </a:r>
            <a:endParaRPr lang="el-GR" sz="1200" b="1" dirty="0">
              <a:latin typeface="Calibri" panose="020F0502020204030204" pitchFamily="34" charset="0"/>
              <a:ea typeface="Calibri" panose="020F0502020204030204" pitchFamily="34" charset="0"/>
              <a:cs typeface="Calibri" panose="020F0502020204030204" pitchFamily="34" charset="0"/>
            </a:endParaRPr>
          </a:p>
        </p:txBody>
      </p:sp>
      <p:sp>
        <p:nvSpPr>
          <p:cNvPr id="22" name="Έλλειψη 21"/>
          <p:cNvSpPr>
            <a:spLocks noChangeAspect="1"/>
          </p:cNvSpPr>
          <p:nvPr/>
        </p:nvSpPr>
        <p:spPr>
          <a:xfrm>
            <a:off x="4914040" y="2922406"/>
            <a:ext cx="334368" cy="334368"/>
          </a:xfrm>
          <a:prstGeom prst="ellipse">
            <a:avLst/>
          </a:prstGeom>
          <a:solidFill>
            <a:srgbClr val="00C894"/>
          </a:solidFill>
          <a:ln>
            <a:solidFill>
              <a:srgbClr val="00B050"/>
            </a:solidFill>
          </a:ln>
        </p:spPr>
        <p:style>
          <a:lnRef idx="1">
            <a:schemeClr val="accent5"/>
          </a:lnRef>
          <a:fillRef idx="2">
            <a:schemeClr val="accent5"/>
          </a:fillRef>
          <a:effectRef idx="1">
            <a:schemeClr val="accent5"/>
          </a:effectRef>
          <a:fontRef idx="minor">
            <a:schemeClr val="dk1"/>
          </a:fontRef>
        </p:style>
        <p:txBody>
          <a:bodyPr lIns="0" tIns="36000" rIns="0" bIns="36000" rtlCol="0" anchor="ctr"/>
          <a:lstStyle/>
          <a:p>
            <a:pPr algn="ctr"/>
            <a:r>
              <a:rPr lang="el-GR" sz="1050" b="1" dirty="0" smtClean="0">
                <a:latin typeface="Calibri" panose="020F0502020204030204" pitchFamily="34" charset="0"/>
                <a:ea typeface="Calibri" panose="020F0502020204030204" pitchFamily="34" charset="0"/>
                <a:cs typeface="Calibri" panose="020F0502020204030204" pitchFamily="34" charset="0"/>
              </a:rPr>
              <a:t>14</a:t>
            </a:r>
            <a:endParaRPr lang="el-GR" sz="1200" b="1" dirty="0">
              <a:latin typeface="Calibri" panose="020F0502020204030204" pitchFamily="34" charset="0"/>
              <a:ea typeface="Calibri" panose="020F0502020204030204" pitchFamily="34" charset="0"/>
              <a:cs typeface="Calibri" panose="020F0502020204030204" pitchFamily="34" charset="0"/>
            </a:endParaRPr>
          </a:p>
        </p:txBody>
      </p:sp>
      <p:sp>
        <p:nvSpPr>
          <p:cNvPr id="21" name="Έλλειψη 20"/>
          <p:cNvSpPr>
            <a:spLocks noChangeAspect="1"/>
          </p:cNvSpPr>
          <p:nvPr/>
        </p:nvSpPr>
        <p:spPr>
          <a:xfrm>
            <a:off x="4639032" y="2947410"/>
            <a:ext cx="216000" cy="216000"/>
          </a:xfrm>
          <a:prstGeom prst="ellipse">
            <a:avLst/>
          </a:prstGeom>
          <a:solidFill>
            <a:srgbClr val="00C894"/>
          </a:solidFill>
          <a:ln>
            <a:solidFill>
              <a:srgbClr val="00B050"/>
            </a:solidFill>
          </a:ln>
        </p:spPr>
        <p:style>
          <a:lnRef idx="1">
            <a:schemeClr val="accent5"/>
          </a:lnRef>
          <a:fillRef idx="2">
            <a:schemeClr val="accent5"/>
          </a:fillRef>
          <a:effectRef idx="1">
            <a:schemeClr val="accent5"/>
          </a:effectRef>
          <a:fontRef idx="minor">
            <a:schemeClr val="dk1"/>
          </a:fontRef>
        </p:style>
        <p:txBody>
          <a:bodyPr lIns="0" tIns="36000" rIns="0" bIns="36000" rtlCol="0" anchor="ctr"/>
          <a:lstStyle/>
          <a:p>
            <a:pPr algn="ctr"/>
            <a:r>
              <a:rPr lang="el-GR" sz="1050" b="1" dirty="0" smtClean="0">
                <a:latin typeface="Calibri" panose="020F0502020204030204" pitchFamily="34" charset="0"/>
                <a:ea typeface="Calibri" panose="020F0502020204030204" pitchFamily="34" charset="0"/>
                <a:cs typeface="Calibri" panose="020F0502020204030204" pitchFamily="34" charset="0"/>
              </a:rPr>
              <a:t>15</a:t>
            </a:r>
            <a:endParaRPr lang="el-GR" sz="1200" b="1" dirty="0">
              <a:latin typeface="Calibri" panose="020F0502020204030204" pitchFamily="34" charset="0"/>
              <a:ea typeface="Calibri" panose="020F0502020204030204" pitchFamily="34" charset="0"/>
              <a:cs typeface="Calibri" panose="020F0502020204030204" pitchFamily="34" charset="0"/>
            </a:endParaRPr>
          </a:p>
        </p:txBody>
      </p:sp>
      <p:sp>
        <p:nvSpPr>
          <p:cNvPr id="24" name="Έλλειψη 23"/>
          <p:cNvSpPr>
            <a:spLocks noChangeAspect="1"/>
          </p:cNvSpPr>
          <p:nvPr/>
        </p:nvSpPr>
        <p:spPr>
          <a:xfrm>
            <a:off x="4860032" y="3753048"/>
            <a:ext cx="216000" cy="216000"/>
          </a:xfrm>
          <a:prstGeom prst="ellipse">
            <a:avLst/>
          </a:prstGeom>
          <a:solidFill>
            <a:srgbClr val="00C894"/>
          </a:solidFill>
          <a:ln>
            <a:solidFill>
              <a:srgbClr val="00B050"/>
            </a:solidFill>
          </a:ln>
        </p:spPr>
        <p:style>
          <a:lnRef idx="1">
            <a:schemeClr val="accent5"/>
          </a:lnRef>
          <a:fillRef idx="2">
            <a:schemeClr val="accent5"/>
          </a:fillRef>
          <a:effectRef idx="1">
            <a:schemeClr val="accent5"/>
          </a:effectRef>
          <a:fontRef idx="minor">
            <a:schemeClr val="dk1"/>
          </a:fontRef>
        </p:style>
        <p:txBody>
          <a:bodyPr lIns="0" tIns="36000" rIns="0" bIns="36000" rtlCol="0" anchor="ctr"/>
          <a:lstStyle/>
          <a:p>
            <a:pPr algn="ctr"/>
            <a:r>
              <a:rPr lang="el-GR" sz="1050" b="1" dirty="0" smtClean="0">
                <a:latin typeface="Calibri" panose="020F0502020204030204" pitchFamily="34" charset="0"/>
                <a:ea typeface="Calibri" panose="020F0502020204030204" pitchFamily="34" charset="0"/>
                <a:cs typeface="Calibri" panose="020F0502020204030204" pitchFamily="34" charset="0"/>
              </a:rPr>
              <a:t>11</a:t>
            </a:r>
            <a:endParaRPr lang="el-GR" sz="12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22609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1439652" y="116632"/>
            <a:ext cx="6264696" cy="576063"/>
          </a:xfrm>
        </p:spPr>
        <p:txBody>
          <a:bodyPr anchor="ctr"/>
          <a:lstStyle/>
          <a:p>
            <a:pPr algn="ctr"/>
            <a:r>
              <a:rPr lang="el-GR" sz="2800" dirty="0"/>
              <a:t>Ποιο </a:t>
            </a:r>
            <a:r>
              <a:rPr lang="el-GR" sz="2800" dirty="0" err="1"/>
              <a:t>εΙναι</a:t>
            </a:r>
            <a:r>
              <a:rPr lang="el-GR" sz="2800" dirty="0"/>
              <a:t> Το </a:t>
            </a:r>
            <a:r>
              <a:rPr lang="el-GR" sz="2800" dirty="0" err="1"/>
              <a:t>οραμα</a:t>
            </a:r>
            <a:r>
              <a:rPr lang="el-GR" sz="2800" dirty="0"/>
              <a:t> </a:t>
            </a:r>
            <a:r>
              <a:rPr lang="el-GR" sz="2800" dirty="0" err="1"/>
              <a:t>τησ</a:t>
            </a:r>
            <a:r>
              <a:rPr lang="el-GR" sz="2800" dirty="0"/>
              <a:t> </a:t>
            </a:r>
            <a:r>
              <a:rPr lang="el-GR" sz="2800" dirty="0" err="1"/>
              <a:t>βαα</a:t>
            </a:r>
            <a:r>
              <a:rPr lang="el-GR" sz="2800" dirty="0"/>
              <a:t>;</a:t>
            </a:r>
          </a:p>
        </p:txBody>
      </p:sp>
      <p:sp>
        <p:nvSpPr>
          <p:cNvPr id="8" name="TextBox 7"/>
          <p:cNvSpPr txBox="1"/>
          <p:nvPr/>
        </p:nvSpPr>
        <p:spPr>
          <a:xfrm>
            <a:off x="755576" y="1382286"/>
            <a:ext cx="7632848" cy="4093428"/>
          </a:xfrm>
          <a:prstGeom prst="rect">
            <a:avLst/>
          </a:prstGeom>
          <a:solidFill>
            <a:srgbClr val="FFFFFF">
              <a:alpha val="57000"/>
            </a:srgbClr>
          </a:solidFill>
          <a:ln>
            <a:solidFill>
              <a:schemeClr val="accent2">
                <a:lumMod val="5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l-GR" sz="2000" b="1" dirty="0">
                <a:solidFill>
                  <a:schemeClr val="accent4">
                    <a:lumMod val="50000"/>
                  </a:schemeClr>
                </a:solidFill>
              </a:rPr>
              <a:t>Το όραμα για την περιοχή ΟΧΕ / ΒΑΑ των 3 Δήμων, είναι η ανάπτυξη δικτύου τουρισμού -</a:t>
            </a:r>
            <a:r>
              <a:rPr lang="en-US" sz="2000" b="1" dirty="0">
                <a:solidFill>
                  <a:schemeClr val="accent4">
                    <a:lumMod val="50000"/>
                  </a:schemeClr>
                </a:solidFill>
              </a:rPr>
              <a:t> </a:t>
            </a:r>
            <a:r>
              <a:rPr lang="el-GR" sz="2000" b="1" dirty="0">
                <a:solidFill>
                  <a:schemeClr val="accent4">
                    <a:lumMod val="50000"/>
                  </a:schemeClr>
                </a:solidFill>
              </a:rPr>
              <a:t>πολιτισμού, σαν ένα «ταξίδι στο χώρο και στον χρόνο, μέσα από</a:t>
            </a:r>
            <a:r>
              <a:rPr lang="en-US" sz="2000" b="1" dirty="0">
                <a:solidFill>
                  <a:schemeClr val="accent4">
                    <a:lumMod val="50000"/>
                  </a:schemeClr>
                </a:solidFill>
              </a:rPr>
              <a:t> </a:t>
            </a:r>
            <a:r>
              <a:rPr lang="el-GR" sz="2000" b="1" dirty="0">
                <a:solidFill>
                  <a:schemeClr val="accent4">
                    <a:lumMod val="50000"/>
                  </a:schemeClr>
                </a:solidFill>
              </a:rPr>
              <a:t>εικόνες, ήχους και</a:t>
            </a:r>
            <a:r>
              <a:rPr lang="en-US" sz="2000" b="1" dirty="0">
                <a:solidFill>
                  <a:schemeClr val="accent4">
                    <a:lumMod val="50000"/>
                  </a:schemeClr>
                </a:solidFill>
              </a:rPr>
              <a:t> </a:t>
            </a:r>
            <a:r>
              <a:rPr lang="el-GR" sz="2000" b="1" dirty="0">
                <a:solidFill>
                  <a:schemeClr val="accent4">
                    <a:lumMod val="50000"/>
                  </a:schemeClr>
                </a:solidFill>
              </a:rPr>
              <a:t>γεύσεις», που αναμιγνύονται, αναδυόμενες μέσα από τις ιστορικές διαδρομές των 3 τόπων:</a:t>
            </a:r>
            <a:r>
              <a:rPr lang="en-US" sz="2000" b="1" dirty="0">
                <a:solidFill>
                  <a:schemeClr val="accent4">
                    <a:lumMod val="50000"/>
                  </a:schemeClr>
                </a:solidFill>
              </a:rPr>
              <a:t> </a:t>
            </a:r>
            <a:r>
              <a:rPr lang="el-GR" sz="2000" b="1" dirty="0">
                <a:solidFill>
                  <a:schemeClr val="accent4">
                    <a:lumMod val="50000"/>
                  </a:schemeClr>
                </a:solidFill>
              </a:rPr>
              <a:t>«αρχαιολογικοί χώροι και γεύσεις της θάλασσας, αρχιτεκτονική του μεσοπολέμου,</a:t>
            </a:r>
            <a:r>
              <a:rPr lang="en-US" sz="2000" b="1" dirty="0">
                <a:solidFill>
                  <a:schemeClr val="accent4">
                    <a:lumMod val="50000"/>
                  </a:schemeClr>
                </a:solidFill>
              </a:rPr>
              <a:t> </a:t>
            </a:r>
            <a:r>
              <a:rPr lang="el-GR" sz="2000" b="1" dirty="0">
                <a:solidFill>
                  <a:schemeClr val="accent4">
                    <a:lumMod val="50000"/>
                  </a:schemeClr>
                </a:solidFill>
              </a:rPr>
              <a:t>γεύσεις και μουσικές των </a:t>
            </a:r>
            <a:r>
              <a:rPr lang="el-GR" sz="2000" b="1" dirty="0" err="1">
                <a:solidFill>
                  <a:schemeClr val="accent4">
                    <a:lumMod val="50000"/>
                  </a:schemeClr>
                </a:solidFill>
              </a:rPr>
              <a:t>Κωνσταντινουπολιτών</a:t>
            </a:r>
            <a:r>
              <a:rPr lang="el-GR" sz="2000" b="1" dirty="0">
                <a:solidFill>
                  <a:schemeClr val="accent4">
                    <a:lumMod val="50000"/>
                  </a:schemeClr>
                </a:solidFill>
              </a:rPr>
              <a:t>, προσφυγικά, αναγνωρίσιμες γεύσεις</a:t>
            </a:r>
            <a:r>
              <a:rPr lang="en-US" sz="2000" b="1" dirty="0">
                <a:solidFill>
                  <a:schemeClr val="accent4">
                    <a:lumMod val="50000"/>
                  </a:schemeClr>
                </a:solidFill>
              </a:rPr>
              <a:t> </a:t>
            </a:r>
            <a:r>
              <a:rPr lang="el-GR" sz="2000" b="1" dirty="0">
                <a:solidFill>
                  <a:schemeClr val="accent4">
                    <a:lumMod val="50000"/>
                  </a:schemeClr>
                </a:solidFill>
              </a:rPr>
              <a:t>και κουζίνες διαφόρων γενιών προσφύγων, μνήμες από τα ρεμπέτικα στις Τζιτζιφιές,</a:t>
            </a:r>
            <a:r>
              <a:rPr lang="en-US" sz="2000" b="1" dirty="0">
                <a:solidFill>
                  <a:schemeClr val="accent4">
                    <a:lumMod val="50000"/>
                  </a:schemeClr>
                </a:solidFill>
              </a:rPr>
              <a:t> </a:t>
            </a:r>
            <a:r>
              <a:rPr lang="el-GR" sz="2000" b="1" dirty="0">
                <a:solidFill>
                  <a:schemeClr val="accent4">
                    <a:lumMod val="50000"/>
                  </a:schemeClr>
                </a:solidFill>
              </a:rPr>
              <a:t>που σήμερα φιλοξενούν την Εθνική Λυρική Σκηνή».</a:t>
            </a:r>
            <a:r>
              <a:rPr lang="en-US" sz="2000" b="1" dirty="0">
                <a:solidFill>
                  <a:schemeClr val="accent4">
                    <a:lumMod val="50000"/>
                  </a:schemeClr>
                </a:solidFill>
              </a:rPr>
              <a:t> </a:t>
            </a:r>
            <a:r>
              <a:rPr lang="el-GR" sz="2000" b="1" dirty="0">
                <a:solidFill>
                  <a:schemeClr val="accent4">
                    <a:lumMod val="50000"/>
                  </a:schemeClr>
                </a:solidFill>
              </a:rPr>
              <a:t>Ένα «ταξίδι στο χώρο και στον χρόνο, μέσα από εικόνες, ήχους και γεύσεις», κατά μήκος ενός δικτύου τουρισμού – πολιτισμού, όπου η ιστορία των 3 </a:t>
            </a:r>
            <a:r>
              <a:rPr lang="el-GR" sz="2000" b="1" dirty="0" smtClean="0">
                <a:solidFill>
                  <a:schemeClr val="accent4">
                    <a:lumMod val="50000"/>
                  </a:schemeClr>
                </a:solidFill>
              </a:rPr>
              <a:t>τόπων </a:t>
            </a:r>
            <a:r>
              <a:rPr lang="el-GR" sz="2000" b="1" dirty="0">
                <a:solidFill>
                  <a:schemeClr val="accent4">
                    <a:lumMod val="50000"/>
                  </a:schemeClr>
                </a:solidFill>
              </a:rPr>
              <a:t>μετουσιώνεται σε βιωματική εμπειρία, σε μια μετάβαση από την στατική προσέγγιση, προς την δυναμική.</a:t>
            </a:r>
          </a:p>
        </p:txBody>
      </p:sp>
    </p:spTree>
    <p:extLst>
      <p:ext uri="{BB962C8B-B14F-4D97-AF65-F5344CB8AC3E}">
        <p14:creationId xmlns:p14="http://schemas.microsoft.com/office/powerpoint/2010/main" val="31132552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1439652" y="116632"/>
            <a:ext cx="6264696" cy="576063"/>
          </a:xfrm>
        </p:spPr>
        <p:txBody>
          <a:bodyPr anchor="ctr"/>
          <a:lstStyle/>
          <a:p>
            <a:pPr algn="ctr"/>
            <a:r>
              <a:rPr lang="el-GR" sz="2800" dirty="0"/>
              <a:t>Ποιο </a:t>
            </a:r>
            <a:r>
              <a:rPr lang="el-GR" sz="2800" dirty="0" err="1"/>
              <a:t>εΙναι</a:t>
            </a:r>
            <a:r>
              <a:rPr lang="el-GR" sz="2800" dirty="0"/>
              <a:t> Το </a:t>
            </a:r>
            <a:r>
              <a:rPr lang="el-GR" sz="2800" dirty="0" err="1"/>
              <a:t>οραμα</a:t>
            </a:r>
            <a:r>
              <a:rPr lang="el-GR" sz="2800" dirty="0"/>
              <a:t> </a:t>
            </a:r>
            <a:r>
              <a:rPr lang="el-GR" sz="2800" dirty="0" err="1"/>
              <a:t>τησ</a:t>
            </a:r>
            <a:r>
              <a:rPr lang="el-GR" sz="2800" dirty="0"/>
              <a:t> </a:t>
            </a:r>
            <a:r>
              <a:rPr lang="el-GR" sz="2800" dirty="0" err="1"/>
              <a:t>βαα</a:t>
            </a:r>
            <a:r>
              <a:rPr lang="el-GR" sz="2800" dirty="0"/>
              <a:t>;</a:t>
            </a:r>
          </a:p>
        </p:txBody>
      </p:sp>
      <p:sp>
        <p:nvSpPr>
          <p:cNvPr id="4" name="Ορθογώνιο 3"/>
          <p:cNvSpPr/>
          <p:nvPr/>
        </p:nvSpPr>
        <p:spPr>
          <a:xfrm>
            <a:off x="229816" y="980728"/>
            <a:ext cx="4680520" cy="1815882"/>
          </a:xfrm>
          <a:prstGeom prst="rect">
            <a:avLst/>
          </a:prstGeom>
        </p:spPr>
        <p:txBody>
          <a:bodyPr wrap="square">
            <a:spAutoFit/>
          </a:bodyPr>
          <a:lstStyle/>
          <a:p>
            <a:pPr algn="just"/>
            <a:r>
              <a:rPr lang="el-GR" sz="1400" dirty="0"/>
              <a:t>Το δίκτυο ειδικού τουρισμού </a:t>
            </a:r>
            <a:r>
              <a:rPr lang="el-GR" sz="1400" b="1" dirty="0"/>
              <a:t>«νέοι λειτουργικοί  έξυπνοι – πράσινοι – πολιτιστικοί – τουριστικοί – επιχειρηματικοί διάδρομοι»</a:t>
            </a:r>
            <a:r>
              <a:rPr lang="el-GR" sz="1400" dirty="0"/>
              <a:t> προσδιορίζεται με βάση αφενός τα δυνατά σημεία της περιοχής εφαρμογής ΟΧΕ / ΒΑΑ και αφετέρου τις ευκαιρίες που δημιουργούνται από το Κέντρο Πολιτισμού Ίδρυμα Σταύρος Νιάρχος και τα πεδία εφαρμογής της Στρατηγικής της Έξυπνης Εξειδίκευσης στην Περιφέρεια Αττικής</a:t>
            </a:r>
          </a:p>
        </p:txBody>
      </p:sp>
      <p:sp>
        <p:nvSpPr>
          <p:cNvPr id="6" name="Ορθογώνιο 5"/>
          <p:cNvSpPr/>
          <p:nvPr/>
        </p:nvSpPr>
        <p:spPr>
          <a:xfrm>
            <a:off x="3347864" y="3933056"/>
            <a:ext cx="5616624" cy="2121350"/>
          </a:xfrm>
          <a:prstGeom prst="rect">
            <a:avLst/>
          </a:prstGeom>
        </p:spPr>
        <p:txBody>
          <a:bodyPr wrap="square">
            <a:spAutoFit/>
          </a:bodyPr>
          <a:lstStyle/>
          <a:p>
            <a:pPr algn="just">
              <a:lnSpc>
                <a:spcPts val="2000"/>
              </a:lnSpc>
            </a:pPr>
            <a:r>
              <a:rPr lang="el-GR" sz="1400" dirty="0"/>
              <a:t>Στο πλαίσιο του οράματος </a:t>
            </a:r>
            <a:r>
              <a:rPr lang="el-GR" sz="1400" b="1" dirty="0"/>
              <a:t>οι επιμέρους γενικοί στόχοι </a:t>
            </a:r>
            <a:r>
              <a:rPr lang="el-GR" sz="1400" dirty="0"/>
              <a:t>είναι : </a:t>
            </a:r>
          </a:p>
          <a:p>
            <a:pPr marL="273050" lvl="1" indent="-95250" algn="just">
              <a:lnSpc>
                <a:spcPts val="2000"/>
              </a:lnSpc>
              <a:buFont typeface="Wingdings" panose="05000000000000000000" pitchFamily="2" charset="2"/>
              <a:buChar char="§"/>
              <a:tabLst>
                <a:tab pos="273050" algn="l"/>
              </a:tabLst>
            </a:pPr>
            <a:r>
              <a:rPr lang="el-GR" sz="1400" dirty="0"/>
              <a:t>η </a:t>
            </a:r>
            <a:r>
              <a:rPr lang="el-GR" sz="1400" b="1" dirty="0"/>
              <a:t>βιώσιμη</a:t>
            </a:r>
            <a:r>
              <a:rPr lang="el-GR" sz="1400" dirty="0"/>
              <a:t> σε όρους οικονομικούς και περιβαλλοντικούς, </a:t>
            </a:r>
            <a:r>
              <a:rPr lang="el-GR" sz="1400" b="1" dirty="0"/>
              <a:t>εξειδίκευση και ενίσχυση της τοπικής οικονομίας</a:t>
            </a:r>
            <a:r>
              <a:rPr lang="el-GR" sz="1400" dirty="0"/>
              <a:t>, στον τουρισμό – πολιτισμό </a:t>
            </a:r>
          </a:p>
          <a:p>
            <a:pPr marL="273050" lvl="1" indent="-95250" algn="just">
              <a:lnSpc>
                <a:spcPts val="2000"/>
              </a:lnSpc>
              <a:buFont typeface="Wingdings" panose="05000000000000000000" pitchFamily="2" charset="2"/>
              <a:buChar char="§"/>
              <a:tabLst>
                <a:tab pos="273050" algn="l"/>
              </a:tabLst>
            </a:pPr>
            <a:r>
              <a:rPr lang="el-GR" sz="1400" dirty="0"/>
              <a:t>η δημιουργία </a:t>
            </a:r>
            <a:r>
              <a:rPr lang="el-GR" sz="1400" b="1" dirty="0"/>
              <a:t>ενιαίου δικτύου πολιτιστικών τουριστικών διαδρομών </a:t>
            </a:r>
            <a:r>
              <a:rPr lang="el-GR" sz="1400" dirty="0"/>
              <a:t>καινοτόμων ως προς το περιβάλλον, το κλίμα και την βιώσιμη κινητικότητα </a:t>
            </a:r>
          </a:p>
          <a:p>
            <a:pPr marL="273050" lvl="1" indent="-95250" algn="just">
              <a:lnSpc>
                <a:spcPts val="2000"/>
              </a:lnSpc>
              <a:buFont typeface="Wingdings" panose="05000000000000000000" pitchFamily="2" charset="2"/>
              <a:buChar char="§"/>
              <a:tabLst>
                <a:tab pos="273050" algn="l"/>
              </a:tabLst>
            </a:pPr>
            <a:r>
              <a:rPr lang="el-GR" sz="1400" dirty="0"/>
              <a:t>η </a:t>
            </a:r>
            <a:r>
              <a:rPr lang="el-GR" sz="1400" b="1" dirty="0"/>
              <a:t>ενίσχυση του ανθρώπινου δυναμικού </a:t>
            </a:r>
            <a:r>
              <a:rPr lang="el-GR" sz="1400" dirty="0"/>
              <a:t>και η προώθηση της </a:t>
            </a:r>
            <a:r>
              <a:rPr lang="el-GR" sz="1400" b="1" dirty="0"/>
              <a:t>επιχειρηματικότητας</a:t>
            </a:r>
            <a:r>
              <a:rPr lang="el-GR" sz="1400" dirty="0"/>
              <a:t> και της </a:t>
            </a:r>
            <a:r>
              <a:rPr lang="el-GR" sz="1400" b="1" dirty="0"/>
              <a:t>απασχόλησης</a:t>
            </a:r>
          </a:p>
        </p:txBody>
      </p:sp>
    </p:spTree>
    <p:extLst>
      <p:ext uri="{BB962C8B-B14F-4D97-AF65-F5344CB8AC3E}">
        <p14:creationId xmlns:p14="http://schemas.microsoft.com/office/powerpoint/2010/main" val="12870902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a:xfrm>
            <a:off x="827584" y="-27384"/>
            <a:ext cx="7520940" cy="548640"/>
          </a:xfrm>
        </p:spPr>
        <p:txBody>
          <a:bodyPr/>
          <a:lstStyle/>
          <a:p>
            <a:pPr algn="ctr"/>
            <a:r>
              <a:rPr lang="el-GR" sz="2200" dirty="0"/>
              <a:t>Ποιοι </a:t>
            </a:r>
            <a:r>
              <a:rPr lang="el-GR" sz="2200" dirty="0" err="1"/>
              <a:t>ειναι</a:t>
            </a:r>
            <a:r>
              <a:rPr lang="el-GR" sz="2200" dirty="0"/>
              <a:t> οι </a:t>
            </a:r>
            <a:r>
              <a:rPr lang="el-GR" sz="2200" dirty="0" err="1"/>
              <a:t>αξονεσ</a:t>
            </a:r>
            <a:r>
              <a:rPr lang="el-GR" sz="2200" dirty="0"/>
              <a:t> &amp; </a:t>
            </a:r>
            <a:r>
              <a:rPr lang="el-GR" sz="2200" dirty="0" err="1"/>
              <a:t>ειδικοι</a:t>
            </a:r>
            <a:r>
              <a:rPr lang="el-GR" sz="2200" dirty="0"/>
              <a:t> </a:t>
            </a:r>
            <a:r>
              <a:rPr lang="el-GR" sz="2200" dirty="0" err="1"/>
              <a:t>στοχοι</a:t>
            </a:r>
            <a:r>
              <a:rPr lang="el-GR" sz="2200" dirty="0"/>
              <a:t> </a:t>
            </a:r>
            <a:r>
              <a:rPr lang="el-GR" sz="2200" dirty="0" err="1"/>
              <a:t>τησ</a:t>
            </a:r>
            <a:r>
              <a:rPr lang="el-GR" sz="2200" dirty="0"/>
              <a:t> </a:t>
            </a:r>
            <a:r>
              <a:rPr lang="el-GR" sz="2200" dirty="0" err="1"/>
              <a:t>Σβαα</a:t>
            </a:r>
            <a:r>
              <a:rPr lang="el-GR" sz="2200" dirty="0"/>
              <a:t>;</a:t>
            </a:r>
          </a:p>
        </p:txBody>
      </p:sp>
      <p:grpSp>
        <p:nvGrpSpPr>
          <p:cNvPr id="41" name="Ομάδα 40">
            <a:extLst>
              <a:ext uri="{FF2B5EF4-FFF2-40B4-BE49-F238E27FC236}">
                <a16:creationId xmlns:a16="http://schemas.microsoft.com/office/drawing/2014/main" xmlns="" id="{10311AC4-5E51-11A8-592B-8741F9103B66}"/>
              </a:ext>
            </a:extLst>
          </p:cNvPr>
          <p:cNvGrpSpPr/>
          <p:nvPr/>
        </p:nvGrpSpPr>
        <p:grpSpPr>
          <a:xfrm>
            <a:off x="416814" y="713617"/>
            <a:ext cx="8017655" cy="4138568"/>
            <a:chOff x="359293" y="-150070"/>
            <a:chExt cx="8017655" cy="3837784"/>
          </a:xfrm>
        </p:grpSpPr>
        <p:sp>
          <p:nvSpPr>
            <p:cNvPr id="44" name="Ελεύθερη σχεδίαση: Σχήμα 43">
              <a:extLst>
                <a:ext uri="{FF2B5EF4-FFF2-40B4-BE49-F238E27FC236}">
                  <a16:creationId xmlns:a16="http://schemas.microsoft.com/office/drawing/2014/main" xmlns="" id="{C1E40802-F114-A4B7-F746-7AE4A7319F34}"/>
                </a:ext>
              </a:extLst>
            </p:cNvPr>
            <p:cNvSpPr/>
            <p:nvPr/>
          </p:nvSpPr>
          <p:spPr>
            <a:xfrm>
              <a:off x="4562939" y="448679"/>
              <a:ext cx="3814009" cy="116120"/>
            </a:xfrm>
            <a:custGeom>
              <a:avLst/>
              <a:gdLst/>
              <a:ahLst/>
              <a:cxnLst/>
              <a:rect l="0" t="0" r="0" b="0"/>
              <a:pathLst>
                <a:path>
                  <a:moveTo>
                    <a:pt x="0" y="0"/>
                  </a:moveTo>
                  <a:lnTo>
                    <a:pt x="0" y="74704"/>
                  </a:lnTo>
                  <a:lnTo>
                    <a:pt x="3814009" y="74704"/>
                  </a:lnTo>
                  <a:lnTo>
                    <a:pt x="3814009" y="116120"/>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46" name="Ελεύθερη σχεδίαση: Σχήμα 45">
              <a:extLst>
                <a:ext uri="{FF2B5EF4-FFF2-40B4-BE49-F238E27FC236}">
                  <a16:creationId xmlns:a16="http://schemas.microsoft.com/office/drawing/2014/main" xmlns="" id="{6C704247-B5E2-C012-E553-910A636A737E}"/>
                </a:ext>
              </a:extLst>
            </p:cNvPr>
            <p:cNvSpPr/>
            <p:nvPr/>
          </p:nvSpPr>
          <p:spPr>
            <a:xfrm>
              <a:off x="4797904" y="1981901"/>
              <a:ext cx="162331" cy="1120583"/>
            </a:xfrm>
            <a:custGeom>
              <a:avLst/>
              <a:gdLst/>
              <a:ahLst/>
              <a:cxnLst/>
              <a:rect l="0" t="0" r="0" b="0"/>
              <a:pathLst>
                <a:path>
                  <a:moveTo>
                    <a:pt x="0" y="0"/>
                  </a:moveTo>
                  <a:lnTo>
                    <a:pt x="0" y="1120583"/>
                  </a:lnTo>
                  <a:lnTo>
                    <a:pt x="162331" y="1120583"/>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49" name="Ελεύθερη σχεδίαση: Σχήμα 48">
              <a:extLst>
                <a:ext uri="{FF2B5EF4-FFF2-40B4-BE49-F238E27FC236}">
                  <a16:creationId xmlns:a16="http://schemas.microsoft.com/office/drawing/2014/main" xmlns="" id="{0361A89F-8E73-7E46-4A45-501AD424AE86}"/>
                </a:ext>
              </a:extLst>
            </p:cNvPr>
            <p:cNvSpPr/>
            <p:nvPr/>
          </p:nvSpPr>
          <p:spPr>
            <a:xfrm>
              <a:off x="4562939" y="446543"/>
              <a:ext cx="2557526" cy="116086"/>
            </a:xfrm>
            <a:custGeom>
              <a:avLst/>
              <a:gdLst/>
              <a:ahLst/>
              <a:cxnLst/>
              <a:rect l="0" t="0" r="0" b="0"/>
              <a:pathLst>
                <a:path>
                  <a:moveTo>
                    <a:pt x="0" y="0"/>
                  </a:moveTo>
                  <a:lnTo>
                    <a:pt x="0" y="74671"/>
                  </a:lnTo>
                  <a:lnTo>
                    <a:pt x="2557526" y="74671"/>
                  </a:lnTo>
                  <a:lnTo>
                    <a:pt x="2557526" y="116086"/>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50" name="Ελεύθερη σχεδίαση: Σχήμα 49">
              <a:extLst>
                <a:ext uri="{FF2B5EF4-FFF2-40B4-BE49-F238E27FC236}">
                  <a16:creationId xmlns:a16="http://schemas.microsoft.com/office/drawing/2014/main" xmlns="" id="{0D18EEEA-9A6F-A160-F4F9-DB6BCCEB6A4E}"/>
                </a:ext>
              </a:extLst>
            </p:cNvPr>
            <p:cNvSpPr/>
            <p:nvPr/>
          </p:nvSpPr>
          <p:spPr>
            <a:xfrm>
              <a:off x="4755393" y="1713009"/>
              <a:ext cx="91440" cy="458302"/>
            </a:xfrm>
            <a:custGeom>
              <a:avLst/>
              <a:gdLst/>
              <a:ahLst/>
              <a:cxnLst/>
              <a:rect l="0" t="0" r="0" b="0"/>
              <a:pathLst>
                <a:path>
                  <a:moveTo>
                    <a:pt x="45720" y="0"/>
                  </a:moveTo>
                  <a:lnTo>
                    <a:pt x="45720" y="458302"/>
                  </a:lnTo>
                  <a:lnTo>
                    <a:pt x="124116" y="458302"/>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55" name="Ελεύθερη σχεδίαση: Σχήμα 54">
              <a:extLst>
                <a:ext uri="{FF2B5EF4-FFF2-40B4-BE49-F238E27FC236}">
                  <a16:creationId xmlns:a16="http://schemas.microsoft.com/office/drawing/2014/main" xmlns="" id="{C5487677-C773-A712-BC7C-0697016DB648}"/>
                </a:ext>
              </a:extLst>
            </p:cNvPr>
            <p:cNvSpPr/>
            <p:nvPr/>
          </p:nvSpPr>
          <p:spPr>
            <a:xfrm>
              <a:off x="3205627" y="2328283"/>
              <a:ext cx="154234" cy="899775"/>
            </a:xfrm>
            <a:custGeom>
              <a:avLst/>
              <a:gdLst/>
              <a:ahLst/>
              <a:cxnLst/>
              <a:rect l="0" t="0" r="0" b="0"/>
              <a:pathLst>
                <a:path>
                  <a:moveTo>
                    <a:pt x="0" y="0"/>
                  </a:moveTo>
                  <a:lnTo>
                    <a:pt x="0" y="899775"/>
                  </a:lnTo>
                  <a:lnTo>
                    <a:pt x="154234" y="899775"/>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56" name="Ελεύθερη σχεδίαση: Σχήμα 55">
              <a:extLst>
                <a:ext uri="{FF2B5EF4-FFF2-40B4-BE49-F238E27FC236}">
                  <a16:creationId xmlns:a16="http://schemas.microsoft.com/office/drawing/2014/main" xmlns="" id="{6EC933DA-72D6-8368-0EA6-DF7FFC35BB84}"/>
                </a:ext>
              </a:extLst>
            </p:cNvPr>
            <p:cNvSpPr/>
            <p:nvPr/>
          </p:nvSpPr>
          <p:spPr>
            <a:xfrm>
              <a:off x="3161320" y="1866120"/>
              <a:ext cx="91440" cy="331064"/>
            </a:xfrm>
            <a:custGeom>
              <a:avLst/>
              <a:gdLst/>
              <a:ahLst/>
              <a:cxnLst/>
              <a:rect l="0" t="0" r="0" b="0"/>
              <a:pathLst>
                <a:path>
                  <a:moveTo>
                    <a:pt x="45720" y="0"/>
                  </a:moveTo>
                  <a:lnTo>
                    <a:pt x="45720" y="331064"/>
                  </a:lnTo>
                  <a:lnTo>
                    <a:pt x="55939" y="331064"/>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58" name="Ελεύθερη σχεδίαση: Σχήμα 57">
              <a:extLst>
                <a:ext uri="{FF2B5EF4-FFF2-40B4-BE49-F238E27FC236}">
                  <a16:creationId xmlns:a16="http://schemas.microsoft.com/office/drawing/2014/main" xmlns="" id="{DA01F81A-D68B-4CFD-F898-8B98411E115D}"/>
                </a:ext>
              </a:extLst>
            </p:cNvPr>
            <p:cNvSpPr/>
            <p:nvPr/>
          </p:nvSpPr>
          <p:spPr>
            <a:xfrm>
              <a:off x="1764462" y="1375171"/>
              <a:ext cx="45719" cy="1250301"/>
            </a:xfrm>
            <a:custGeom>
              <a:avLst/>
              <a:gdLst/>
              <a:ahLst/>
              <a:cxnLst/>
              <a:rect l="0" t="0" r="0" b="0"/>
              <a:pathLst>
                <a:path>
                  <a:moveTo>
                    <a:pt x="45720" y="0"/>
                  </a:moveTo>
                  <a:lnTo>
                    <a:pt x="45720" y="1044422"/>
                  </a:lnTo>
                  <a:lnTo>
                    <a:pt x="96522" y="1044422"/>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70" name="Ελεύθερη σχεδίαση: Σχήμα 69">
              <a:extLst>
                <a:ext uri="{FF2B5EF4-FFF2-40B4-BE49-F238E27FC236}">
                  <a16:creationId xmlns:a16="http://schemas.microsoft.com/office/drawing/2014/main" xmlns="" id="{2B574484-C643-4702-78C8-1B3D6BF94021}"/>
                </a:ext>
              </a:extLst>
            </p:cNvPr>
            <p:cNvSpPr/>
            <p:nvPr/>
          </p:nvSpPr>
          <p:spPr>
            <a:xfrm>
              <a:off x="761961" y="446543"/>
              <a:ext cx="3814009" cy="116086"/>
            </a:xfrm>
            <a:custGeom>
              <a:avLst/>
              <a:gdLst/>
              <a:ahLst/>
              <a:cxnLst/>
              <a:rect l="0" t="0" r="0" b="0"/>
              <a:pathLst>
                <a:path>
                  <a:moveTo>
                    <a:pt x="3814009" y="0"/>
                  </a:moveTo>
                  <a:lnTo>
                    <a:pt x="3814009" y="74671"/>
                  </a:lnTo>
                  <a:lnTo>
                    <a:pt x="0" y="74671"/>
                  </a:lnTo>
                  <a:lnTo>
                    <a:pt x="0" y="116086"/>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71" name="Ελεύθερη σχεδίαση: Σχήμα 70">
              <a:extLst>
                <a:ext uri="{FF2B5EF4-FFF2-40B4-BE49-F238E27FC236}">
                  <a16:creationId xmlns:a16="http://schemas.microsoft.com/office/drawing/2014/main" xmlns="" id="{9539B8A5-B406-7B51-83D4-017932885676}"/>
                </a:ext>
              </a:extLst>
            </p:cNvPr>
            <p:cNvSpPr/>
            <p:nvPr/>
          </p:nvSpPr>
          <p:spPr>
            <a:xfrm>
              <a:off x="1764462" y="-150070"/>
              <a:ext cx="5724000" cy="241895"/>
            </a:xfrm>
            <a:custGeom>
              <a:avLst/>
              <a:gdLst>
                <a:gd name="connsiteX0" fmla="*/ 0 w 2087999"/>
                <a:gd name="connsiteY0" fmla="*/ 0 h 197215"/>
                <a:gd name="connsiteX1" fmla="*/ 2087999 w 2087999"/>
                <a:gd name="connsiteY1" fmla="*/ 0 h 197215"/>
                <a:gd name="connsiteX2" fmla="*/ 2087999 w 2087999"/>
                <a:gd name="connsiteY2" fmla="*/ 197215 h 197215"/>
                <a:gd name="connsiteX3" fmla="*/ 0 w 2087999"/>
                <a:gd name="connsiteY3" fmla="*/ 197215 h 197215"/>
                <a:gd name="connsiteX4" fmla="*/ 0 w 2087999"/>
                <a:gd name="connsiteY4" fmla="*/ 0 h 197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7999" h="197215">
                  <a:moveTo>
                    <a:pt x="0" y="0"/>
                  </a:moveTo>
                  <a:lnTo>
                    <a:pt x="2087999" y="0"/>
                  </a:lnTo>
                  <a:lnTo>
                    <a:pt x="2087999" y="197215"/>
                  </a:lnTo>
                  <a:lnTo>
                    <a:pt x="0" y="197215"/>
                  </a:lnTo>
                  <a:lnTo>
                    <a:pt x="0" y="0"/>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defTabSz="622300">
                <a:lnSpc>
                  <a:spcPct val="90000"/>
                </a:lnSpc>
                <a:spcBef>
                  <a:spcPct val="0"/>
                </a:spcBef>
                <a:spcAft>
                  <a:spcPct val="35000"/>
                </a:spcAft>
              </a:pPr>
              <a:r>
                <a:rPr lang="el-GR" sz="1600" b="1" dirty="0"/>
                <a:t>ΑΣ1 «Αναζωογόνηση και εξειδίκευση της οικονομικής λειτουργίας»</a:t>
              </a:r>
            </a:p>
          </p:txBody>
        </p:sp>
        <p:sp>
          <p:nvSpPr>
            <p:cNvPr id="73" name="Ελεύθερη σχεδίαση: Σχήμα 72">
              <a:extLst>
                <a:ext uri="{FF2B5EF4-FFF2-40B4-BE49-F238E27FC236}">
                  <a16:creationId xmlns:a16="http://schemas.microsoft.com/office/drawing/2014/main" xmlns="" id="{CEAF9A9A-1DF5-0D12-BB4D-A5EFF3BCE8B6}"/>
                </a:ext>
              </a:extLst>
            </p:cNvPr>
            <p:cNvSpPr/>
            <p:nvPr/>
          </p:nvSpPr>
          <p:spPr>
            <a:xfrm>
              <a:off x="359293" y="1995545"/>
              <a:ext cx="1240499" cy="514020"/>
            </a:xfrm>
            <a:custGeom>
              <a:avLst/>
              <a:gdLst>
                <a:gd name="connsiteX0" fmla="*/ 0 w 998912"/>
                <a:gd name="connsiteY0" fmla="*/ 0 h 324518"/>
                <a:gd name="connsiteX1" fmla="*/ 998912 w 998912"/>
                <a:gd name="connsiteY1" fmla="*/ 0 h 324518"/>
                <a:gd name="connsiteX2" fmla="*/ 998912 w 998912"/>
                <a:gd name="connsiteY2" fmla="*/ 324518 h 324518"/>
                <a:gd name="connsiteX3" fmla="*/ 0 w 998912"/>
                <a:gd name="connsiteY3" fmla="*/ 324518 h 324518"/>
                <a:gd name="connsiteX4" fmla="*/ 0 w 998912"/>
                <a:gd name="connsiteY4" fmla="*/ 0 h 324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912" h="324518">
                  <a:moveTo>
                    <a:pt x="0" y="0"/>
                  </a:moveTo>
                  <a:lnTo>
                    <a:pt x="998912" y="0"/>
                  </a:lnTo>
                  <a:lnTo>
                    <a:pt x="998912" y="324518"/>
                  </a:lnTo>
                  <a:lnTo>
                    <a:pt x="0" y="324518"/>
                  </a:lnTo>
                  <a:lnTo>
                    <a:pt x="0" y="0"/>
                  </a:lnTo>
                  <a:close/>
                </a:path>
              </a:pathLst>
            </a:custGeom>
            <a:gradFill flip="none" rotWithShape="1">
              <a:gsLst>
                <a:gs pos="0">
                  <a:schemeClr val="accent3">
                    <a:lumMod val="75000"/>
                  </a:schemeClr>
                </a:gs>
                <a:gs pos="48000">
                  <a:schemeClr val="accent3">
                    <a:lumMod val="97000"/>
                    <a:lumOff val="3000"/>
                  </a:schemeClr>
                </a:gs>
                <a:gs pos="100000">
                  <a:schemeClr val="accent3">
                    <a:lumMod val="60000"/>
                    <a:lumOff val="40000"/>
                  </a:schemeClr>
                </a:gs>
              </a:gsLst>
              <a:lin ang="16200000" scaled="1"/>
              <a:tileRect/>
            </a:grad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l-GR" sz="900" b="1" kern="1200" dirty="0" err="1" smtClean="0">
                  <a:solidFill>
                    <a:schemeClr val="tx1">
                      <a:lumMod val="65000"/>
                      <a:lumOff val="35000"/>
                    </a:schemeClr>
                  </a:solidFill>
                </a:rPr>
                <a:t>ΣυΔΝΑ</a:t>
              </a:r>
              <a:r>
                <a:rPr lang="el-GR" sz="900" b="1" kern="1200" dirty="0" smtClean="0">
                  <a:solidFill>
                    <a:schemeClr val="tx1">
                      <a:lumMod val="65000"/>
                      <a:lumOff val="35000"/>
                    </a:schemeClr>
                  </a:solidFill>
                </a:rPr>
                <a:t> 17: «Ανάπτυξη καινοτομικών επιδεικτικών υπηρεσιών»</a:t>
              </a:r>
              <a:endParaRPr lang="el-GR" sz="900" b="1" kern="1200" dirty="0">
                <a:solidFill>
                  <a:schemeClr val="tx1">
                    <a:lumMod val="65000"/>
                    <a:lumOff val="35000"/>
                  </a:schemeClr>
                </a:solidFill>
              </a:endParaRPr>
            </a:p>
          </p:txBody>
        </p:sp>
        <p:sp>
          <p:nvSpPr>
            <p:cNvPr id="83" name="Ελεύθερη σχεδίαση: Σχήμα 82">
              <a:extLst>
                <a:ext uri="{FF2B5EF4-FFF2-40B4-BE49-F238E27FC236}">
                  <a16:creationId xmlns:a16="http://schemas.microsoft.com/office/drawing/2014/main" xmlns="" id="{E6A34D01-372C-6806-9B8C-419EE63DDFB2}"/>
                </a:ext>
              </a:extLst>
            </p:cNvPr>
            <p:cNvSpPr/>
            <p:nvPr/>
          </p:nvSpPr>
          <p:spPr>
            <a:xfrm>
              <a:off x="1872601" y="1995324"/>
              <a:ext cx="1122638" cy="753140"/>
            </a:xfrm>
            <a:custGeom>
              <a:avLst/>
              <a:gdLst>
                <a:gd name="connsiteX0" fmla="*/ 0 w 1064111"/>
                <a:gd name="connsiteY0" fmla="*/ 0 h 470538"/>
                <a:gd name="connsiteX1" fmla="*/ 1064111 w 1064111"/>
                <a:gd name="connsiteY1" fmla="*/ 0 h 470538"/>
                <a:gd name="connsiteX2" fmla="*/ 1064111 w 1064111"/>
                <a:gd name="connsiteY2" fmla="*/ 470538 h 470538"/>
                <a:gd name="connsiteX3" fmla="*/ 0 w 1064111"/>
                <a:gd name="connsiteY3" fmla="*/ 470538 h 470538"/>
                <a:gd name="connsiteX4" fmla="*/ 0 w 1064111"/>
                <a:gd name="connsiteY4" fmla="*/ 0 h 47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111" h="470538">
                  <a:moveTo>
                    <a:pt x="0" y="0"/>
                  </a:moveTo>
                  <a:lnTo>
                    <a:pt x="1064111" y="0"/>
                  </a:lnTo>
                  <a:lnTo>
                    <a:pt x="1064111" y="470538"/>
                  </a:lnTo>
                  <a:lnTo>
                    <a:pt x="0" y="470538"/>
                  </a:lnTo>
                  <a:lnTo>
                    <a:pt x="0" y="0"/>
                  </a:lnTo>
                  <a:close/>
                </a:path>
              </a:pathLst>
            </a:custGeom>
            <a:gradFill flip="none" rotWithShape="1">
              <a:gsLst>
                <a:gs pos="0">
                  <a:schemeClr val="accent3">
                    <a:lumMod val="75000"/>
                  </a:schemeClr>
                </a:gs>
                <a:gs pos="48000">
                  <a:schemeClr val="accent3">
                    <a:lumMod val="97000"/>
                    <a:lumOff val="3000"/>
                  </a:schemeClr>
                </a:gs>
                <a:gs pos="100000">
                  <a:schemeClr val="accent3">
                    <a:lumMod val="60000"/>
                    <a:lumOff val="40000"/>
                  </a:schemeClr>
                </a:gs>
              </a:gsLst>
              <a:lin ang="16200000" scaled="1"/>
              <a:tileRect/>
            </a:grad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l-GR" sz="900" b="1" dirty="0" err="1" smtClean="0">
                  <a:solidFill>
                    <a:schemeClr val="tx1">
                      <a:lumMod val="65000"/>
                      <a:lumOff val="35000"/>
                    </a:schemeClr>
                  </a:solidFill>
                </a:rPr>
                <a:t>ΣυΔΝΑ</a:t>
              </a:r>
              <a:r>
                <a:rPr lang="el-GR" sz="900" b="1" dirty="0" smtClean="0">
                  <a:solidFill>
                    <a:schemeClr val="tx1">
                      <a:lumMod val="65000"/>
                      <a:lumOff val="35000"/>
                    </a:schemeClr>
                  </a:solidFill>
                </a:rPr>
                <a:t> 18: «Ανοικτές και οριζόντιες ψηφιακές υπηρεσίες και εφαρμογές ΤΠΕ για τις επιχειρήσεις»</a:t>
              </a:r>
              <a:endParaRPr lang="en-GB" sz="900" b="1" dirty="0">
                <a:solidFill>
                  <a:schemeClr val="tx1">
                    <a:lumMod val="65000"/>
                    <a:lumOff val="35000"/>
                  </a:schemeClr>
                </a:solidFill>
              </a:endParaRPr>
            </a:p>
          </p:txBody>
        </p:sp>
        <p:sp>
          <p:nvSpPr>
            <p:cNvPr id="87" name="Ελεύθερη σχεδίαση: Σχήμα 86">
              <a:extLst>
                <a:ext uri="{FF2B5EF4-FFF2-40B4-BE49-F238E27FC236}">
                  <a16:creationId xmlns:a16="http://schemas.microsoft.com/office/drawing/2014/main" xmlns="" id="{F3ACA6B1-0A4C-8D3D-5AF8-A158FCA2E60D}"/>
                </a:ext>
              </a:extLst>
            </p:cNvPr>
            <p:cNvSpPr/>
            <p:nvPr/>
          </p:nvSpPr>
          <p:spPr>
            <a:xfrm>
              <a:off x="3255758" y="3016611"/>
              <a:ext cx="1330879" cy="671103"/>
            </a:xfrm>
            <a:custGeom>
              <a:avLst/>
              <a:gdLst>
                <a:gd name="connsiteX0" fmla="*/ 0 w 826478"/>
                <a:gd name="connsiteY0" fmla="*/ 0 h 378849"/>
                <a:gd name="connsiteX1" fmla="*/ 826478 w 826478"/>
                <a:gd name="connsiteY1" fmla="*/ 0 h 378849"/>
                <a:gd name="connsiteX2" fmla="*/ 826478 w 826478"/>
                <a:gd name="connsiteY2" fmla="*/ 378849 h 378849"/>
                <a:gd name="connsiteX3" fmla="*/ 0 w 826478"/>
                <a:gd name="connsiteY3" fmla="*/ 378849 h 378849"/>
                <a:gd name="connsiteX4" fmla="*/ 0 w 826478"/>
                <a:gd name="connsiteY4" fmla="*/ 0 h 378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478" h="378849">
                  <a:moveTo>
                    <a:pt x="0" y="0"/>
                  </a:moveTo>
                  <a:lnTo>
                    <a:pt x="826478" y="0"/>
                  </a:lnTo>
                  <a:lnTo>
                    <a:pt x="826478" y="378849"/>
                  </a:lnTo>
                  <a:lnTo>
                    <a:pt x="0" y="378849"/>
                  </a:lnTo>
                  <a:lnTo>
                    <a:pt x="0" y="0"/>
                  </a:lnTo>
                  <a:close/>
                </a:path>
              </a:pathLst>
            </a:custGeom>
            <a:gradFill flip="none" rotWithShape="1">
              <a:gsLst>
                <a:gs pos="0">
                  <a:schemeClr val="accent3">
                    <a:lumMod val="75000"/>
                  </a:schemeClr>
                </a:gs>
                <a:gs pos="48000">
                  <a:schemeClr val="accent3">
                    <a:lumMod val="97000"/>
                    <a:lumOff val="3000"/>
                  </a:schemeClr>
                </a:gs>
                <a:gs pos="100000">
                  <a:schemeClr val="accent3">
                    <a:lumMod val="60000"/>
                    <a:lumOff val="40000"/>
                  </a:schemeClr>
                </a:gs>
              </a:gsLst>
              <a:lin ang="16200000" scaled="1"/>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D2DA7A">
                  <a:hueOff val="0"/>
                  <a:satOff val="0"/>
                  <a:lumOff val="0"/>
                  <a:alphaOff val="0"/>
                  <a:shade val="25000"/>
                  <a:satMod val="150000"/>
                </a:srgbClr>
              </a:contourClr>
            </a:sp3d>
          </p:spPr>
          <p:style>
            <a:lnRef idx="0">
              <a:scrgbClr r="0" g="0" b="0"/>
            </a:lnRef>
            <a:fillRef idx="3">
              <a:scrgbClr r="0" g="0" b="0"/>
            </a:fillRef>
            <a:effectRef idx="3">
              <a:scrgbClr r="0" g="0" b="0"/>
            </a:effectRef>
            <a:fontRef idx="minor">
              <a:schemeClr val="lt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l-GR" sz="900" b="1" dirty="0" err="1" smtClean="0">
                  <a:solidFill>
                    <a:prstClr val="black">
                      <a:lumMod val="65000"/>
                      <a:lumOff val="35000"/>
                    </a:prstClr>
                  </a:solidFill>
                  <a:latin typeface="Franklin Gothic Book"/>
                </a:rPr>
                <a:t>ΣυΔΝΑ</a:t>
              </a:r>
              <a:r>
                <a:rPr lang="el-GR" sz="900" b="1" dirty="0" smtClean="0">
                  <a:solidFill>
                    <a:prstClr val="black">
                      <a:lumMod val="65000"/>
                      <a:lumOff val="35000"/>
                    </a:prstClr>
                  </a:solidFill>
                  <a:latin typeface="Franklin Gothic Book"/>
                </a:rPr>
                <a:t> 12: «Ανάπτυξη συστήματος παρακολούθησης περιβαλλοντικών παραμέτρων»</a:t>
              </a:r>
              <a:endParaRPr lang="en-GB" sz="900" b="1" dirty="0">
                <a:solidFill>
                  <a:prstClr val="black">
                    <a:lumMod val="65000"/>
                    <a:lumOff val="35000"/>
                  </a:prstClr>
                </a:solidFill>
                <a:latin typeface="Franklin Gothic Book"/>
              </a:endParaRPr>
            </a:p>
          </p:txBody>
        </p:sp>
        <p:sp>
          <p:nvSpPr>
            <p:cNvPr id="92" name="Ελεύθερη σχεδίαση: Σχήμα 91">
              <a:extLst>
                <a:ext uri="{FF2B5EF4-FFF2-40B4-BE49-F238E27FC236}">
                  <a16:creationId xmlns:a16="http://schemas.microsoft.com/office/drawing/2014/main" xmlns="" id="{6AA8290E-866F-57D2-E295-B248DFDBD284}"/>
                </a:ext>
              </a:extLst>
            </p:cNvPr>
            <p:cNvSpPr/>
            <p:nvPr/>
          </p:nvSpPr>
          <p:spPr>
            <a:xfrm>
              <a:off x="4840277" y="2005367"/>
              <a:ext cx="1258181" cy="620106"/>
            </a:xfrm>
            <a:custGeom>
              <a:avLst/>
              <a:gdLst>
                <a:gd name="connsiteX0" fmla="*/ 0 w 828001"/>
                <a:gd name="connsiteY0" fmla="*/ 0 h 359999"/>
                <a:gd name="connsiteX1" fmla="*/ 828001 w 828001"/>
                <a:gd name="connsiteY1" fmla="*/ 0 h 359999"/>
                <a:gd name="connsiteX2" fmla="*/ 828001 w 828001"/>
                <a:gd name="connsiteY2" fmla="*/ 359999 h 359999"/>
                <a:gd name="connsiteX3" fmla="*/ 0 w 828001"/>
                <a:gd name="connsiteY3" fmla="*/ 359999 h 359999"/>
                <a:gd name="connsiteX4" fmla="*/ 0 w 828001"/>
                <a:gd name="connsiteY4" fmla="*/ 0 h 359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001" h="359999">
                  <a:moveTo>
                    <a:pt x="0" y="0"/>
                  </a:moveTo>
                  <a:lnTo>
                    <a:pt x="828001" y="0"/>
                  </a:lnTo>
                  <a:lnTo>
                    <a:pt x="828001" y="359999"/>
                  </a:lnTo>
                  <a:lnTo>
                    <a:pt x="0" y="359999"/>
                  </a:lnTo>
                  <a:lnTo>
                    <a:pt x="0" y="0"/>
                  </a:lnTo>
                  <a:close/>
                </a:path>
              </a:pathLst>
            </a:custGeom>
            <a:gradFill flip="none" rotWithShape="1">
              <a:gsLst>
                <a:gs pos="0">
                  <a:schemeClr val="accent3">
                    <a:lumMod val="75000"/>
                  </a:schemeClr>
                </a:gs>
                <a:gs pos="48000">
                  <a:schemeClr val="accent3">
                    <a:lumMod val="97000"/>
                    <a:lumOff val="3000"/>
                  </a:schemeClr>
                </a:gs>
                <a:gs pos="100000">
                  <a:schemeClr val="accent3">
                    <a:lumMod val="60000"/>
                    <a:lumOff val="40000"/>
                  </a:schemeClr>
                </a:gs>
              </a:gsLst>
              <a:lin ang="16200000" scaled="1"/>
              <a:tileRect/>
            </a:grad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l-GR" sz="900" b="1" dirty="0" err="1" smtClean="0">
                  <a:solidFill>
                    <a:schemeClr val="tx1">
                      <a:lumMod val="65000"/>
                      <a:lumOff val="35000"/>
                    </a:schemeClr>
                  </a:solidFill>
                </a:rPr>
                <a:t>ΣυΔΝΑ</a:t>
              </a:r>
              <a:r>
                <a:rPr lang="el-GR" sz="900" b="1" dirty="0" smtClean="0">
                  <a:solidFill>
                    <a:schemeClr val="tx1">
                      <a:lumMod val="65000"/>
                      <a:lumOff val="35000"/>
                    </a:schemeClr>
                  </a:solidFill>
                </a:rPr>
                <a:t> 7: «Κέντρο Στήριξης Επιχειρηματικότητας»</a:t>
              </a:r>
              <a:endParaRPr lang="en-GB" sz="900" b="1" dirty="0">
                <a:solidFill>
                  <a:schemeClr val="tx1">
                    <a:lumMod val="65000"/>
                    <a:lumOff val="35000"/>
                  </a:schemeClr>
                </a:solidFill>
              </a:endParaRPr>
            </a:p>
          </p:txBody>
        </p:sp>
        <p:sp>
          <p:nvSpPr>
            <p:cNvPr id="106" name="Ελεύθερη σχεδίαση: Σχήμα 103">
              <a:extLst>
                <a:ext uri="{FF2B5EF4-FFF2-40B4-BE49-F238E27FC236}">
                  <a16:creationId xmlns:a16="http://schemas.microsoft.com/office/drawing/2014/main" xmlns="" id="{54323558-4492-FD6D-040D-576925BBCA4F}"/>
                </a:ext>
              </a:extLst>
            </p:cNvPr>
            <p:cNvSpPr/>
            <p:nvPr/>
          </p:nvSpPr>
          <p:spPr>
            <a:xfrm>
              <a:off x="6289759" y="1855992"/>
              <a:ext cx="162331" cy="1563413"/>
            </a:xfrm>
            <a:custGeom>
              <a:avLst/>
              <a:gdLst/>
              <a:ahLst/>
              <a:cxnLst/>
              <a:rect l="0" t="0" r="0" b="0"/>
              <a:pathLst>
                <a:path>
                  <a:moveTo>
                    <a:pt x="0" y="0"/>
                  </a:moveTo>
                  <a:lnTo>
                    <a:pt x="0" y="1563413"/>
                  </a:lnTo>
                  <a:lnTo>
                    <a:pt x="162331" y="1563413"/>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grpSp>
      <p:sp>
        <p:nvSpPr>
          <p:cNvPr id="105" name="Ελεύθερη σχεδίαση: Σχήμα 53">
            <a:extLst>
              <a:ext uri="{FF2B5EF4-FFF2-40B4-BE49-F238E27FC236}">
                <a16:creationId xmlns:a16="http://schemas.microsoft.com/office/drawing/2014/main" xmlns="" id="{AA8FACE6-BCD3-95C2-AA25-9E061DB79F8B}"/>
              </a:ext>
            </a:extLst>
          </p:cNvPr>
          <p:cNvSpPr/>
          <p:nvPr/>
        </p:nvSpPr>
        <p:spPr>
          <a:xfrm>
            <a:off x="2407396" y="1738877"/>
            <a:ext cx="91440" cy="116086"/>
          </a:xfrm>
          <a:custGeom>
            <a:avLst/>
            <a:gdLst/>
            <a:ahLst/>
            <a:cxnLst/>
            <a:rect l="0" t="0" r="0" b="0"/>
            <a:pathLst>
              <a:path>
                <a:moveTo>
                  <a:pt x="45720" y="0"/>
                </a:moveTo>
                <a:lnTo>
                  <a:pt x="45720" y="74671"/>
                </a:lnTo>
                <a:lnTo>
                  <a:pt x="57134" y="74671"/>
                </a:lnTo>
                <a:lnTo>
                  <a:pt x="57134" y="116086"/>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88" name="Ελεύθερη σχεδίαση: Σχήμα 91">
            <a:extLst>
              <a:ext uri="{FF2B5EF4-FFF2-40B4-BE49-F238E27FC236}">
                <a16:creationId xmlns:a16="http://schemas.microsoft.com/office/drawing/2014/main" xmlns="" id="{6AA8290E-866F-57D2-E295-B248DFDBD284}"/>
              </a:ext>
            </a:extLst>
          </p:cNvPr>
          <p:cNvSpPr/>
          <p:nvPr/>
        </p:nvSpPr>
        <p:spPr>
          <a:xfrm>
            <a:off x="4899288" y="3996421"/>
            <a:ext cx="1255199" cy="485147"/>
          </a:xfrm>
          <a:custGeom>
            <a:avLst/>
            <a:gdLst>
              <a:gd name="connsiteX0" fmla="*/ 0 w 828001"/>
              <a:gd name="connsiteY0" fmla="*/ 0 h 359999"/>
              <a:gd name="connsiteX1" fmla="*/ 828001 w 828001"/>
              <a:gd name="connsiteY1" fmla="*/ 0 h 359999"/>
              <a:gd name="connsiteX2" fmla="*/ 828001 w 828001"/>
              <a:gd name="connsiteY2" fmla="*/ 359999 h 359999"/>
              <a:gd name="connsiteX3" fmla="*/ 0 w 828001"/>
              <a:gd name="connsiteY3" fmla="*/ 359999 h 359999"/>
              <a:gd name="connsiteX4" fmla="*/ 0 w 828001"/>
              <a:gd name="connsiteY4" fmla="*/ 0 h 359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001" h="359999">
                <a:moveTo>
                  <a:pt x="0" y="0"/>
                </a:moveTo>
                <a:lnTo>
                  <a:pt x="828001" y="0"/>
                </a:lnTo>
                <a:lnTo>
                  <a:pt x="828001" y="359999"/>
                </a:lnTo>
                <a:lnTo>
                  <a:pt x="0" y="359999"/>
                </a:lnTo>
                <a:lnTo>
                  <a:pt x="0" y="0"/>
                </a:lnTo>
                <a:close/>
              </a:path>
            </a:pathLst>
          </a:custGeom>
          <a:gradFill flip="none" rotWithShape="1">
            <a:gsLst>
              <a:gs pos="0">
                <a:schemeClr val="accent3">
                  <a:lumMod val="75000"/>
                </a:schemeClr>
              </a:gs>
              <a:gs pos="48000">
                <a:schemeClr val="accent3">
                  <a:lumMod val="97000"/>
                  <a:lumOff val="3000"/>
                </a:schemeClr>
              </a:gs>
              <a:gs pos="100000">
                <a:schemeClr val="accent3">
                  <a:lumMod val="60000"/>
                  <a:lumOff val="40000"/>
                </a:schemeClr>
              </a:gs>
            </a:gsLst>
            <a:lin ang="16200000" scaled="1"/>
            <a:tileRect/>
          </a:grad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l-GR" sz="900" b="1" dirty="0" err="1" smtClean="0">
                <a:solidFill>
                  <a:schemeClr val="tx1">
                    <a:lumMod val="65000"/>
                    <a:lumOff val="35000"/>
                  </a:schemeClr>
                </a:solidFill>
              </a:rPr>
              <a:t>ΣυΔΝΑ</a:t>
            </a:r>
            <a:r>
              <a:rPr lang="el-GR" sz="900" b="1" dirty="0" smtClean="0">
                <a:solidFill>
                  <a:schemeClr val="tx1">
                    <a:lumMod val="65000"/>
                    <a:lumOff val="35000"/>
                  </a:schemeClr>
                </a:solidFill>
              </a:rPr>
              <a:t> 15: «Φυτώρια  επιχειρήσεων»</a:t>
            </a:r>
            <a:endParaRPr lang="en-GB" sz="900" b="1" dirty="0">
              <a:solidFill>
                <a:schemeClr val="tx1">
                  <a:lumMod val="65000"/>
                  <a:lumOff val="35000"/>
                </a:schemeClr>
              </a:solidFill>
            </a:endParaRPr>
          </a:p>
        </p:txBody>
      </p:sp>
      <p:sp>
        <p:nvSpPr>
          <p:cNvPr id="89" name="Ελεύθερη σχεδίαση: Σχήμα 91">
            <a:extLst>
              <a:ext uri="{FF2B5EF4-FFF2-40B4-BE49-F238E27FC236}">
                <a16:creationId xmlns:a16="http://schemas.microsoft.com/office/drawing/2014/main" xmlns="" id="{6AA8290E-866F-57D2-E295-B248DFDBD284}"/>
              </a:ext>
            </a:extLst>
          </p:cNvPr>
          <p:cNvSpPr/>
          <p:nvPr/>
        </p:nvSpPr>
        <p:spPr>
          <a:xfrm>
            <a:off x="6401650" y="3987447"/>
            <a:ext cx="1194152" cy="1005775"/>
          </a:xfrm>
          <a:custGeom>
            <a:avLst/>
            <a:gdLst>
              <a:gd name="connsiteX0" fmla="*/ 0 w 828001"/>
              <a:gd name="connsiteY0" fmla="*/ 0 h 359999"/>
              <a:gd name="connsiteX1" fmla="*/ 828001 w 828001"/>
              <a:gd name="connsiteY1" fmla="*/ 0 h 359999"/>
              <a:gd name="connsiteX2" fmla="*/ 828001 w 828001"/>
              <a:gd name="connsiteY2" fmla="*/ 359999 h 359999"/>
              <a:gd name="connsiteX3" fmla="*/ 0 w 828001"/>
              <a:gd name="connsiteY3" fmla="*/ 359999 h 359999"/>
              <a:gd name="connsiteX4" fmla="*/ 0 w 828001"/>
              <a:gd name="connsiteY4" fmla="*/ 0 h 359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001" h="359999">
                <a:moveTo>
                  <a:pt x="0" y="0"/>
                </a:moveTo>
                <a:lnTo>
                  <a:pt x="828001" y="0"/>
                </a:lnTo>
                <a:lnTo>
                  <a:pt x="828001" y="359999"/>
                </a:lnTo>
                <a:lnTo>
                  <a:pt x="0" y="359999"/>
                </a:lnTo>
                <a:lnTo>
                  <a:pt x="0" y="0"/>
                </a:lnTo>
                <a:close/>
              </a:path>
            </a:pathLst>
          </a:custGeom>
          <a:gradFill flip="none" rotWithShape="1">
            <a:gsLst>
              <a:gs pos="0">
                <a:schemeClr val="accent3">
                  <a:lumMod val="75000"/>
                </a:schemeClr>
              </a:gs>
              <a:gs pos="48000">
                <a:schemeClr val="accent3">
                  <a:lumMod val="97000"/>
                  <a:lumOff val="3000"/>
                </a:schemeClr>
              </a:gs>
              <a:gs pos="100000">
                <a:schemeClr val="accent3">
                  <a:lumMod val="60000"/>
                  <a:lumOff val="40000"/>
                </a:schemeClr>
              </a:gs>
            </a:gsLst>
            <a:lin ang="16200000" scaled="1"/>
            <a:tileRect/>
          </a:grad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l-GR" sz="900" b="1" dirty="0" err="1" smtClean="0">
                <a:solidFill>
                  <a:schemeClr val="tx1">
                    <a:lumMod val="65000"/>
                    <a:lumOff val="35000"/>
                  </a:schemeClr>
                </a:solidFill>
              </a:rPr>
              <a:t>ΣυΔΝΑ</a:t>
            </a:r>
            <a:r>
              <a:rPr lang="el-GR" sz="900" b="1" dirty="0" smtClean="0">
                <a:solidFill>
                  <a:schemeClr val="tx1">
                    <a:lumMod val="65000"/>
                    <a:lumOff val="35000"/>
                  </a:schemeClr>
                </a:solidFill>
              </a:rPr>
              <a:t> 19: «Οριζόντιες Υπηρεσίες Στήριξης, Προώθησης και  Διάχυσης της Επιχειρηματικότητας στους δήμους της </a:t>
            </a:r>
            <a:r>
              <a:rPr lang="el-GR" sz="900" b="1" dirty="0">
                <a:solidFill>
                  <a:schemeClr val="tx1">
                    <a:lumMod val="65000"/>
                    <a:lumOff val="35000"/>
                  </a:schemeClr>
                </a:solidFill>
              </a:rPr>
              <a:t>Ν</a:t>
            </a:r>
            <a:r>
              <a:rPr lang="el-GR" sz="900" b="1" dirty="0" smtClean="0">
                <a:solidFill>
                  <a:schemeClr val="tx1">
                    <a:lumMod val="65000"/>
                    <a:lumOff val="35000"/>
                  </a:schemeClr>
                </a:solidFill>
              </a:rPr>
              <a:t>ότιας Αττικής»</a:t>
            </a:r>
            <a:endParaRPr lang="en-GB" sz="900" b="1" dirty="0">
              <a:solidFill>
                <a:schemeClr val="tx1">
                  <a:lumMod val="65000"/>
                  <a:lumOff val="35000"/>
                </a:schemeClr>
              </a:solidFill>
            </a:endParaRPr>
          </a:p>
        </p:txBody>
      </p:sp>
      <p:sp>
        <p:nvSpPr>
          <p:cNvPr id="37" name="Ελεύθερη σχεδίαση: Σχήμα 58">
            <a:extLst>
              <a:ext uri="{FF2B5EF4-FFF2-40B4-BE49-F238E27FC236}">
                <a16:creationId xmlns:a16="http://schemas.microsoft.com/office/drawing/2014/main" xmlns="" id="{D1D70984-A69E-9CEB-5467-59A9FBDBF5B3}"/>
              </a:ext>
            </a:extLst>
          </p:cNvPr>
          <p:cNvSpPr/>
          <p:nvPr/>
        </p:nvSpPr>
        <p:spPr>
          <a:xfrm>
            <a:off x="319660" y="2918671"/>
            <a:ext cx="155843" cy="482399"/>
          </a:xfrm>
          <a:custGeom>
            <a:avLst/>
            <a:gdLst/>
            <a:ahLst/>
            <a:cxnLst/>
            <a:rect l="0" t="0" r="0" b="0"/>
            <a:pathLst>
              <a:path>
                <a:moveTo>
                  <a:pt x="45720" y="0"/>
                </a:moveTo>
                <a:lnTo>
                  <a:pt x="45720" y="369555"/>
                </a:lnTo>
                <a:lnTo>
                  <a:pt x="96522" y="369555"/>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38" name="Ελεύθερη σχεδίαση: Σχήμα 58">
            <a:extLst>
              <a:ext uri="{FF2B5EF4-FFF2-40B4-BE49-F238E27FC236}">
                <a16:creationId xmlns:a16="http://schemas.microsoft.com/office/drawing/2014/main" xmlns="" id="{D1D70984-A69E-9CEB-5467-59A9FBDBF5B3}"/>
              </a:ext>
            </a:extLst>
          </p:cNvPr>
          <p:cNvSpPr/>
          <p:nvPr/>
        </p:nvSpPr>
        <p:spPr>
          <a:xfrm>
            <a:off x="3220957" y="3056170"/>
            <a:ext cx="155843" cy="482399"/>
          </a:xfrm>
          <a:custGeom>
            <a:avLst/>
            <a:gdLst/>
            <a:ahLst/>
            <a:cxnLst/>
            <a:rect l="0" t="0" r="0" b="0"/>
            <a:pathLst>
              <a:path>
                <a:moveTo>
                  <a:pt x="45720" y="0"/>
                </a:moveTo>
                <a:lnTo>
                  <a:pt x="45720" y="369555"/>
                </a:lnTo>
                <a:lnTo>
                  <a:pt x="96522" y="369555"/>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48" name="Ελεύθερη σχεδίαση: Σχήμα 49">
            <a:extLst>
              <a:ext uri="{FF2B5EF4-FFF2-40B4-BE49-F238E27FC236}">
                <a16:creationId xmlns:a16="http://schemas.microsoft.com/office/drawing/2014/main" xmlns="" id="{0D18EEEA-9A6F-A160-F4F9-DB6BCCEB6A4E}"/>
              </a:ext>
            </a:extLst>
          </p:cNvPr>
          <p:cNvSpPr/>
          <p:nvPr/>
        </p:nvSpPr>
        <p:spPr>
          <a:xfrm>
            <a:off x="4579593" y="975611"/>
            <a:ext cx="91440" cy="494221"/>
          </a:xfrm>
          <a:custGeom>
            <a:avLst/>
            <a:gdLst/>
            <a:ahLst/>
            <a:cxnLst/>
            <a:rect l="0" t="0" r="0" b="0"/>
            <a:pathLst>
              <a:path>
                <a:moveTo>
                  <a:pt x="45720" y="0"/>
                </a:moveTo>
                <a:lnTo>
                  <a:pt x="45720" y="458302"/>
                </a:lnTo>
                <a:lnTo>
                  <a:pt x="124116" y="458302"/>
                </a:lnTo>
              </a:path>
            </a:pathLst>
          </a:custGeom>
          <a:noFill/>
          <a:ln>
            <a:solidFill>
              <a:schemeClr val="accent2"/>
            </a:solidFill>
          </a:ln>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52" name="Ελεύθερη σχεδίαση: Σχήμα 49">
            <a:extLst>
              <a:ext uri="{FF2B5EF4-FFF2-40B4-BE49-F238E27FC236}">
                <a16:creationId xmlns:a16="http://schemas.microsoft.com/office/drawing/2014/main" xmlns="" id="{0D18EEEA-9A6F-A160-F4F9-DB6BCCEB6A4E}"/>
              </a:ext>
            </a:extLst>
          </p:cNvPr>
          <p:cNvSpPr/>
          <p:nvPr/>
        </p:nvSpPr>
        <p:spPr>
          <a:xfrm>
            <a:off x="773761" y="1419581"/>
            <a:ext cx="91440" cy="494221"/>
          </a:xfrm>
          <a:custGeom>
            <a:avLst/>
            <a:gdLst/>
            <a:ahLst/>
            <a:cxnLst/>
            <a:rect l="0" t="0" r="0" b="0"/>
            <a:pathLst>
              <a:path>
                <a:moveTo>
                  <a:pt x="45720" y="0"/>
                </a:moveTo>
                <a:lnTo>
                  <a:pt x="45720" y="458302"/>
                </a:lnTo>
                <a:lnTo>
                  <a:pt x="124116" y="458302"/>
                </a:lnTo>
              </a:path>
            </a:pathLst>
          </a:custGeom>
          <a:noFill/>
          <a:ln>
            <a:solidFill>
              <a:schemeClr val="accent2"/>
            </a:solidFill>
          </a:ln>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53" name="Ελεύθερη σχεδίαση: Σχήμα 49">
            <a:extLst>
              <a:ext uri="{FF2B5EF4-FFF2-40B4-BE49-F238E27FC236}">
                <a16:creationId xmlns:a16="http://schemas.microsoft.com/office/drawing/2014/main" xmlns="" id="{0D18EEEA-9A6F-A160-F4F9-DB6BCCEB6A4E}"/>
              </a:ext>
            </a:extLst>
          </p:cNvPr>
          <p:cNvSpPr/>
          <p:nvPr/>
        </p:nvSpPr>
        <p:spPr>
          <a:xfrm>
            <a:off x="2406321" y="1430185"/>
            <a:ext cx="91440" cy="494221"/>
          </a:xfrm>
          <a:custGeom>
            <a:avLst/>
            <a:gdLst/>
            <a:ahLst/>
            <a:cxnLst/>
            <a:rect l="0" t="0" r="0" b="0"/>
            <a:pathLst>
              <a:path>
                <a:moveTo>
                  <a:pt x="45720" y="0"/>
                </a:moveTo>
                <a:lnTo>
                  <a:pt x="45720" y="458302"/>
                </a:lnTo>
                <a:lnTo>
                  <a:pt x="124116" y="458302"/>
                </a:lnTo>
              </a:path>
            </a:pathLst>
          </a:custGeom>
          <a:noFill/>
          <a:ln>
            <a:solidFill>
              <a:schemeClr val="accent2"/>
            </a:solidFill>
          </a:ln>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54" name="Ελεύθερη σχεδίαση: Σχήμα 49">
            <a:extLst>
              <a:ext uri="{FF2B5EF4-FFF2-40B4-BE49-F238E27FC236}">
                <a16:creationId xmlns:a16="http://schemas.microsoft.com/office/drawing/2014/main" xmlns="" id="{0D18EEEA-9A6F-A160-F4F9-DB6BCCEB6A4E}"/>
              </a:ext>
            </a:extLst>
          </p:cNvPr>
          <p:cNvSpPr/>
          <p:nvPr/>
        </p:nvSpPr>
        <p:spPr>
          <a:xfrm>
            <a:off x="3754090" y="1419581"/>
            <a:ext cx="91440" cy="494221"/>
          </a:xfrm>
          <a:custGeom>
            <a:avLst/>
            <a:gdLst/>
            <a:ahLst/>
            <a:cxnLst/>
            <a:rect l="0" t="0" r="0" b="0"/>
            <a:pathLst>
              <a:path>
                <a:moveTo>
                  <a:pt x="45720" y="0"/>
                </a:moveTo>
                <a:lnTo>
                  <a:pt x="45720" y="458302"/>
                </a:lnTo>
                <a:lnTo>
                  <a:pt x="124116" y="458302"/>
                </a:lnTo>
              </a:path>
            </a:pathLst>
          </a:custGeom>
          <a:noFill/>
          <a:ln>
            <a:solidFill>
              <a:schemeClr val="accent2"/>
            </a:solidFill>
          </a:ln>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61" name="Ελεύθερη σχεδίαση: Σχήμα 49">
            <a:extLst>
              <a:ext uri="{FF2B5EF4-FFF2-40B4-BE49-F238E27FC236}">
                <a16:creationId xmlns:a16="http://schemas.microsoft.com/office/drawing/2014/main" xmlns="" id="{0D18EEEA-9A6F-A160-F4F9-DB6BCCEB6A4E}"/>
              </a:ext>
            </a:extLst>
          </p:cNvPr>
          <p:cNvSpPr/>
          <p:nvPr/>
        </p:nvSpPr>
        <p:spPr>
          <a:xfrm>
            <a:off x="5257712" y="1416050"/>
            <a:ext cx="91440" cy="494221"/>
          </a:xfrm>
          <a:custGeom>
            <a:avLst/>
            <a:gdLst/>
            <a:ahLst/>
            <a:cxnLst/>
            <a:rect l="0" t="0" r="0" b="0"/>
            <a:pathLst>
              <a:path>
                <a:moveTo>
                  <a:pt x="45720" y="0"/>
                </a:moveTo>
                <a:lnTo>
                  <a:pt x="45720" y="458302"/>
                </a:lnTo>
                <a:lnTo>
                  <a:pt x="124116" y="458302"/>
                </a:lnTo>
              </a:path>
            </a:pathLst>
          </a:custGeom>
          <a:noFill/>
          <a:ln>
            <a:solidFill>
              <a:schemeClr val="accent2"/>
            </a:solidFill>
          </a:ln>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62" name="Ελεύθερη σχεδίαση: Σχήμα 49">
            <a:extLst>
              <a:ext uri="{FF2B5EF4-FFF2-40B4-BE49-F238E27FC236}">
                <a16:creationId xmlns:a16="http://schemas.microsoft.com/office/drawing/2014/main" xmlns="" id="{0D18EEEA-9A6F-A160-F4F9-DB6BCCEB6A4E}"/>
              </a:ext>
            </a:extLst>
          </p:cNvPr>
          <p:cNvSpPr/>
          <p:nvPr/>
        </p:nvSpPr>
        <p:spPr>
          <a:xfrm>
            <a:off x="7127413" y="1426488"/>
            <a:ext cx="91440" cy="494221"/>
          </a:xfrm>
          <a:custGeom>
            <a:avLst/>
            <a:gdLst/>
            <a:ahLst/>
            <a:cxnLst/>
            <a:rect l="0" t="0" r="0" b="0"/>
            <a:pathLst>
              <a:path>
                <a:moveTo>
                  <a:pt x="45720" y="0"/>
                </a:moveTo>
                <a:lnTo>
                  <a:pt x="45720" y="458302"/>
                </a:lnTo>
                <a:lnTo>
                  <a:pt x="124116" y="458302"/>
                </a:lnTo>
              </a:path>
            </a:pathLst>
          </a:custGeom>
          <a:noFill/>
          <a:ln>
            <a:solidFill>
              <a:schemeClr val="accent2"/>
            </a:solidFill>
          </a:ln>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63" name="Ελεύθερη σχεδίαση: Σχήμα 49">
            <a:extLst>
              <a:ext uri="{FF2B5EF4-FFF2-40B4-BE49-F238E27FC236}">
                <a16:creationId xmlns:a16="http://schemas.microsoft.com/office/drawing/2014/main" xmlns="" id="{0D18EEEA-9A6F-A160-F4F9-DB6BCCEB6A4E}"/>
              </a:ext>
            </a:extLst>
          </p:cNvPr>
          <p:cNvSpPr/>
          <p:nvPr/>
        </p:nvSpPr>
        <p:spPr>
          <a:xfrm>
            <a:off x="8384344" y="1430184"/>
            <a:ext cx="91440" cy="494221"/>
          </a:xfrm>
          <a:custGeom>
            <a:avLst/>
            <a:gdLst/>
            <a:ahLst/>
            <a:cxnLst/>
            <a:rect l="0" t="0" r="0" b="0"/>
            <a:pathLst>
              <a:path>
                <a:moveTo>
                  <a:pt x="45720" y="0"/>
                </a:moveTo>
                <a:lnTo>
                  <a:pt x="45720" y="458302"/>
                </a:lnTo>
                <a:lnTo>
                  <a:pt x="124116" y="458302"/>
                </a:lnTo>
              </a:path>
            </a:pathLst>
          </a:custGeom>
          <a:noFill/>
          <a:ln>
            <a:solidFill>
              <a:schemeClr val="accent2"/>
            </a:solidFill>
          </a:ln>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65" name="Ελεύθερη σχεδίαση: Σχήμα 81">
            <a:extLst>
              <a:ext uri="{FF2B5EF4-FFF2-40B4-BE49-F238E27FC236}">
                <a16:creationId xmlns:a16="http://schemas.microsoft.com/office/drawing/2014/main" xmlns="" id="{DD53CFB2-A36C-B4F8-3BB1-8983ACA6F473}"/>
              </a:ext>
            </a:extLst>
          </p:cNvPr>
          <p:cNvSpPr/>
          <p:nvPr/>
        </p:nvSpPr>
        <p:spPr>
          <a:xfrm>
            <a:off x="1857068" y="1641498"/>
            <a:ext cx="1187998" cy="1087001"/>
          </a:xfrm>
          <a:custGeom>
            <a:avLst/>
            <a:gdLst>
              <a:gd name="connsiteX0" fmla="*/ 0 w 1187998"/>
              <a:gd name="connsiteY0" fmla="*/ 0 h 992571"/>
              <a:gd name="connsiteX1" fmla="*/ 1187998 w 1187998"/>
              <a:gd name="connsiteY1" fmla="*/ 0 h 992571"/>
              <a:gd name="connsiteX2" fmla="*/ 1187998 w 1187998"/>
              <a:gd name="connsiteY2" fmla="*/ 992571 h 992571"/>
              <a:gd name="connsiteX3" fmla="*/ 0 w 1187998"/>
              <a:gd name="connsiteY3" fmla="*/ 992571 h 992571"/>
              <a:gd name="connsiteX4" fmla="*/ 0 w 1187998"/>
              <a:gd name="connsiteY4" fmla="*/ 0 h 992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998" h="992571">
                <a:moveTo>
                  <a:pt x="0" y="0"/>
                </a:moveTo>
                <a:lnTo>
                  <a:pt x="1187998" y="0"/>
                </a:lnTo>
                <a:lnTo>
                  <a:pt x="1187998" y="992571"/>
                </a:lnTo>
                <a:lnTo>
                  <a:pt x="0" y="992571"/>
                </a:lnTo>
                <a:lnTo>
                  <a:pt x="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l-GR" sz="1100" b="1" dirty="0"/>
              <a:t>ΕΣ 1.2. </a:t>
            </a:r>
            <a:r>
              <a:rPr lang="el-GR" sz="1100" b="1" dirty="0" smtClean="0"/>
              <a:t>Αύξηση χρήσης </a:t>
            </a:r>
            <a:r>
              <a:rPr lang="el-GR" sz="1100" b="1" dirty="0"/>
              <a:t>ΤΠΕ </a:t>
            </a:r>
            <a:r>
              <a:rPr lang="el-GR" sz="1100" b="1" dirty="0" smtClean="0"/>
              <a:t>στις ΜΜΕ</a:t>
            </a:r>
            <a:endParaRPr lang="el-GR" sz="1100" b="1" kern="1200" dirty="0"/>
          </a:p>
        </p:txBody>
      </p:sp>
      <p:sp>
        <p:nvSpPr>
          <p:cNvPr id="67" name="Ελεύθερη σχεδίαση: Σχήμα 90">
            <a:extLst>
              <a:ext uri="{FF2B5EF4-FFF2-40B4-BE49-F238E27FC236}">
                <a16:creationId xmlns:a16="http://schemas.microsoft.com/office/drawing/2014/main" xmlns="" id="{18B677C0-8B5B-8E2B-155E-6C21F8BA9993}"/>
              </a:ext>
            </a:extLst>
          </p:cNvPr>
          <p:cNvSpPr/>
          <p:nvPr/>
        </p:nvSpPr>
        <p:spPr>
          <a:xfrm>
            <a:off x="4832180" y="1639281"/>
            <a:ext cx="1332000" cy="1087001"/>
          </a:xfrm>
          <a:custGeom>
            <a:avLst/>
            <a:gdLst>
              <a:gd name="connsiteX0" fmla="*/ 0 w 1187998"/>
              <a:gd name="connsiteY0" fmla="*/ 0 h 992571"/>
              <a:gd name="connsiteX1" fmla="*/ 1187998 w 1187998"/>
              <a:gd name="connsiteY1" fmla="*/ 0 h 992571"/>
              <a:gd name="connsiteX2" fmla="*/ 1187998 w 1187998"/>
              <a:gd name="connsiteY2" fmla="*/ 992571 h 992571"/>
              <a:gd name="connsiteX3" fmla="*/ 0 w 1187998"/>
              <a:gd name="connsiteY3" fmla="*/ 992571 h 992571"/>
              <a:gd name="connsiteX4" fmla="*/ 0 w 1187998"/>
              <a:gd name="connsiteY4" fmla="*/ 0 h 992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998" h="992571">
                <a:moveTo>
                  <a:pt x="0" y="0"/>
                </a:moveTo>
                <a:lnTo>
                  <a:pt x="1187998" y="0"/>
                </a:lnTo>
                <a:lnTo>
                  <a:pt x="1187998" y="992571"/>
                </a:lnTo>
                <a:lnTo>
                  <a:pt x="0" y="992571"/>
                </a:lnTo>
                <a:lnTo>
                  <a:pt x="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l-GR" sz="1100" b="1" dirty="0"/>
              <a:t>ΕΣ 1.4. Αύξηση του αριθμού </a:t>
            </a:r>
            <a:r>
              <a:rPr lang="el-GR" sz="1100" b="1" dirty="0" smtClean="0"/>
              <a:t>των επιχειρήσεων </a:t>
            </a:r>
            <a:r>
              <a:rPr lang="el-GR" sz="1100" b="1" dirty="0"/>
              <a:t>σε </a:t>
            </a:r>
            <a:r>
              <a:rPr lang="el-GR" sz="1100" b="1" dirty="0" smtClean="0"/>
              <a:t>τομείς υψηλής </a:t>
            </a:r>
            <a:r>
              <a:rPr lang="el-GR" sz="1100" b="1" dirty="0"/>
              <a:t>προστιθέμενης αξίας</a:t>
            </a:r>
            <a:endParaRPr lang="el-GR" sz="1100" b="1" kern="1200" dirty="0"/>
          </a:p>
        </p:txBody>
      </p:sp>
      <p:sp>
        <p:nvSpPr>
          <p:cNvPr id="76" name="Ελεύθερη σχεδίαση: Σχήμα 57">
            <a:extLst>
              <a:ext uri="{FF2B5EF4-FFF2-40B4-BE49-F238E27FC236}">
                <a16:creationId xmlns:a16="http://schemas.microsoft.com/office/drawing/2014/main" xmlns="" id="{DA01F81A-D68B-4CFD-F898-8B98411E115D}"/>
              </a:ext>
            </a:extLst>
          </p:cNvPr>
          <p:cNvSpPr/>
          <p:nvPr/>
        </p:nvSpPr>
        <p:spPr>
          <a:xfrm>
            <a:off x="322811" y="2238280"/>
            <a:ext cx="45719" cy="1348293"/>
          </a:xfrm>
          <a:custGeom>
            <a:avLst/>
            <a:gdLst/>
            <a:ahLst/>
            <a:cxnLst/>
            <a:rect l="0" t="0" r="0" b="0"/>
            <a:pathLst>
              <a:path>
                <a:moveTo>
                  <a:pt x="45720" y="0"/>
                </a:moveTo>
                <a:lnTo>
                  <a:pt x="45720" y="1044422"/>
                </a:lnTo>
                <a:lnTo>
                  <a:pt x="96522" y="1044422"/>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64" name="Ελεύθερη σχεδίαση: Σχήμα 71">
            <a:extLst>
              <a:ext uri="{FF2B5EF4-FFF2-40B4-BE49-F238E27FC236}">
                <a16:creationId xmlns:a16="http://schemas.microsoft.com/office/drawing/2014/main" xmlns="" id="{A1F6FEB2-3F9A-448A-6DF9-2D0ACF821F2F}"/>
              </a:ext>
            </a:extLst>
          </p:cNvPr>
          <p:cNvSpPr/>
          <p:nvPr/>
        </p:nvSpPr>
        <p:spPr>
          <a:xfrm>
            <a:off x="361313" y="1623593"/>
            <a:ext cx="1296000" cy="1087001"/>
          </a:xfrm>
          <a:custGeom>
            <a:avLst/>
            <a:gdLst>
              <a:gd name="connsiteX0" fmla="*/ 0 w 1187998"/>
              <a:gd name="connsiteY0" fmla="*/ 0 h 992571"/>
              <a:gd name="connsiteX1" fmla="*/ 1187998 w 1187998"/>
              <a:gd name="connsiteY1" fmla="*/ 0 h 992571"/>
              <a:gd name="connsiteX2" fmla="*/ 1187998 w 1187998"/>
              <a:gd name="connsiteY2" fmla="*/ 992571 h 992571"/>
              <a:gd name="connsiteX3" fmla="*/ 0 w 1187998"/>
              <a:gd name="connsiteY3" fmla="*/ 992571 h 992571"/>
              <a:gd name="connsiteX4" fmla="*/ 0 w 1187998"/>
              <a:gd name="connsiteY4" fmla="*/ 0 h 992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998" h="992571">
                <a:moveTo>
                  <a:pt x="0" y="0"/>
                </a:moveTo>
                <a:lnTo>
                  <a:pt x="1187998" y="0"/>
                </a:lnTo>
                <a:lnTo>
                  <a:pt x="1187998" y="992571"/>
                </a:lnTo>
                <a:lnTo>
                  <a:pt x="0" y="992571"/>
                </a:lnTo>
                <a:lnTo>
                  <a:pt x="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l-GR" sz="1100" b="1" dirty="0"/>
              <a:t>ΕΣ 1.1. Αύξηση των </a:t>
            </a:r>
            <a:r>
              <a:rPr lang="el-GR" sz="1100" b="1" dirty="0" smtClean="0"/>
              <a:t>δαπανών</a:t>
            </a:r>
            <a:r>
              <a:rPr lang="en-US" sz="1100" b="1" dirty="0" smtClean="0"/>
              <a:t> </a:t>
            </a:r>
            <a:r>
              <a:rPr lang="el-GR" sz="1100" b="1" dirty="0" smtClean="0"/>
              <a:t>των </a:t>
            </a:r>
            <a:r>
              <a:rPr lang="el-GR" sz="1100" b="1" dirty="0"/>
              <a:t>επιχειρήσεων για </a:t>
            </a:r>
            <a:r>
              <a:rPr lang="el-GR" sz="1100" b="1" dirty="0" smtClean="0"/>
              <a:t>έρευνα,</a:t>
            </a:r>
            <a:r>
              <a:rPr lang="en-US" sz="1100" b="1" dirty="0" smtClean="0"/>
              <a:t> </a:t>
            </a:r>
            <a:r>
              <a:rPr lang="el-GR" sz="1100" b="1" dirty="0" smtClean="0"/>
              <a:t>τεχνολογική </a:t>
            </a:r>
            <a:r>
              <a:rPr lang="el-GR" sz="1100" b="1" dirty="0"/>
              <a:t>ανάπτυξη </a:t>
            </a:r>
            <a:r>
              <a:rPr lang="el-GR" sz="1100" b="1" dirty="0" smtClean="0"/>
              <a:t>και καινοτομία</a:t>
            </a:r>
            <a:endParaRPr lang="el-GR" sz="1100" b="1" kern="1200" dirty="0"/>
          </a:p>
        </p:txBody>
      </p:sp>
      <p:sp>
        <p:nvSpPr>
          <p:cNvPr id="77" name="Ελεύθερη σχεδίαση: Σχήμα 54">
            <a:extLst>
              <a:ext uri="{FF2B5EF4-FFF2-40B4-BE49-F238E27FC236}">
                <a16:creationId xmlns:a16="http://schemas.microsoft.com/office/drawing/2014/main" xmlns="" id="{C5487677-C773-A712-BC7C-0697016DB648}"/>
              </a:ext>
            </a:extLst>
          </p:cNvPr>
          <p:cNvSpPr/>
          <p:nvPr/>
        </p:nvSpPr>
        <p:spPr>
          <a:xfrm>
            <a:off x="3258632" y="2515474"/>
            <a:ext cx="154234" cy="970294"/>
          </a:xfrm>
          <a:custGeom>
            <a:avLst/>
            <a:gdLst/>
            <a:ahLst/>
            <a:cxnLst/>
            <a:rect l="0" t="0" r="0" b="0"/>
            <a:pathLst>
              <a:path>
                <a:moveTo>
                  <a:pt x="0" y="0"/>
                </a:moveTo>
                <a:lnTo>
                  <a:pt x="0" y="899775"/>
                </a:lnTo>
                <a:lnTo>
                  <a:pt x="154234" y="899775"/>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66" name="Ελεύθερη σχεδίαση: Σχήμα 84">
            <a:extLst>
              <a:ext uri="{FF2B5EF4-FFF2-40B4-BE49-F238E27FC236}">
                <a16:creationId xmlns:a16="http://schemas.microsoft.com/office/drawing/2014/main" xmlns="" id="{558E0C41-1D67-9700-5D6A-DD3BAD4E302F}"/>
              </a:ext>
            </a:extLst>
          </p:cNvPr>
          <p:cNvSpPr/>
          <p:nvPr/>
        </p:nvSpPr>
        <p:spPr>
          <a:xfrm>
            <a:off x="3257483" y="1646053"/>
            <a:ext cx="1404000" cy="1087001"/>
          </a:xfrm>
          <a:custGeom>
            <a:avLst/>
            <a:gdLst>
              <a:gd name="connsiteX0" fmla="*/ 0 w 1187998"/>
              <a:gd name="connsiteY0" fmla="*/ 0 h 992571"/>
              <a:gd name="connsiteX1" fmla="*/ 1187998 w 1187998"/>
              <a:gd name="connsiteY1" fmla="*/ 0 h 992571"/>
              <a:gd name="connsiteX2" fmla="*/ 1187998 w 1187998"/>
              <a:gd name="connsiteY2" fmla="*/ 992571 h 992571"/>
              <a:gd name="connsiteX3" fmla="*/ 0 w 1187998"/>
              <a:gd name="connsiteY3" fmla="*/ 992571 h 992571"/>
              <a:gd name="connsiteX4" fmla="*/ 0 w 1187998"/>
              <a:gd name="connsiteY4" fmla="*/ 0 h 992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998" h="992571">
                <a:moveTo>
                  <a:pt x="0" y="0"/>
                </a:moveTo>
                <a:lnTo>
                  <a:pt x="1187998" y="0"/>
                </a:lnTo>
                <a:lnTo>
                  <a:pt x="1187998" y="992571"/>
                </a:lnTo>
                <a:lnTo>
                  <a:pt x="0" y="992571"/>
                </a:lnTo>
                <a:lnTo>
                  <a:pt x="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l-GR" sz="1100" b="1" dirty="0" smtClean="0"/>
              <a:t>ΕΣ 1.3</a:t>
            </a:r>
            <a:r>
              <a:rPr lang="el-GR" sz="1100" b="1" dirty="0"/>
              <a:t>. Αξιοποίηση των </a:t>
            </a:r>
            <a:r>
              <a:rPr lang="el-GR" sz="1100" b="1" dirty="0" smtClean="0"/>
              <a:t>ΤΠΕ στους </a:t>
            </a:r>
            <a:r>
              <a:rPr lang="el-GR" sz="1100" b="1" dirty="0"/>
              <a:t>τομείς του </a:t>
            </a:r>
            <a:r>
              <a:rPr lang="el-GR" sz="1100" b="1" dirty="0" smtClean="0"/>
              <a:t>πολιτισμού, των </a:t>
            </a:r>
            <a:r>
              <a:rPr lang="el-GR" sz="1100" b="1" dirty="0"/>
              <a:t>μεταφορών και </a:t>
            </a:r>
            <a:r>
              <a:rPr lang="el-GR" sz="1100" b="1" dirty="0" smtClean="0"/>
              <a:t>της κοινωνικής </a:t>
            </a:r>
            <a:r>
              <a:rPr lang="el-GR" sz="1100" b="1" dirty="0"/>
              <a:t>ενσωμάτωσης</a:t>
            </a:r>
            <a:endParaRPr lang="el-GR" sz="1100" b="1" kern="1200" dirty="0"/>
          </a:p>
        </p:txBody>
      </p:sp>
      <p:sp>
        <p:nvSpPr>
          <p:cNvPr id="78" name="Ελεύθερη σχεδίαση: Σχήμα 85">
            <a:extLst>
              <a:ext uri="{FF2B5EF4-FFF2-40B4-BE49-F238E27FC236}">
                <a16:creationId xmlns:a16="http://schemas.microsoft.com/office/drawing/2014/main" xmlns="" id="{AC05C4A3-B4EE-D9E4-709F-C2540FFCF760}"/>
              </a:ext>
            </a:extLst>
          </p:cNvPr>
          <p:cNvSpPr/>
          <p:nvPr/>
        </p:nvSpPr>
        <p:spPr>
          <a:xfrm>
            <a:off x="3313997" y="3044728"/>
            <a:ext cx="1330161" cy="794594"/>
          </a:xfrm>
          <a:custGeom>
            <a:avLst/>
            <a:gdLst>
              <a:gd name="connsiteX0" fmla="*/ 0 w 1005093"/>
              <a:gd name="connsiteY0" fmla="*/ 0 h 393557"/>
              <a:gd name="connsiteX1" fmla="*/ 1005093 w 1005093"/>
              <a:gd name="connsiteY1" fmla="*/ 0 h 393557"/>
              <a:gd name="connsiteX2" fmla="*/ 1005093 w 1005093"/>
              <a:gd name="connsiteY2" fmla="*/ 393557 h 393557"/>
              <a:gd name="connsiteX3" fmla="*/ 0 w 1005093"/>
              <a:gd name="connsiteY3" fmla="*/ 393557 h 393557"/>
              <a:gd name="connsiteX4" fmla="*/ 0 w 1005093"/>
              <a:gd name="connsiteY4" fmla="*/ 0 h 393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93" h="393557">
                <a:moveTo>
                  <a:pt x="0" y="0"/>
                </a:moveTo>
                <a:lnTo>
                  <a:pt x="1005093" y="0"/>
                </a:lnTo>
                <a:lnTo>
                  <a:pt x="1005093" y="393557"/>
                </a:lnTo>
                <a:lnTo>
                  <a:pt x="0" y="393557"/>
                </a:lnTo>
                <a:lnTo>
                  <a:pt x="0" y="0"/>
                </a:lnTo>
                <a:close/>
              </a:path>
            </a:pathLst>
          </a:custGeom>
          <a:gradFill flip="none" rotWithShape="1">
            <a:gsLst>
              <a:gs pos="0">
                <a:schemeClr val="accent3">
                  <a:lumMod val="75000"/>
                </a:schemeClr>
              </a:gs>
              <a:gs pos="48000">
                <a:schemeClr val="accent3">
                  <a:lumMod val="97000"/>
                  <a:lumOff val="3000"/>
                </a:schemeClr>
              </a:gs>
              <a:gs pos="100000">
                <a:schemeClr val="accent3">
                  <a:lumMod val="60000"/>
                  <a:lumOff val="40000"/>
                </a:schemeClr>
              </a:gs>
            </a:gsLst>
            <a:lin ang="16200000" scaled="1"/>
            <a:tileRect/>
          </a:grad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l-GR" sz="900" b="1" dirty="0" err="1" smtClean="0">
                <a:solidFill>
                  <a:schemeClr val="tx1">
                    <a:lumMod val="65000"/>
                    <a:lumOff val="35000"/>
                  </a:schemeClr>
                </a:solidFill>
              </a:rPr>
              <a:t>ΣυΔΝΑ</a:t>
            </a:r>
            <a:r>
              <a:rPr lang="el-GR" sz="900" b="1" dirty="0" smtClean="0">
                <a:solidFill>
                  <a:schemeClr val="tx1">
                    <a:lumMod val="65000"/>
                    <a:lumOff val="35000"/>
                  </a:schemeClr>
                </a:solidFill>
              </a:rPr>
              <a:t> 11: «Έξυπνες εφαρμογές ηλεκτρονικού πολιτισμού, ηλεκτρονικού τουρισμού και ενίσχυσης βιώσιμης κινητικότητας»</a:t>
            </a:r>
            <a:endParaRPr lang="en-GB" sz="900" b="1" dirty="0">
              <a:solidFill>
                <a:schemeClr val="tx1">
                  <a:lumMod val="65000"/>
                  <a:lumOff val="35000"/>
                </a:schemeClr>
              </a:solidFill>
            </a:endParaRPr>
          </a:p>
        </p:txBody>
      </p:sp>
      <p:sp>
        <p:nvSpPr>
          <p:cNvPr id="79" name="Ελεύθερη σχεδίαση: Σχήμα 103">
            <a:extLst>
              <a:ext uri="{FF2B5EF4-FFF2-40B4-BE49-F238E27FC236}">
                <a16:creationId xmlns:a16="http://schemas.microsoft.com/office/drawing/2014/main" xmlns="" id="{54323558-4492-FD6D-040D-576925BBCA4F}"/>
              </a:ext>
            </a:extLst>
          </p:cNvPr>
          <p:cNvSpPr/>
          <p:nvPr/>
        </p:nvSpPr>
        <p:spPr>
          <a:xfrm>
            <a:off x="6348772" y="1796920"/>
            <a:ext cx="162331" cy="1685945"/>
          </a:xfrm>
          <a:custGeom>
            <a:avLst/>
            <a:gdLst/>
            <a:ahLst/>
            <a:cxnLst/>
            <a:rect l="0" t="0" r="0" b="0"/>
            <a:pathLst>
              <a:path>
                <a:moveTo>
                  <a:pt x="0" y="0"/>
                </a:moveTo>
                <a:lnTo>
                  <a:pt x="0" y="1563413"/>
                </a:lnTo>
                <a:lnTo>
                  <a:pt x="162331" y="1563413"/>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74" name="Ελεύθερη σχεδίαση: Σχήμα 92">
            <a:extLst>
              <a:ext uri="{FF2B5EF4-FFF2-40B4-BE49-F238E27FC236}">
                <a16:creationId xmlns:a16="http://schemas.microsoft.com/office/drawing/2014/main" xmlns="" id="{74527872-6D2A-F6ED-522E-CBC2045FCD8B}"/>
              </a:ext>
            </a:extLst>
          </p:cNvPr>
          <p:cNvSpPr/>
          <p:nvPr/>
        </p:nvSpPr>
        <p:spPr>
          <a:xfrm>
            <a:off x="6319228" y="1638824"/>
            <a:ext cx="1260000" cy="1087001"/>
          </a:xfrm>
          <a:custGeom>
            <a:avLst/>
            <a:gdLst>
              <a:gd name="connsiteX0" fmla="*/ 0 w 1187998"/>
              <a:gd name="connsiteY0" fmla="*/ 0 h 992571"/>
              <a:gd name="connsiteX1" fmla="*/ 1187998 w 1187998"/>
              <a:gd name="connsiteY1" fmla="*/ 0 h 992571"/>
              <a:gd name="connsiteX2" fmla="*/ 1187998 w 1187998"/>
              <a:gd name="connsiteY2" fmla="*/ 992571 h 992571"/>
              <a:gd name="connsiteX3" fmla="*/ 0 w 1187998"/>
              <a:gd name="connsiteY3" fmla="*/ 992571 h 992571"/>
              <a:gd name="connsiteX4" fmla="*/ 0 w 1187998"/>
              <a:gd name="connsiteY4" fmla="*/ 0 h 992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998" h="992571">
                <a:moveTo>
                  <a:pt x="0" y="0"/>
                </a:moveTo>
                <a:lnTo>
                  <a:pt x="1187998" y="0"/>
                </a:lnTo>
                <a:lnTo>
                  <a:pt x="1187998" y="992571"/>
                </a:lnTo>
                <a:lnTo>
                  <a:pt x="0" y="992571"/>
                </a:lnTo>
                <a:lnTo>
                  <a:pt x="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l-GR" sz="1100" b="1" dirty="0"/>
              <a:t>ΕΣ </a:t>
            </a:r>
            <a:r>
              <a:rPr lang="el-GR" sz="1100" b="1" dirty="0" smtClean="0"/>
              <a:t>1.5. Αναστροφή της συρρίκνωσης της παραγωγικής </a:t>
            </a:r>
            <a:r>
              <a:rPr lang="el-GR" sz="1100" b="1" dirty="0"/>
              <a:t>βάσης </a:t>
            </a:r>
            <a:r>
              <a:rPr lang="el-GR" sz="1100" b="1" dirty="0" smtClean="0"/>
              <a:t>της Περιφέρειας</a:t>
            </a:r>
            <a:endParaRPr lang="el-GR" sz="1100" b="1" kern="1200" dirty="0"/>
          </a:p>
        </p:txBody>
      </p:sp>
      <p:sp>
        <p:nvSpPr>
          <p:cNvPr id="40" name="Ελεύθερη σχεδίαση: Σχήμα 91">
            <a:extLst>
              <a:ext uri="{FF2B5EF4-FFF2-40B4-BE49-F238E27FC236}">
                <a16:creationId xmlns:a16="http://schemas.microsoft.com/office/drawing/2014/main" xmlns="" id="{6AA8290E-866F-57D2-E295-B248DFDBD284}"/>
              </a:ext>
            </a:extLst>
          </p:cNvPr>
          <p:cNvSpPr/>
          <p:nvPr/>
        </p:nvSpPr>
        <p:spPr>
          <a:xfrm>
            <a:off x="6393877" y="3044857"/>
            <a:ext cx="1201925" cy="675019"/>
          </a:xfrm>
          <a:custGeom>
            <a:avLst/>
            <a:gdLst>
              <a:gd name="connsiteX0" fmla="*/ 0 w 828001"/>
              <a:gd name="connsiteY0" fmla="*/ 0 h 359999"/>
              <a:gd name="connsiteX1" fmla="*/ 828001 w 828001"/>
              <a:gd name="connsiteY1" fmla="*/ 0 h 359999"/>
              <a:gd name="connsiteX2" fmla="*/ 828001 w 828001"/>
              <a:gd name="connsiteY2" fmla="*/ 359999 h 359999"/>
              <a:gd name="connsiteX3" fmla="*/ 0 w 828001"/>
              <a:gd name="connsiteY3" fmla="*/ 359999 h 359999"/>
              <a:gd name="connsiteX4" fmla="*/ 0 w 828001"/>
              <a:gd name="connsiteY4" fmla="*/ 0 h 359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001" h="359999">
                <a:moveTo>
                  <a:pt x="0" y="0"/>
                </a:moveTo>
                <a:lnTo>
                  <a:pt x="828001" y="0"/>
                </a:lnTo>
                <a:lnTo>
                  <a:pt x="828001" y="359999"/>
                </a:lnTo>
                <a:lnTo>
                  <a:pt x="0" y="359999"/>
                </a:lnTo>
                <a:lnTo>
                  <a:pt x="0" y="0"/>
                </a:lnTo>
                <a:close/>
              </a:path>
            </a:pathLst>
          </a:custGeom>
          <a:gradFill flip="none" rotWithShape="1">
            <a:gsLst>
              <a:gs pos="0">
                <a:schemeClr val="accent3">
                  <a:lumMod val="75000"/>
                </a:schemeClr>
              </a:gs>
              <a:gs pos="48000">
                <a:schemeClr val="accent3">
                  <a:lumMod val="97000"/>
                  <a:lumOff val="3000"/>
                </a:schemeClr>
              </a:gs>
              <a:gs pos="100000">
                <a:schemeClr val="accent3">
                  <a:lumMod val="60000"/>
                  <a:lumOff val="40000"/>
                </a:schemeClr>
              </a:gs>
            </a:gsLst>
            <a:lin ang="16200000" scaled="1"/>
            <a:tileRect/>
          </a:grad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l-GR" sz="900" b="1" dirty="0" err="1" smtClean="0">
                <a:solidFill>
                  <a:schemeClr val="tx1">
                    <a:lumMod val="65000"/>
                    <a:lumOff val="35000"/>
                  </a:schemeClr>
                </a:solidFill>
              </a:rPr>
              <a:t>ΣυΔΝΑ</a:t>
            </a:r>
            <a:r>
              <a:rPr lang="el-GR" sz="900" b="1" dirty="0" smtClean="0">
                <a:solidFill>
                  <a:schemeClr val="tx1">
                    <a:lumMod val="65000"/>
                    <a:lumOff val="35000"/>
                  </a:schemeClr>
                </a:solidFill>
              </a:rPr>
              <a:t> 7: «Κέντρο Στήριξης Επιχειρηματικότητας»</a:t>
            </a:r>
            <a:endParaRPr lang="en-GB" sz="900" b="1" dirty="0">
              <a:solidFill>
                <a:schemeClr val="tx1">
                  <a:lumMod val="65000"/>
                  <a:lumOff val="35000"/>
                </a:schemeClr>
              </a:solidFill>
            </a:endParaRPr>
          </a:p>
        </p:txBody>
      </p:sp>
      <p:sp>
        <p:nvSpPr>
          <p:cNvPr id="80" name="Ελεύθερη σχεδίαση: Σχήμα 103">
            <a:extLst>
              <a:ext uri="{FF2B5EF4-FFF2-40B4-BE49-F238E27FC236}">
                <a16:creationId xmlns:a16="http://schemas.microsoft.com/office/drawing/2014/main" xmlns="" id="{54323558-4492-FD6D-040D-576925BBCA4F}"/>
              </a:ext>
            </a:extLst>
          </p:cNvPr>
          <p:cNvSpPr/>
          <p:nvPr/>
        </p:nvSpPr>
        <p:spPr>
          <a:xfrm>
            <a:off x="7751177" y="1756858"/>
            <a:ext cx="162331" cy="1685945"/>
          </a:xfrm>
          <a:custGeom>
            <a:avLst/>
            <a:gdLst/>
            <a:ahLst/>
            <a:cxnLst/>
            <a:rect l="0" t="0" r="0" b="0"/>
            <a:pathLst>
              <a:path>
                <a:moveTo>
                  <a:pt x="0" y="0"/>
                </a:moveTo>
                <a:lnTo>
                  <a:pt x="0" y="1563413"/>
                </a:lnTo>
                <a:lnTo>
                  <a:pt x="162331" y="1563413"/>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75" name="Ελεύθερη σχεδίαση: Σχήμα 97">
            <a:extLst>
              <a:ext uri="{FF2B5EF4-FFF2-40B4-BE49-F238E27FC236}">
                <a16:creationId xmlns:a16="http://schemas.microsoft.com/office/drawing/2014/main" xmlns="" id="{455E80C0-1399-6223-3982-557228FC6DEC}"/>
              </a:ext>
            </a:extLst>
          </p:cNvPr>
          <p:cNvSpPr/>
          <p:nvPr/>
        </p:nvSpPr>
        <p:spPr>
          <a:xfrm>
            <a:off x="7722620" y="1646052"/>
            <a:ext cx="1224000" cy="1087001"/>
          </a:xfrm>
          <a:custGeom>
            <a:avLst/>
            <a:gdLst>
              <a:gd name="connsiteX0" fmla="*/ 0 w 1187998"/>
              <a:gd name="connsiteY0" fmla="*/ 0 h 992571"/>
              <a:gd name="connsiteX1" fmla="*/ 1187998 w 1187998"/>
              <a:gd name="connsiteY1" fmla="*/ 0 h 992571"/>
              <a:gd name="connsiteX2" fmla="*/ 1187998 w 1187998"/>
              <a:gd name="connsiteY2" fmla="*/ 992571 h 992571"/>
              <a:gd name="connsiteX3" fmla="*/ 0 w 1187998"/>
              <a:gd name="connsiteY3" fmla="*/ 992571 h 992571"/>
              <a:gd name="connsiteX4" fmla="*/ 0 w 1187998"/>
              <a:gd name="connsiteY4" fmla="*/ 0 h 992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998" h="992571">
                <a:moveTo>
                  <a:pt x="0" y="0"/>
                </a:moveTo>
                <a:lnTo>
                  <a:pt x="1187998" y="0"/>
                </a:lnTo>
                <a:lnTo>
                  <a:pt x="1187998" y="992571"/>
                </a:lnTo>
                <a:lnTo>
                  <a:pt x="0" y="992571"/>
                </a:lnTo>
                <a:lnTo>
                  <a:pt x="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l-GR" sz="1100" b="1" dirty="0" smtClean="0"/>
              <a:t>ΕΣ 1.6</a:t>
            </a:r>
            <a:r>
              <a:rPr lang="el-GR" sz="1100" b="1" dirty="0"/>
              <a:t>. Βελτίωση </a:t>
            </a:r>
            <a:r>
              <a:rPr lang="el-GR" sz="1100" b="1" dirty="0" smtClean="0"/>
              <a:t>της εξωστρέφειας της Περιφερειακής </a:t>
            </a:r>
            <a:r>
              <a:rPr lang="el-GR" sz="1100" b="1" dirty="0"/>
              <a:t>οικονομίας</a:t>
            </a:r>
            <a:endParaRPr lang="el-GR" sz="1100" b="1" kern="1200" dirty="0"/>
          </a:p>
        </p:txBody>
      </p:sp>
      <p:sp>
        <p:nvSpPr>
          <p:cNvPr id="45" name="Ελεύθερη σχεδίαση: Σχήμα 91">
            <a:extLst>
              <a:ext uri="{FF2B5EF4-FFF2-40B4-BE49-F238E27FC236}">
                <a16:creationId xmlns:a16="http://schemas.microsoft.com/office/drawing/2014/main" xmlns="" id="{6AA8290E-866F-57D2-E295-B248DFDBD284}"/>
              </a:ext>
            </a:extLst>
          </p:cNvPr>
          <p:cNvSpPr/>
          <p:nvPr/>
        </p:nvSpPr>
        <p:spPr>
          <a:xfrm>
            <a:off x="7797641" y="3040340"/>
            <a:ext cx="1173407" cy="679536"/>
          </a:xfrm>
          <a:custGeom>
            <a:avLst/>
            <a:gdLst>
              <a:gd name="connsiteX0" fmla="*/ 0 w 828001"/>
              <a:gd name="connsiteY0" fmla="*/ 0 h 359999"/>
              <a:gd name="connsiteX1" fmla="*/ 828001 w 828001"/>
              <a:gd name="connsiteY1" fmla="*/ 0 h 359999"/>
              <a:gd name="connsiteX2" fmla="*/ 828001 w 828001"/>
              <a:gd name="connsiteY2" fmla="*/ 359999 h 359999"/>
              <a:gd name="connsiteX3" fmla="*/ 0 w 828001"/>
              <a:gd name="connsiteY3" fmla="*/ 359999 h 359999"/>
              <a:gd name="connsiteX4" fmla="*/ 0 w 828001"/>
              <a:gd name="connsiteY4" fmla="*/ 0 h 359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001" h="359999">
                <a:moveTo>
                  <a:pt x="0" y="0"/>
                </a:moveTo>
                <a:lnTo>
                  <a:pt x="828001" y="0"/>
                </a:lnTo>
                <a:lnTo>
                  <a:pt x="828001" y="359999"/>
                </a:lnTo>
                <a:lnTo>
                  <a:pt x="0" y="359999"/>
                </a:lnTo>
                <a:lnTo>
                  <a:pt x="0" y="0"/>
                </a:lnTo>
                <a:close/>
              </a:path>
            </a:pathLst>
          </a:custGeom>
          <a:gradFill flip="none" rotWithShape="1">
            <a:gsLst>
              <a:gs pos="0">
                <a:schemeClr val="accent3">
                  <a:lumMod val="75000"/>
                </a:schemeClr>
              </a:gs>
              <a:gs pos="48000">
                <a:schemeClr val="accent3">
                  <a:lumMod val="97000"/>
                  <a:lumOff val="3000"/>
                </a:schemeClr>
              </a:gs>
              <a:gs pos="100000">
                <a:schemeClr val="accent3">
                  <a:lumMod val="60000"/>
                  <a:lumOff val="40000"/>
                </a:schemeClr>
              </a:gs>
            </a:gsLst>
            <a:lin ang="16200000" scaled="1"/>
            <a:tileRect/>
          </a:grad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l-GR" sz="900" b="1" dirty="0" err="1" smtClean="0">
                <a:solidFill>
                  <a:schemeClr val="tx1">
                    <a:lumMod val="65000"/>
                    <a:lumOff val="35000"/>
                  </a:schemeClr>
                </a:solidFill>
              </a:rPr>
              <a:t>ΣυΔΝΑ</a:t>
            </a:r>
            <a:r>
              <a:rPr lang="el-GR" sz="900" b="1" dirty="0" smtClean="0">
                <a:solidFill>
                  <a:schemeClr val="tx1">
                    <a:lumMod val="65000"/>
                    <a:lumOff val="35000"/>
                  </a:schemeClr>
                </a:solidFill>
              </a:rPr>
              <a:t> 7: «Κέντρο Στήριξης Επιχειρηματικότητας»</a:t>
            </a:r>
            <a:endParaRPr lang="en-GB" sz="900" b="1" dirty="0">
              <a:solidFill>
                <a:schemeClr val="tx1">
                  <a:lumMod val="65000"/>
                  <a:lumOff val="35000"/>
                </a:schemeClr>
              </a:solidFill>
            </a:endParaRPr>
          </a:p>
        </p:txBody>
      </p:sp>
    </p:spTree>
    <p:extLst>
      <p:ext uri="{BB962C8B-B14F-4D97-AF65-F5344CB8AC3E}">
        <p14:creationId xmlns:p14="http://schemas.microsoft.com/office/powerpoint/2010/main" val="19094950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a:xfrm>
            <a:off x="827584" y="-27384"/>
            <a:ext cx="7520940" cy="548640"/>
          </a:xfrm>
        </p:spPr>
        <p:txBody>
          <a:bodyPr/>
          <a:lstStyle/>
          <a:p>
            <a:pPr algn="ctr"/>
            <a:r>
              <a:rPr lang="el-GR" sz="2200" dirty="0"/>
              <a:t>Ποιοι </a:t>
            </a:r>
            <a:r>
              <a:rPr lang="el-GR" sz="2200" dirty="0" err="1"/>
              <a:t>ειναι</a:t>
            </a:r>
            <a:r>
              <a:rPr lang="el-GR" sz="2200" dirty="0"/>
              <a:t> οι </a:t>
            </a:r>
            <a:r>
              <a:rPr lang="el-GR" sz="2200" dirty="0" err="1"/>
              <a:t>αξονεσ</a:t>
            </a:r>
            <a:r>
              <a:rPr lang="el-GR" sz="2200" dirty="0"/>
              <a:t> &amp; </a:t>
            </a:r>
            <a:r>
              <a:rPr lang="el-GR" sz="2200" dirty="0" err="1"/>
              <a:t>ειδικοι</a:t>
            </a:r>
            <a:r>
              <a:rPr lang="el-GR" sz="2200" dirty="0"/>
              <a:t> </a:t>
            </a:r>
            <a:r>
              <a:rPr lang="el-GR" sz="2200" dirty="0" err="1"/>
              <a:t>στοχοι</a:t>
            </a:r>
            <a:r>
              <a:rPr lang="el-GR" sz="2200" dirty="0"/>
              <a:t> </a:t>
            </a:r>
            <a:r>
              <a:rPr lang="el-GR" sz="2200" dirty="0" err="1"/>
              <a:t>τησ</a:t>
            </a:r>
            <a:r>
              <a:rPr lang="el-GR" sz="2200" dirty="0"/>
              <a:t> </a:t>
            </a:r>
            <a:r>
              <a:rPr lang="el-GR" sz="2200" dirty="0" err="1"/>
              <a:t>Σβαα</a:t>
            </a:r>
            <a:r>
              <a:rPr lang="el-GR" sz="2200" dirty="0"/>
              <a:t>;</a:t>
            </a:r>
          </a:p>
        </p:txBody>
      </p:sp>
      <p:grpSp>
        <p:nvGrpSpPr>
          <p:cNvPr id="41" name="Ομάδα 40">
            <a:extLst>
              <a:ext uri="{FF2B5EF4-FFF2-40B4-BE49-F238E27FC236}">
                <a16:creationId xmlns:a16="http://schemas.microsoft.com/office/drawing/2014/main" xmlns="" id="{10311AC4-5E51-11A8-592B-8741F9103B66}"/>
              </a:ext>
            </a:extLst>
          </p:cNvPr>
          <p:cNvGrpSpPr/>
          <p:nvPr/>
        </p:nvGrpSpPr>
        <p:grpSpPr>
          <a:xfrm>
            <a:off x="145164" y="500605"/>
            <a:ext cx="8225104" cy="3599829"/>
            <a:chOff x="197401" y="504000"/>
            <a:chExt cx="8225104" cy="3599829"/>
          </a:xfrm>
        </p:grpSpPr>
        <p:sp>
          <p:nvSpPr>
            <p:cNvPr id="44" name="Ελεύθερη σχεδίαση: Σχήμα 43">
              <a:extLst>
                <a:ext uri="{FF2B5EF4-FFF2-40B4-BE49-F238E27FC236}">
                  <a16:creationId xmlns:a16="http://schemas.microsoft.com/office/drawing/2014/main" xmlns="" id="{C1E40802-F114-A4B7-F746-7AE4A7319F34}"/>
                </a:ext>
              </a:extLst>
            </p:cNvPr>
            <p:cNvSpPr/>
            <p:nvPr/>
          </p:nvSpPr>
          <p:spPr>
            <a:xfrm>
              <a:off x="4608496" y="908720"/>
              <a:ext cx="3814009" cy="116120"/>
            </a:xfrm>
            <a:custGeom>
              <a:avLst/>
              <a:gdLst/>
              <a:ahLst/>
              <a:cxnLst/>
              <a:rect l="0" t="0" r="0" b="0"/>
              <a:pathLst>
                <a:path>
                  <a:moveTo>
                    <a:pt x="0" y="0"/>
                  </a:moveTo>
                  <a:lnTo>
                    <a:pt x="0" y="74704"/>
                  </a:lnTo>
                  <a:lnTo>
                    <a:pt x="3814009" y="74704"/>
                  </a:lnTo>
                  <a:lnTo>
                    <a:pt x="3814009" y="116120"/>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46" name="Ελεύθερη σχεδίαση: Σχήμα 45">
              <a:extLst>
                <a:ext uri="{FF2B5EF4-FFF2-40B4-BE49-F238E27FC236}">
                  <a16:creationId xmlns:a16="http://schemas.microsoft.com/office/drawing/2014/main" xmlns="" id="{6C704247-B5E2-C012-E553-910A636A737E}"/>
                </a:ext>
              </a:extLst>
            </p:cNvPr>
            <p:cNvSpPr/>
            <p:nvPr/>
          </p:nvSpPr>
          <p:spPr>
            <a:xfrm>
              <a:off x="4122198" y="1269869"/>
              <a:ext cx="162331" cy="1120583"/>
            </a:xfrm>
            <a:custGeom>
              <a:avLst/>
              <a:gdLst/>
              <a:ahLst/>
              <a:cxnLst/>
              <a:rect l="0" t="0" r="0" b="0"/>
              <a:pathLst>
                <a:path>
                  <a:moveTo>
                    <a:pt x="0" y="0"/>
                  </a:moveTo>
                  <a:lnTo>
                    <a:pt x="0" y="1120583"/>
                  </a:lnTo>
                  <a:lnTo>
                    <a:pt x="162331" y="1120583"/>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48" name="Ελεύθερη σχεδίαση: Σχήμα 47">
              <a:extLst>
                <a:ext uri="{FF2B5EF4-FFF2-40B4-BE49-F238E27FC236}">
                  <a16:creationId xmlns:a16="http://schemas.microsoft.com/office/drawing/2014/main" xmlns="" id="{02CA9756-0F99-ABA8-625C-E9C8C63EA169}"/>
                </a:ext>
              </a:extLst>
            </p:cNvPr>
            <p:cNvSpPr/>
            <p:nvPr/>
          </p:nvSpPr>
          <p:spPr>
            <a:xfrm>
              <a:off x="6672991" y="3194979"/>
              <a:ext cx="162331" cy="234924"/>
            </a:xfrm>
            <a:custGeom>
              <a:avLst/>
              <a:gdLst/>
              <a:ahLst/>
              <a:cxnLst/>
              <a:rect l="0" t="0" r="0" b="0"/>
              <a:pathLst>
                <a:path>
                  <a:moveTo>
                    <a:pt x="0" y="0"/>
                  </a:moveTo>
                  <a:lnTo>
                    <a:pt x="0" y="234924"/>
                  </a:lnTo>
                  <a:lnTo>
                    <a:pt x="162331" y="234924"/>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49" name="Ελεύθερη σχεδίαση: Σχήμα 48">
              <a:extLst>
                <a:ext uri="{FF2B5EF4-FFF2-40B4-BE49-F238E27FC236}">
                  <a16:creationId xmlns:a16="http://schemas.microsoft.com/office/drawing/2014/main" xmlns="" id="{0361A89F-8E73-7E46-4A45-501AD424AE86}"/>
                </a:ext>
              </a:extLst>
            </p:cNvPr>
            <p:cNvSpPr/>
            <p:nvPr/>
          </p:nvSpPr>
          <p:spPr>
            <a:xfrm>
              <a:off x="4608496" y="908720"/>
              <a:ext cx="2557526" cy="116086"/>
            </a:xfrm>
            <a:custGeom>
              <a:avLst/>
              <a:gdLst/>
              <a:ahLst/>
              <a:cxnLst/>
              <a:rect l="0" t="0" r="0" b="0"/>
              <a:pathLst>
                <a:path>
                  <a:moveTo>
                    <a:pt x="0" y="0"/>
                  </a:moveTo>
                  <a:lnTo>
                    <a:pt x="0" y="74671"/>
                  </a:lnTo>
                  <a:lnTo>
                    <a:pt x="2557526" y="74671"/>
                  </a:lnTo>
                  <a:lnTo>
                    <a:pt x="2557526" y="116086"/>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51" name="Ελεύθερη σχεδίαση: Σχήμα 50">
              <a:extLst>
                <a:ext uri="{FF2B5EF4-FFF2-40B4-BE49-F238E27FC236}">
                  <a16:creationId xmlns:a16="http://schemas.microsoft.com/office/drawing/2014/main" xmlns="" id="{1D82817C-3DA3-C42D-3B24-226E4A9B8F76}"/>
                </a:ext>
              </a:extLst>
            </p:cNvPr>
            <p:cNvSpPr/>
            <p:nvPr/>
          </p:nvSpPr>
          <p:spPr>
            <a:xfrm>
              <a:off x="4608496" y="908720"/>
              <a:ext cx="1291296" cy="116086"/>
            </a:xfrm>
            <a:custGeom>
              <a:avLst/>
              <a:gdLst/>
              <a:ahLst/>
              <a:cxnLst/>
              <a:rect l="0" t="0" r="0" b="0"/>
              <a:pathLst>
                <a:path>
                  <a:moveTo>
                    <a:pt x="0" y="0"/>
                  </a:moveTo>
                  <a:lnTo>
                    <a:pt x="0" y="74671"/>
                  </a:lnTo>
                  <a:lnTo>
                    <a:pt x="1291296" y="74671"/>
                  </a:lnTo>
                  <a:lnTo>
                    <a:pt x="1291296" y="116086"/>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54" name="Ελεύθερη σχεδίαση: Σχήμα 53">
              <a:extLst>
                <a:ext uri="{FF2B5EF4-FFF2-40B4-BE49-F238E27FC236}">
                  <a16:creationId xmlns:a16="http://schemas.microsoft.com/office/drawing/2014/main" xmlns="" id="{AA8FACE6-BCD3-95C2-AA25-9E061DB79F8B}"/>
                </a:ext>
              </a:extLst>
            </p:cNvPr>
            <p:cNvSpPr/>
            <p:nvPr/>
          </p:nvSpPr>
          <p:spPr>
            <a:xfrm>
              <a:off x="4562776" y="745895"/>
              <a:ext cx="91440" cy="116086"/>
            </a:xfrm>
            <a:custGeom>
              <a:avLst/>
              <a:gdLst/>
              <a:ahLst/>
              <a:cxnLst/>
              <a:rect l="0" t="0" r="0" b="0"/>
              <a:pathLst>
                <a:path>
                  <a:moveTo>
                    <a:pt x="45720" y="0"/>
                  </a:moveTo>
                  <a:lnTo>
                    <a:pt x="45720" y="74671"/>
                  </a:lnTo>
                  <a:lnTo>
                    <a:pt x="57134" y="74671"/>
                  </a:lnTo>
                  <a:lnTo>
                    <a:pt x="57134" y="116086"/>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55" name="Ελεύθερη σχεδίαση: Σχήμα 54">
              <a:extLst>
                <a:ext uri="{FF2B5EF4-FFF2-40B4-BE49-F238E27FC236}">
                  <a16:creationId xmlns:a16="http://schemas.microsoft.com/office/drawing/2014/main" xmlns="" id="{C5487677-C773-A712-BC7C-0697016DB648}"/>
                </a:ext>
              </a:extLst>
            </p:cNvPr>
            <p:cNvSpPr/>
            <p:nvPr/>
          </p:nvSpPr>
          <p:spPr>
            <a:xfrm>
              <a:off x="2724217" y="1666241"/>
              <a:ext cx="154234" cy="899775"/>
            </a:xfrm>
            <a:custGeom>
              <a:avLst/>
              <a:gdLst/>
              <a:ahLst/>
              <a:cxnLst/>
              <a:rect l="0" t="0" r="0" b="0"/>
              <a:pathLst>
                <a:path>
                  <a:moveTo>
                    <a:pt x="0" y="0"/>
                  </a:moveTo>
                  <a:lnTo>
                    <a:pt x="0" y="899775"/>
                  </a:lnTo>
                  <a:lnTo>
                    <a:pt x="154234" y="899775"/>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57" name="Ελεύθερη σχεδίαση: Σχήμα 56">
              <a:extLst>
                <a:ext uri="{FF2B5EF4-FFF2-40B4-BE49-F238E27FC236}">
                  <a16:creationId xmlns:a16="http://schemas.microsoft.com/office/drawing/2014/main" xmlns="" id="{292E9F10-9226-0B41-E2B3-EAF9D3D53103}"/>
                </a:ext>
              </a:extLst>
            </p:cNvPr>
            <p:cNvSpPr/>
            <p:nvPr/>
          </p:nvSpPr>
          <p:spPr>
            <a:xfrm>
              <a:off x="3341315" y="908720"/>
              <a:ext cx="1267180" cy="116086"/>
            </a:xfrm>
            <a:custGeom>
              <a:avLst/>
              <a:gdLst/>
              <a:ahLst/>
              <a:cxnLst/>
              <a:rect l="0" t="0" r="0" b="0"/>
              <a:pathLst>
                <a:path>
                  <a:moveTo>
                    <a:pt x="1267180" y="0"/>
                  </a:moveTo>
                  <a:lnTo>
                    <a:pt x="1267180" y="74671"/>
                  </a:lnTo>
                  <a:lnTo>
                    <a:pt x="0" y="74671"/>
                  </a:lnTo>
                  <a:lnTo>
                    <a:pt x="0" y="116086"/>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58" name="Ελεύθερη σχεδίαση: Σχήμα 57">
              <a:extLst>
                <a:ext uri="{FF2B5EF4-FFF2-40B4-BE49-F238E27FC236}">
                  <a16:creationId xmlns:a16="http://schemas.microsoft.com/office/drawing/2014/main" xmlns="" id="{DA01F81A-D68B-4CFD-F898-8B98411E115D}"/>
                </a:ext>
              </a:extLst>
            </p:cNvPr>
            <p:cNvSpPr/>
            <p:nvPr/>
          </p:nvSpPr>
          <p:spPr>
            <a:xfrm>
              <a:off x="1394706" y="2111439"/>
              <a:ext cx="91440" cy="1044422"/>
            </a:xfrm>
            <a:custGeom>
              <a:avLst/>
              <a:gdLst/>
              <a:ahLst/>
              <a:cxnLst/>
              <a:rect l="0" t="0" r="0" b="0"/>
              <a:pathLst>
                <a:path>
                  <a:moveTo>
                    <a:pt x="45720" y="0"/>
                  </a:moveTo>
                  <a:lnTo>
                    <a:pt x="45720" y="1044422"/>
                  </a:lnTo>
                  <a:lnTo>
                    <a:pt x="96522" y="1044422"/>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59" name="Ελεύθερη σχεδίαση: Σχήμα 58">
              <a:extLst>
                <a:ext uri="{FF2B5EF4-FFF2-40B4-BE49-F238E27FC236}">
                  <a16:creationId xmlns:a16="http://schemas.microsoft.com/office/drawing/2014/main" xmlns="" id="{D1D70984-A69E-9CEB-5467-59A9FBDBF5B3}"/>
                </a:ext>
              </a:extLst>
            </p:cNvPr>
            <p:cNvSpPr/>
            <p:nvPr/>
          </p:nvSpPr>
          <p:spPr>
            <a:xfrm>
              <a:off x="1538491" y="2115858"/>
              <a:ext cx="91440" cy="369555"/>
            </a:xfrm>
            <a:custGeom>
              <a:avLst/>
              <a:gdLst/>
              <a:ahLst/>
              <a:cxnLst/>
              <a:rect l="0" t="0" r="0" b="0"/>
              <a:pathLst>
                <a:path>
                  <a:moveTo>
                    <a:pt x="45720" y="0"/>
                  </a:moveTo>
                  <a:lnTo>
                    <a:pt x="45720" y="369555"/>
                  </a:lnTo>
                  <a:lnTo>
                    <a:pt x="96522" y="369555"/>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60" name="Ελεύθερη σχεδίαση: Σχήμα 59">
              <a:extLst>
                <a:ext uri="{FF2B5EF4-FFF2-40B4-BE49-F238E27FC236}">
                  <a16:creationId xmlns:a16="http://schemas.microsoft.com/office/drawing/2014/main" xmlns="" id="{DC2B782B-D5E4-BAC8-DE11-7F66D676EFCB}"/>
                </a:ext>
              </a:extLst>
            </p:cNvPr>
            <p:cNvSpPr/>
            <p:nvPr/>
          </p:nvSpPr>
          <p:spPr>
            <a:xfrm>
              <a:off x="2059410" y="908720"/>
              <a:ext cx="2549085" cy="116086"/>
            </a:xfrm>
            <a:custGeom>
              <a:avLst/>
              <a:gdLst/>
              <a:ahLst/>
              <a:cxnLst/>
              <a:rect l="0" t="0" r="0" b="0"/>
              <a:pathLst>
                <a:path>
                  <a:moveTo>
                    <a:pt x="2549085" y="0"/>
                  </a:moveTo>
                  <a:lnTo>
                    <a:pt x="2549085" y="74671"/>
                  </a:lnTo>
                  <a:lnTo>
                    <a:pt x="0" y="74671"/>
                  </a:lnTo>
                  <a:lnTo>
                    <a:pt x="0" y="116086"/>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70" name="Ελεύθερη σχεδίαση: Σχήμα 69">
              <a:extLst>
                <a:ext uri="{FF2B5EF4-FFF2-40B4-BE49-F238E27FC236}">
                  <a16:creationId xmlns:a16="http://schemas.microsoft.com/office/drawing/2014/main" xmlns="" id="{2B574484-C643-4702-78C8-1B3D6BF94021}"/>
                </a:ext>
              </a:extLst>
            </p:cNvPr>
            <p:cNvSpPr/>
            <p:nvPr/>
          </p:nvSpPr>
          <p:spPr>
            <a:xfrm>
              <a:off x="794486" y="908720"/>
              <a:ext cx="3814009" cy="116086"/>
            </a:xfrm>
            <a:custGeom>
              <a:avLst/>
              <a:gdLst/>
              <a:ahLst/>
              <a:cxnLst/>
              <a:rect l="0" t="0" r="0" b="0"/>
              <a:pathLst>
                <a:path>
                  <a:moveTo>
                    <a:pt x="3814009" y="0"/>
                  </a:moveTo>
                  <a:lnTo>
                    <a:pt x="3814009" y="74671"/>
                  </a:lnTo>
                  <a:lnTo>
                    <a:pt x="0" y="74671"/>
                  </a:lnTo>
                  <a:lnTo>
                    <a:pt x="0" y="116086"/>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71" name="Ελεύθερη σχεδίαση: Σχήμα 70">
              <a:extLst>
                <a:ext uri="{FF2B5EF4-FFF2-40B4-BE49-F238E27FC236}">
                  <a16:creationId xmlns:a16="http://schemas.microsoft.com/office/drawing/2014/main" xmlns="" id="{9539B8A5-B406-7B51-83D4-017932885676}"/>
                </a:ext>
              </a:extLst>
            </p:cNvPr>
            <p:cNvSpPr/>
            <p:nvPr/>
          </p:nvSpPr>
          <p:spPr>
            <a:xfrm>
              <a:off x="2034000" y="504000"/>
              <a:ext cx="5076000" cy="396000"/>
            </a:xfrm>
            <a:custGeom>
              <a:avLst/>
              <a:gdLst>
                <a:gd name="connsiteX0" fmla="*/ 0 w 2087999"/>
                <a:gd name="connsiteY0" fmla="*/ 0 h 197215"/>
                <a:gd name="connsiteX1" fmla="*/ 2087999 w 2087999"/>
                <a:gd name="connsiteY1" fmla="*/ 0 h 197215"/>
                <a:gd name="connsiteX2" fmla="*/ 2087999 w 2087999"/>
                <a:gd name="connsiteY2" fmla="*/ 197215 h 197215"/>
                <a:gd name="connsiteX3" fmla="*/ 0 w 2087999"/>
                <a:gd name="connsiteY3" fmla="*/ 197215 h 197215"/>
                <a:gd name="connsiteX4" fmla="*/ 0 w 2087999"/>
                <a:gd name="connsiteY4" fmla="*/ 0 h 197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7999" h="197215">
                  <a:moveTo>
                    <a:pt x="0" y="0"/>
                  </a:moveTo>
                  <a:lnTo>
                    <a:pt x="2087999" y="0"/>
                  </a:lnTo>
                  <a:lnTo>
                    <a:pt x="2087999" y="197215"/>
                  </a:lnTo>
                  <a:lnTo>
                    <a:pt x="0" y="197215"/>
                  </a:lnTo>
                  <a:lnTo>
                    <a:pt x="0" y="0"/>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l-GR" sz="1600" b="1" dirty="0"/>
                <a:t>ΑΣ2 «</a:t>
              </a:r>
              <a:r>
                <a:rPr lang="el-GR" sz="1600" b="1" dirty="0" smtClean="0"/>
                <a:t>Ενίσχυση Πολιτιστικής ταυτότητας και ανάδειξη – προστασία αστικού περιβάλλοντος</a:t>
              </a:r>
              <a:r>
                <a:rPr lang="el-GR" sz="1600" b="1" dirty="0"/>
                <a:t>»</a:t>
              </a:r>
              <a:endParaRPr lang="el-GR" sz="1600" b="1" kern="1200" dirty="0"/>
            </a:p>
          </p:txBody>
        </p:sp>
        <p:sp>
          <p:nvSpPr>
            <p:cNvPr id="73" name="Ελεύθερη σχεδίαση: Σχήμα 72">
              <a:extLst>
                <a:ext uri="{FF2B5EF4-FFF2-40B4-BE49-F238E27FC236}">
                  <a16:creationId xmlns:a16="http://schemas.microsoft.com/office/drawing/2014/main" xmlns="" id="{CEAF9A9A-1DF5-0D12-BB4D-A5EFF3BCE8B6}"/>
                </a:ext>
              </a:extLst>
            </p:cNvPr>
            <p:cNvSpPr/>
            <p:nvPr/>
          </p:nvSpPr>
          <p:spPr>
            <a:xfrm>
              <a:off x="202189" y="2228911"/>
              <a:ext cx="1123915" cy="858130"/>
            </a:xfrm>
            <a:custGeom>
              <a:avLst/>
              <a:gdLst>
                <a:gd name="connsiteX0" fmla="*/ 0 w 998912"/>
                <a:gd name="connsiteY0" fmla="*/ 0 h 324518"/>
                <a:gd name="connsiteX1" fmla="*/ 998912 w 998912"/>
                <a:gd name="connsiteY1" fmla="*/ 0 h 324518"/>
                <a:gd name="connsiteX2" fmla="*/ 998912 w 998912"/>
                <a:gd name="connsiteY2" fmla="*/ 324518 h 324518"/>
                <a:gd name="connsiteX3" fmla="*/ 0 w 998912"/>
                <a:gd name="connsiteY3" fmla="*/ 324518 h 324518"/>
                <a:gd name="connsiteX4" fmla="*/ 0 w 998912"/>
                <a:gd name="connsiteY4" fmla="*/ 0 h 324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912" h="324518">
                  <a:moveTo>
                    <a:pt x="0" y="0"/>
                  </a:moveTo>
                  <a:lnTo>
                    <a:pt x="998912" y="0"/>
                  </a:lnTo>
                  <a:lnTo>
                    <a:pt x="998912" y="324518"/>
                  </a:lnTo>
                  <a:lnTo>
                    <a:pt x="0" y="324518"/>
                  </a:lnTo>
                  <a:lnTo>
                    <a:pt x="0" y="0"/>
                  </a:lnTo>
                  <a:close/>
                </a:path>
              </a:pathLst>
            </a:custGeom>
            <a:gradFill flip="none" rotWithShape="1">
              <a:gsLst>
                <a:gs pos="0">
                  <a:schemeClr val="accent3">
                    <a:lumMod val="75000"/>
                  </a:schemeClr>
                </a:gs>
                <a:gs pos="48000">
                  <a:schemeClr val="accent3">
                    <a:lumMod val="97000"/>
                    <a:lumOff val="3000"/>
                  </a:schemeClr>
                </a:gs>
                <a:gs pos="100000">
                  <a:schemeClr val="accent3">
                    <a:lumMod val="60000"/>
                    <a:lumOff val="40000"/>
                  </a:schemeClr>
                </a:gs>
              </a:gsLst>
              <a:lin ang="16200000" scaled="1"/>
              <a:tileRect/>
            </a:grad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l-GR" sz="900" b="1" kern="1200" dirty="0" err="1" smtClean="0">
                  <a:solidFill>
                    <a:schemeClr val="tx1">
                      <a:lumMod val="65000"/>
                      <a:lumOff val="35000"/>
                    </a:schemeClr>
                  </a:solidFill>
                </a:rPr>
                <a:t>ΣυΔΝΑ</a:t>
              </a:r>
              <a:r>
                <a:rPr lang="el-GR" sz="900" b="1" kern="1200" dirty="0" smtClean="0">
                  <a:solidFill>
                    <a:schemeClr val="tx1">
                      <a:lumMod val="65000"/>
                      <a:lumOff val="35000"/>
                    </a:schemeClr>
                  </a:solidFill>
                </a:rPr>
                <a:t> 10: «Βιοκλιματικές αναβαθμίσεις σε επιλεγμένα δημοτικά κτίρια του Δήμου </a:t>
              </a:r>
              <a:r>
                <a:rPr lang="el-GR" sz="900" b="1" dirty="0" smtClean="0">
                  <a:solidFill>
                    <a:schemeClr val="tx1">
                      <a:lumMod val="65000"/>
                      <a:lumOff val="35000"/>
                    </a:schemeClr>
                  </a:solidFill>
                </a:rPr>
                <a:t>Α</a:t>
              </a:r>
              <a:r>
                <a:rPr lang="el-GR" sz="900" b="1" kern="1200" dirty="0" smtClean="0">
                  <a:solidFill>
                    <a:schemeClr val="tx1">
                      <a:lumMod val="65000"/>
                      <a:lumOff val="35000"/>
                    </a:schemeClr>
                  </a:solidFill>
                </a:rPr>
                <a:t>λίμου»</a:t>
              </a:r>
              <a:endParaRPr lang="el-GR" sz="900" b="1" kern="1200" dirty="0">
                <a:solidFill>
                  <a:schemeClr val="tx1">
                    <a:lumMod val="65000"/>
                    <a:lumOff val="35000"/>
                  </a:schemeClr>
                </a:solidFill>
              </a:endParaRPr>
            </a:p>
          </p:txBody>
        </p:sp>
        <p:sp>
          <p:nvSpPr>
            <p:cNvPr id="74" name="Ελεύθερη σχεδίαση: Σχήμα 73">
              <a:extLst>
                <a:ext uri="{FF2B5EF4-FFF2-40B4-BE49-F238E27FC236}">
                  <a16:creationId xmlns:a16="http://schemas.microsoft.com/office/drawing/2014/main" xmlns="" id="{BBAD3114-E23D-098E-5926-33A186F258CE}"/>
                </a:ext>
              </a:extLst>
            </p:cNvPr>
            <p:cNvSpPr/>
            <p:nvPr/>
          </p:nvSpPr>
          <p:spPr>
            <a:xfrm>
              <a:off x="197401" y="3312441"/>
              <a:ext cx="1126490" cy="722234"/>
            </a:xfrm>
            <a:custGeom>
              <a:avLst/>
              <a:gdLst>
                <a:gd name="connsiteX0" fmla="*/ 0 w 998912"/>
                <a:gd name="connsiteY0" fmla="*/ 0 h 425387"/>
                <a:gd name="connsiteX1" fmla="*/ 998912 w 998912"/>
                <a:gd name="connsiteY1" fmla="*/ 0 h 425387"/>
                <a:gd name="connsiteX2" fmla="*/ 998912 w 998912"/>
                <a:gd name="connsiteY2" fmla="*/ 425387 h 425387"/>
                <a:gd name="connsiteX3" fmla="*/ 0 w 998912"/>
                <a:gd name="connsiteY3" fmla="*/ 425387 h 425387"/>
                <a:gd name="connsiteX4" fmla="*/ 0 w 998912"/>
                <a:gd name="connsiteY4" fmla="*/ 0 h 425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912" h="425387">
                  <a:moveTo>
                    <a:pt x="0" y="0"/>
                  </a:moveTo>
                  <a:lnTo>
                    <a:pt x="998912" y="0"/>
                  </a:lnTo>
                  <a:lnTo>
                    <a:pt x="998912" y="425387"/>
                  </a:lnTo>
                  <a:lnTo>
                    <a:pt x="0" y="425387"/>
                  </a:lnTo>
                  <a:lnTo>
                    <a:pt x="0" y="0"/>
                  </a:lnTo>
                  <a:close/>
                </a:path>
              </a:pathLst>
            </a:custGeom>
            <a:gradFill flip="none" rotWithShape="1">
              <a:gsLst>
                <a:gs pos="0">
                  <a:schemeClr val="accent3">
                    <a:lumMod val="75000"/>
                  </a:schemeClr>
                </a:gs>
                <a:gs pos="48000">
                  <a:schemeClr val="accent3">
                    <a:lumMod val="97000"/>
                    <a:lumOff val="3000"/>
                  </a:schemeClr>
                </a:gs>
                <a:gs pos="100000">
                  <a:schemeClr val="accent3">
                    <a:lumMod val="60000"/>
                    <a:lumOff val="40000"/>
                  </a:schemeClr>
                </a:gs>
              </a:gsLst>
              <a:lin ang="16200000" scaled="1"/>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D2DA7A">
                  <a:hueOff val="0"/>
                  <a:satOff val="0"/>
                  <a:lumOff val="0"/>
                  <a:alphaOff val="0"/>
                  <a:shade val="25000"/>
                  <a:satMod val="150000"/>
                </a:srgbClr>
              </a:contourClr>
            </a:sp3d>
          </p:spPr>
          <p:style>
            <a:lnRef idx="0">
              <a:scrgbClr r="0" g="0" b="0"/>
            </a:lnRef>
            <a:fillRef idx="3">
              <a:scrgbClr r="0" g="0" b="0"/>
            </a:fillRef>
            <a:effectRef idx="3">
              <a:scrgbClr r="0" g="0" b="0"/>
            </a:effectRef>
            <a:fontRef idx="minor">
              <a:schemeClr val="lt1"/>
            </a:fontRef>
          </p:style>
          <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l-GR" sz="900" b="1" kern="1200" dirty="0" err="1" smtClean="0">
                  <a:solidFill>
                    <a:prstClr val="black">
                      <a:lumMod val="65000"/>
                      <a:lumOff val="35000"/>
                    </a:prstClr>
                  </a:solidFill>
                  <a:latin typeface="Franklin Gothic Book"/>
                  <a:ea typeface="+mn-ea"/>
                  <a:cs typeface="+mn-cs"/>
                </a:rPr>
                <a:t>ΣυΔΝΑ</a:t>
              </a:r>
              <a:r>
                <a:rPr lang="el-GR" sz="900" b="1" kern="1200" dirty="0" smtClean="0">
                  <a:solidFill>
                    <a:prstClr val="black">
                      <a:lumMod val="65000"/>
                      <a:lumOff val="35000"/>
                    </a:prstClr>
                  </a:solidFill>
                  <a:latin typeface="Franklin Gothic Book"/>
                  <a:ea typeface="+mn-ea"/>
                  <a:cs typeface="+mn-cs"/>
                </a:rPr>
                <a:t> 10: </a:t>
              </a:r>
              <a:r>
                <a:rPr lang="el-GR" sz="900" b="1" dirty="0" smtClean="0">
                  <a:solidFill>
                    <a:schemeClr val="tx1">
                      <a:lumMod val="65000"/>
                      <a:lumOff val="35000"/>
                    </a:schemeClr>
                  </a:solidFill>
                </a:rPr>
                <a:t>«</a:t>
              </a:r>
              <a:r>
                <a:rPr lang="el-GR" sz="900" b="1" dirty="0">
                  <a:solidFill>
                    <a:schemeClr val="tx1">
                      <a:lumMod val="65000"/>
                      <a:lumOff val="35000"/>
                    </a:schemeClr>
                  </a:solidFill>
                </a:rPr>
                <a:t>Βιοκλιματικές αναβαθμίσεις σε επιλεγμένα δημοτικά </a:t>
              </a:r>
              <a:r>
                <a:rPr lang="el-GR" sz="900" b="1" dirty="0" smtClean="0">
                  <a:solidFill>
                    <a:schemeClr val="tx1">
                      <a:lumMod val="65000"/>
                      <a:lumOff val="35000"/>
                    </a:schemeClr>
                  </a:solidFill>
                </a:rPr>
                <a:t>κτίρια»</a:t>
              </a:r>
              <a:endParaRPr lang="el-GR" sz="900" b="1" kern="1200" dirty="0">
                <a:solidFill>
                  <a:prstClr val="black">
                    <a:lumMod val="65000"/>
                    <a:lumOff val="35000"/>
                  </a:prstClr>
                </a:solidFill>
                <a:latin typeface="Franklin Gothic Book"/>
                <a:ea typeface="+mn-ea"/>
                <a:cs typeface="+mn-cs"/>
              </a:endParaRPr>
            </a:p>
          </p:txBody>
        </p:sp>
        <p:sp>
          <p:nvSpPr>
            <p:cNvPr id="82" name="Ελεύθερη σχεδίαση: Σχήμα 81">
              <a:extLst>
                <a:ext uri="{FF2B5EF4-FFF2-40B4-BE49-F238E27FC236}">
                  <a16:creationId xmlns:a16="http://schemas.microsoft.com/office/drawing/2014/main" xmlns="" id="{DD53CFB2-A36C-B4F8-3BB1-8983ACA6F473}"/>
                </a:ext>
              </a:extLst>
            </p:cNvPr>
            <p:cNvSpPr/>
            <p:nvPr/>
          </p:nvSpPr>
          <p:spPr>
            <a:xfrm>
              <a:off x="1422811" y="1028311"/>
              <a:ext cx="1187998" cy="1603700"/>
            </a:xfrm>
            <a:custGeom>
              <a:avLst/>
              <a:gdLst>
                <a:gd name="connsiteX0" fmla="*/ 0 w 1187998"/>
                <a:gd name="connsiteY0" fmla="*/ 0 h 992571"/>
                <a:gd name="connsiteX1" fmla="*/ 1187998 w 1187998"/>
                <a:gd name="connsiteY1" fmla="*/ 0 h 992571"/>
                <a:gd name="connsiteX2" fmla="*/ 1187998 w 1187998"/>
                <a:gd name="connsiteY2" fmla="*/ 992571 h 992571"/>
                <a:gd name="connsiteX3" fmla="*/ 0 w 1187998"/>
                <a:gd name="connsiteY3" fmla="*/ 992571 h 992571"/>
                <a:gd name="connsiteX4" fmla="*/ 0 w 1187998"/>
                <a:gd name="connsiteY4" fmla="*/ 0 h 992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998" h="992571">
                  <a:moveTo>
                    <a:pt x="0" y="0"/>
                  </a:moveTo>
                  <a:lnTo>
                    <a:pt x="1187998" y="0"/>
                  </a:lnTo>
                  <a:lnTo>
                    <a:pt x="1187998" y="992571"/>
                  </a:lnTo>
                  <a:lnTo>
                    <a:pt x="0" y="992571"/>
                  </a:lnTo>
                  <a:lnTo>
                    <a:pt x="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l-GR" sz="1100" b="1" dirty="0"/>
                <a:t>ΕΣ 2.2. </a:t>
              </a:r>
              <a:r>
                <a:rPr lang="el-GR" sz="1100" b="1" dirty="0" smtClean="0"/>
                <a:t>Μείωση των επιπτώσεων των πλημμυρικών φαινομένων από </a:t>
              </a:r>
              <a:r>
                <a:rPr lang="el-GR" sz="1100" b="1" dirty="0"/>
                <a:t>τις επιπτώσεις </a:t>
              </a:r>
              <a:r>
                <a:rPr lang="el-GR" sz="1100" b="1" dirty="0" smtClean="0"/>
                <a:t>της κλιματικής </a:t>
              </a:r>
              <a:r>
                <a:rPr lang="el-GR" sz="1100" b="1" dirty="0"/>
                <a:t>αλλαγής </a:t>
              </a:r>
              <a:r>
                <a:rPr lang="el-GR" sz="1100" b="1" dirty="0" smtClean="0"/>
                <a:t>στο ανθρωπογενές </a:t>
              </a:r>
              <a:r>
                <a:rPr lang="el-GR" sz="1100" b="1" dirty="0"/>
                <a:t>και </a:t>
              </a:r>
              <a:r>
                <a:rPr lang="el-GR" sz="1100" b="1" dirty="0" smtClean="0"/>
                <a:t>φυσικό περιβάλλον</a:t>
              </a:r>
              <a:endParaRPr lang="el-GR" sz="1100" b="1" kern="1200" dirty="0"/>
            </a:p>
          </p:txBody>
        </p:sp>
        <p:sp>
          <p:nvSpPr>
            <p:cNvPr id="83" name="Ελεύθερη σχεδίαση: Σχήμα 82">
              <a:extLst>
                <a:ext uri="{FF2B5EF4-FFF2-40B4-BE49-F238E27FC236}">
                  <a16:creationId xmlns:a16="http://schemas.microsoft.com/office/drawing/2014/main" xmlns="" id="{E6A34D01-372C-6806-9B8C-419EE63DDFB2}"/>
                </a:ext>
              </a:extLst>
            </p:cNvPr>
            <p:cNvSpPr/>
            <p:nvPr/>
          </p:nvSpPr>
          <p:spPr>
            <a:xfrm>
              <a:off x="1478777" y="2715958"/>
              <a:ext cx="1129960" cy="742166"/>
            </a:xfrm>
            <a:custGeom>
              <a:avLst/>
              <a:gdLst>
                <a:gd name="connsiteX0" fmla="*/ 0 w 1064111"/>
                <a:gd name="connsiteY0" fmla="*/ 0 h 470538"/>
                <a:gd name="connsiteX1" fmla="*/ 1064111 w 1064111"/>
                <a:gd name="connsiteY1" fmla="*/ 0 h 470538"/>
                <a:gd name="connsiteX2" fmla="*/ 1064111 w 1064111"/>
                <a:gd name="connsiteY2" fmla="*/ 470538 h 470538"/>
                <a:gd name="connsiteX3" fmla="*/ 0 w 1064111"/>
                <a:gd name="connsiteY3" fmla="*/ 470538 h 470538"/>
                <a:gd name="connsiteX4" fmla="*/ 0 w 1064111"/>
                <a:gd name="connsiteY4" fmla="*/ 0 h 47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111" h="470538">
                  <a:moveTo>
                    <a:pt x="0" y="0"/>
                  </a:moveTo>
                  <a:lnTo>
                    <a:pt x="1064111" y="0"/>
                  </a:lnTo>
                  <a:lnTo>
                    <a:pt x="1064111" y="470538"/>
                  </a:lnTo>
                  <a:lnTo>
                    <a:pt x="0" y="470538"/>
                  </a:lnTo>
                  <a:lnTo>
                    <a:pt x="0" y="0"/>
                  </a:lnTo>
                  <a:close/>
                </a:path>
              </a:pathLst>
            </a:custGeom>
            <a:gradFill flip="none" rotWithShape="1">
              <a:gsLst>
                <a:gs pos="0">
                  <a:schemeClr val="accent3">
                    <a:lumMod val="75000"/>
                  </a:schemeClr>
                </a:gs>
                <a:gs pos="48000">
                  <a:schemeClr val="accent3">
                    <a:lumMod val="97000"/>
                    <a:lumOff val="3000"/>
                  </a:schemeClr>
                </a:gs>
                <a:gs pos="100000">
                  <a:schemeClr val="accent3">
                    <a:lumMod val="60000"/>
                    <a:lumOff val="40000"/>
                  </a:schemeClr>
                </a:gs>
              </a:gsLst>
              <a:lin ang="16200000" scaled="1"/>
              <a:tileRect/>
            </a:grad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l-GR" sz="900" b="1" dirty="0" err="1" smtClean="0">
                  <a:solidFill>
                    <a:schemeClr val="tx1">
                      <a:lumMod val="65000"/>
                      <a:lumOff val="35000"/>
                    </a:schemeClr>
                  </a:solidFill>
                </a:rPr>
                <a:t>ΣυΔΝΑ</a:t>
              </a:r>
              <a:r>
                <a:rPr lang="el-GR" sz="900" b="1" dirty="0" smtClean="0">
                  <a:solidFill>
                    <a:schemeClr val="tx1">
                      <a:lumMod val="65000"/>
                      <a:lumOff val="35000"/>
                    </a:schemeClr>
                  </a:solidFill>
                </a:rPr>
                <a:t> 14: «Λειτουργική και περιβαλλοντική αναβάθμιση πεζοδρόμου Αγ. Δημητρίου»</a:t>
              </a:r>
              <a:endParaRPr lang="en-GB" sz="900" b="1" dirty="0">
                <a:solidFill>
                  <a:schemeClr val="tx1">
                    <a:lumMod val="65000"/>
                    <a:lumOff val="35000"/>
                  </a:schemeClr>
                </a:solidFill>
              </a:endParaRPr>
            </a:p>
          </p:txBody>
        </p:sp>
        <p:sp>
          <p:nvSpPr>
            <p:cNvPr id="85" name="Ελεύθερη σχεδίαση: Σχήμα 84">
              <a:extLst>
                <a:ext uri="{FF2B5EF4-FFF2-40B4-BE49-F238E27FC236}">
                  <a16:creationId xmlns:a16="http://schemas.microsoft.com/office/drawing/2014/main" xmlns="" id="{558E0C41-1D67-9700-5D6A-DD3BAD4E302F}"/>
                </a:ext>
              </a:extLst>
            </p:cNvPr>
            <p:cNvSpPr/>
            <p:nvPr/>
          </p:nvSpPr>
          <p:spPr>
            <a:xfrm>
              <a:off x="2688902" y="1022815"/>
              <a:ext cx="1322105" cy="992571"/>
            </a:xfrm>
            <a:custGeom>
              <a:avLst/>
              <a:gdLst>
                <a:gd name="connsiteX0" fmla="*/ 0 w 1187998"/>
                <a:gd name="connsiteY0" fmla="*/ 0 h 992571"/>
                <a:gd name="connsiteX1" fmla="*/ 1187998 w 1187998"/>
                <a:gd name="connsiteY1" fmla="*/ 0 h 992571"/>
                <a:gd name="connsiteX2" fmla="*/ 1187998 w 1187998"/>
                <a:gd name="connsiteY2" fmla="*/ 992571 h 992571"/>
                <a:gd name="connsiteX3" fmla="*/ 0 w 1187998"/>
                <a:gd name="connsiteY3" fmla="*/ 992571 h 992571"/>
                <a:gd name="connsiteX4" fmla="*/ 0 w 1187998"/>
                <a:gd name="connsiteY4" fmla="*/ 0 h 992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998" h="992571">
                  <a:moveTo>
                    <a:pt x="0" y="0"/>
                  </a:moveTo>
                  <a:lnTo>
                    <a:pt x="1187998" y="0"/>
                  </a:lnTo>
                  <a:lnTo>
                    <a:pt x="1187998" y="992571"/>
                  </a:lnTo>
                  <a:lnTo>
                    <a:pt x="0" y="992571"/>
                  </a:lnTo>
                  <a:lnTo>
                    <a:pt x="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l-GR" sz="1100" b="1" dirty="0"/>
                <a:t>ΕΣ 2.3. Αύξηση </a:t>
              </a:r>
              <a:r>
                <a:rPr lang="el-GR" sz="1100" b="1" dirty="0" smtClean="0"/>
                <a:t>ανακύκλωσης και </a:t>
              </a:r>
              <a:r>
                <a:rPr lang="el-GR" sz="1100" b="1" dirty="0"/>
                <a:t>επαναχρησιμοποίησης</a:t>
              </a:r>
              <a:endParaRPr lang="el-GR" sz="1100" b="1" kern="1200" dirty="0"/>
            </a:p>
          </p:txBody>
        </p:sp>
        <p:sp>
          <p:nvSpPr>
            <p:cNvPr id="86" name="Ελεύθερη σχεδίαση: Σχήμα 85">
              <a:extLst>
                <a:ext uri="{FF2B5EF4-FFF2-40B4-BE49-F238E27FC236}">
                  <a16:creationId xmlns:a16="http://schemas.microsoft.com/office/drawing/2014/main" xmlns="" id="{AC05C4A3-B4EE-D9E4-709F-C2540FFCF760}"/>
                </a:ext>
              </a:extLst>
            </p:cNvPr>
            <p:cNvSpPr/>
            <p:nvPr/>
          </p:nvSpPr>
          <p:spPr>
            <a:xfrm>
              <a:off x="2787699" y="2242821"/>
              <a:ext cx="1211084" cy="828000"/>
            </a:xfrm>
            <a:custGeom>
              <a:avLst/>
              <a:gdLst>
                <a:gd name="connsiteX0" fmla="*/ 0 w 1005093"/>
                <a:gd name="connsiteY0" fmla="*/ 0 h 393557"/>
                <a:gd name="connsiteX1" fmla="*/ 1005093 w 1005093"/>
                <a:gd name="connsiteY1" fmla="*/ 0 h 393557"/>
                <a:gd name="connsiteX2" fmla="*/ 1005093 w 1005093"/>
                <a:gd name="connsiteY2" fmla="*/ 393557 h 393557"/>
                <a:gd name="connsiteX3" fmla="*/ 0 w 1005093"/>
                <a:gd name="connsiteY3" fmla="*/ 393557 h 393557"/>
                <a:gd name="connsiteX4" fmla="*/ 0 w 1005093"/>
                <a:gd name="connsiteY4" fmla="*/ 0 h 393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93" h="393557">
                  <a:moveTo>
                    <a:pt x="0" y="0"/>
                  </a:moveTo>
                  <a:lnTo>
                    <a:pt x="1005093" y="0"/>
                  </a:lnTo>
                  <a:lnTo>
                    <a:pt x="1005093" y="393557"/>
                  </a:lnTo>
                  <a:lnTo>
                    <a:pt x="0" y="393557"/>
                  </a:lnTo>
                  <a:lnTo>
                    <a:pt x="0" y="0"/>
                  </a:lnTo>
                  <a:close/>
                </a:path>
              </a:pathLst>
            </a:custGeom>
            <a:gradFill flip="none" rotWithShape="1">
              <a:gsLst>
                <a:gs pos="0">
                  <a:schemeClr val="accent3">
                    <a:lumMod val="75000"/>
                  </a:schemeClr>
                </a:gs>
                <a:gs pos="48000">
                  <a:schemeClr val="accent3">
                    <a:lumMod val="97000"/>
                    <a:lumOff val="3000"/>
                  </a:schemeClr>
                </a:gs>
                <a:gs pos="100000">
                  <a:schemeClr val="accent3">
                    <a:lumMod val="60000"/>
                    <a:lumOff val="40000"/>
                  </a:schemeClr>
                </a:gs>
              </a:gsLst>
              <a:lin ang="16200000" scaled="1"/>
              <a:tileRect/>
            </a:grad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l-GR" sz="900" b="1" dirty="0" err="1" smtClean="0">
                  <a:solidFill>
                    <a:schemeClr val="tx1">
                      <a:lumMod val="65000"/>
                      <a:lumOff val="35000"/>
                    </a:schemeClr>
                  </a:solidFill>
                </a:rPr>
                <a:t>ΣυΔΝΑ</a:t>
              </a:r>
              <a:r>
                <a:rPr lang="el-GR" sz="900" b="1" dirty="0" smtClean="0">
                  <a:solidFill>
                    <a:schemeClr val="tx1">
                      <a:lumMod val="65000"/>
                      <a:lumOff val="35000"/>
                    </a:schemeClr>
                  </a:solidFill>
                </a:rPr>
                <a:t> 8: «Πρόληψη – αξιοποίηση αποβλήτων τροφών στον τομέα της εστίασης»</a:t>
              </a:r>
              <a:endParaRPr lang="en-GB" sz="900" b="1" dirty="0">
                <a:solidFill>
                  <a:schemeClr val="tx1">
                    <a:lumMod val="65000"/>
                    <a:lumOff val="35000"/>
                  </a:schemeClr>
                </a:solidFill>
              </a:endParaRPr>
            </a:p>
          </p:txBody>
        </p:sp>
        <p:sp>
          <p:nvSpPr>
            <p:cNvPr id="88" name="Ελεύθερη σχεδίαση: Σχήμα 87">
              <a:extLst>
                <a:ext uri="{FF2B5EF4-FFF2-40B4-BE49-F238E27FC236}">
                  <a16:creationId xmlns:a16="http://schemas.microsoft.com/office/drawing/2014/main" xmlns="" id="{70B39336-9788-5EBC-7838-471026C08639}"/>
                </a:ext>
              </a:extLst>
            </p:cNvPr>
            <p:cNvSpPr/>
            <p:nvPr/>
          </p:nvSpPr>
          <p:spPr>
            <a:xfrm>
              <a:off x="4092587" y="1024806"/>
              <a:ext cx="1187998" cy="992571"/>
            </a:xfrm>
            <a:custGeom>
              <a:avLst/>
              <a:gdLst>
                <a:gd name="connsiteX0" fmla="*/ 0 w 1187998"/>
                <a:gd name="connsiteY0" fmla="*/ 0 h 992571"/>
                <a:gd name="connsiteX1" fmla="*/ 1187998 w 1187998"/>
                <a:gd name="connsiteY1" fmla="*/ 0 h 992571"/>
                <a:gd name="connsiteX2" fmla="*/ 1187998 w 1187998"/>
                <a:gd name="connsiteY2" fmla="*/ 992571 h 992571"/>
                <a:gd name="connsiteX3" fmla="*/ 0 w 1187998"/>
                <a:gd name="connsiteY3" fmla="*/ 992571 h 992571"/>
                <a:gd name="connsiteX4" fmla="*/ 0 w 1187998"/>
                <a:gd name="connsiteY4" fmla="*/ 0 h 992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998" h="992571">
                  <a:moveTo>
                    <a:pt x="0" y="0"/>
                  </a:moveTo>
                  <a:lnTo>
                    <a:pt x="1187998" y="0"/>
                  </a:lnTo>
                  <a:lnTo>
                    <a:pt x="1187998" y="992571"/>
                  </a:lnTo>
                  <a:lnTo>
                    <a:pt x="0" y="992571"/>
                  </a:lnTo>
                  <a:lnTo>
                    <a:pt x="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l-GR" sz="1100" b="1" dirty="0"/>
                <a:t>ΕΣ 2.4. Ανάδειξη </a:t>
              </a:r>
              <a:r>
                <a:rPr lang="el-GR" sz="1100" b="1" dirty="0" smtClean="0"/>
                <a:t>υποδομών πολιτισμού </a:t>
              </a:r>
              <a:r>
                <a:rPr lang="el-GR" sz="1100" b="1" dirty="0"/>
                <a:t>– </a:t>
              </a:r>
              <a:r>
                <a:rPr lang="el-GR" sz="1100" b="1" dirty="0" smtClean="0"/>
                <a:t>τουρισμού μητροπολιτικής </a:t>
              </a:r>
              <a:r>
                <a:rPr lang="el-GR" sz="1100" b="1" dirty="0"/>
                <a:t>εμβέλειας</a:t>
              </a:r>
              <a:endParaRPr lang="el-GR" sz="1100" b="1" kern="1200" dirty="0"/>
            </a:p>
          </p:txBody>
        </p:sp>
        <p:sp>
          <p:nvSpPr>
            <p:cNvPr id="89" name="Ελεύθερη σχεδίαση: Σχήμα 88">
              <a:extLst>
                <a:ext uri="{FF2B5EF4-FFF2-40B4-BE49-F238E27FC236}">
                  <a16:creationId xmlns:a16="http://schemas.microsoft.com/office/drawing/2014/main" xmlns="" id="{3107F439-49D8-23F1-62FD-4703E38E8DED}"/>
                </a:ext>
              </a:extLst>
            </p:cNvPr>
            <p:cNvSpPr/>
            <p:nvPr/>
          </p:nvSpPr>
          <p:spPr>
            <a:xfrm>
              <a:off x="4170901" y="2246594"/>
              <a:ext cx="1100787" cy="612000"/>
            </a:xfrm>
            <a:custGeom>
              <a:avLst/>
              <a:gdLst>
                <a:gd name="connsiteX0" fmla="*/ 0 w 792001"/>
                <a:gd name="connsiteY0" fmla="*/ 0 h 359999"/>
                <a:gd name="connsiteX1" fmla="*/ 792001 w 792001"/>
                <a:gd name="connsiteY1" fmla="*/ 0 h 359999"/>
                <a:gd name="connsiteX2" fmla="*/ 792001 w 792001"/>
                <a:gd name="connsiteY2" fmla="*/ 359999 h 359999"/>
                <a:gd name="connsiteX3" fmla="*/ 0 w 792001"/>
                <a:gd name="connsiteY3" fmla="*/ 359999 h 359999"/>
                <a:gd name="connsiteX4" fmla="*/ 0 w 792001"/>
                <a:gd name="connsiteY4" fmla="*/ 0 h 359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001" h="359999">
                  <a:moveTo>
                    <a:pt x="0" y="0"/>
                  </a:moveTo>
                  <a:lnTo>
                    <a:pt x="792001" y="0"/>
                  </a:lnTo>
                  <a:lnTo>
                    <a:pt x="792001" y="359999"/>
                  </a:lnTo>
                  <a:lnTo>
                    <a:pt x="0" y="359999"/>
                  </a:lnTo>
                  <a:lnTo>
                    <a:pt x="0" y="0"/>
                  </a:lnTo>
                  <a:close/>
                </a:path>
              </a:pathLst>
            </a:custGeom>
            <a:gradFill flip="none" rotWithShape="1">
              <a:gsLst>
                <a:gs pos="0">
                  <a:schemeClr val="accent3">
                    <a:lumMod val="75000"/>
                  </a:schemeClr>
                </a:gs>
                <a:gs pos="48000">
                  <a:schemeClr val="accent3">
                    <a:lumMod val="97000"/>
                    <a:lumOff val="3000"/>
                  </a:schemeClr>
                </a:gs>
                <a:gs pos="100000">
                  <a:schemeClr val="accent3">
                    <a:lumMod val="60000"/>
                    <a:lumOff val="40000"/>
                  </a:schemeClr>
                </a:gs>
              </a:gsLst>
              <a:lin ang="16200000" scaled="1"/>
              <a:tileRect/>
            </a:grad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l-GR" sz="900" b="1" dirty="0" err="1" smtClean="0">
                  <a:solidFill>
                    <a:schemeClr val="tx1">
                      <a:lumMod val="65000"/>
                      <a:lumOff val="35000"/>
                    </a:schemeClr>
                  </a:solidFill>
                </a:rPr>
                <a:t>ΣυΔΝΑ</a:t>
              </a:r>
              <a:r>
                <a:rPr lang="el-GR" sz="900" b="1" dirty="0" smtClean="0">
                  <a:solidFill>
                    <a:schemeClr val="tx1">
                      <a:lumMod val="65000"/>
                      <a:lumOff val="35000"/>
                    </a:schemeClr>
                  </a:solidFill>
                </a:rPr>
                <a:t> 6: «Πολιτιστικές εκδηλώσεις και δράσεις»</a:t>
              </a:r>
              <a:endParaRPr lang="en-GB" sz="900" b="1" dirty="0">
                <a:solidFill>
                  <a:schemeClr val="tx1">
                    <a:lumMod val="65000"/>
                    <a:lumOff val="35000"/>
                  </a:schemeClr>
                </a:solidFill>
              </a:endParaRPr>
            </a:p>
          </p:txBody>
        </p:sp>
        <p:sp>
          <p:nvSpPr>
            <p:cNvPr id="93" name="Ελεύθερη σχεδίαση: Σχήμα 92">
              <a:extLst>
                <a:ext uri="{FF2B5EF4-FFF2-40B4-BE49-F238E27FC236}">
                  <a16:creationId xmlns:a16="http://schemas.microsoft.com/office/drawing/2014/main" xmlns="" id="{74527872-6D2A-F6ED-522E-CBC2045FCD8B}"/>
                </a:ext>
              </a:extLst>
            </p:cNvPr>
            <p:cNvSpPr/>
            <p:nvPr/>
          </p:nvSpPr>
          <p:spPr>
            <a:xfrm>
              <a:off x="6656700" y="1027049"/>
              <a:ext cx="1187998" cy="2160000"/>
            </a:xfrm>
            <a:custGeom>
              <a:avLst/>
              <a:gdLst>
                <a:gd name="connsiteX0" fmla="*/ 0 w 1187998"/>
                <a:gd name="connsiteY0" fmla="*/ 0 h 992571"/>
                <a:gd name="connsiteX1" fmla="*/ 1187998 w 1187998"/>
                <a:gd name="connsiteY1" fmla="*/ 0 h 992571"/>
                <a:gd name="connsiteX2" fmla="*/ 1187998 w 1187998"/>
                <a:gd name="connsiteY2" fmla="*/ 992571 h 992571"/>
                <a:gd name="connsiteX3" fmla="*/ 0 w 1187998"/>
                <a:gd name="connsiteY3" fmla="*/ 992571 h 992571"/>
                <a:gd name="connsiteX4" fmla="*/ 0 w 1187998"/>
                <a:gd name="connsiteY4" fmla="*/ 0 h 992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998" h="992571">
                  <a:moveTo>
                    <a:pt x="0" y="0"/>
                  </a:moveTo>
                  <a:lnTo>
                    <a:pt x="1187998" y="0"/>
                  </a:lnTo>
                  <a:lnTo>
                    <a:pt x="1187998" y="992571"/>
                  </a:lnTo>
                  <a:lnTo>
                    <a:pt x="0" y="992571"/>
                  </a:lnTo>
                  <a:lnTo>
                    <a:pt x="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l-GR" sz="1100" b="1" dirty="0"/>
                <a:t>ΕΣ 2.6. Βελτίωση των </a:t>
              </a:r>
              <a:r>
                <a:rPr lang="el-GR" sz="1100" b="1" dirty="0" smtClean="0"/>
                <a:t>όρων ισότιμης </a:t>
              </a:r>
              <a:r>
                <a:rPr lang="el-GR" sz="1100" b="1" dirty="0"/>
                <a:t>προώθησης </a:t>
              </a:r>
              <a:r>
                <a:rPr lang="el-GR" sz="1100" b="1" dirty="0" smtClean="0"/>
                <a:t>της κοινωνικής </a:t>
              </a:r>
              <a:r>
                <a:rPr lang="el-GR" sz="1100" b="1" dirty="0"/>
                <a:t>ένταξης και </a:t>
              </a:r>
              <a:r>
                <a:rPr lang="el-GR" sz="1100" b="1" dirty="0" smtClean="0"/>
                <a:t>της πρόσβασης </a:t>
              </a:r>
              <a:r>
                <a:rPr lang="el-GR" sz="1100" b="1" dirty="0"/>
                <a:t>των ευπαθών </a:t>
              </a:r>
              <a:r>
                <a:rPr lang="el-GR" sz="1100" b="1" dirty="0" smtClean="0"/>
                <a:t>&amp; ευάλωτων </a:t>
              </a:r>
              <a:r>
                <a:rPr lang="el-GR" sz="1100" b="1" dirty="0"/>
                <a:t>ομάδων </a:t>
              </a:r>
              <a:r>
                <a:rPr lang="el-GR" sz="1100" b="1" dirty="0" smtClean="0"/>
                <a:t>σε ποιοτικές </a:t>
              </a:r>
              <a:r>
                <a:rPr lang="el-GR" sz="1100" b="1" dirty="0"/>
                <a:t>υπηρεσίες, </a:t>
              </a:r>
              <a:r>
                <a:rPr lang="el-GR" sz="1100" b="1" dirty="0" smtClean="0"/>
                <a:t>μέσω βελτίωσης </a:t>
              </a:r>
              <a:r>
                <a:rPr lang="el-GR" sz="1100" b="1" dirty="0"/>
                <a:t>των </a:t>
              </a:r>
              <a:r>
                <a:rPr lang="el-GR" sz="1100" b="1" dirty="0" smtClean="0"/>
                <a:t>αντίστοιχων υποδομών σε υποβαθμισμένες </a:t>
              </a:r>
              <a:r>
                <a:rPr lang="el-GR" sz="1100" b="1" dirty="0"/>
                <a:t>περιοχές</a:t>
              </a:r>
              <a:endParaRPr lang="el-GR" sz="1100" b="1" kern="1200" dirty="0"/>
            </a:p>
          </p:txBody>
        </p:sp>
        <p:sp>
          <p:nvSpPr>
            <p:cNvPr id="94" name="Ελεύθερη σχεδίαση: Σχήμα 93">
              <a:extLst>
                <a:ext uri="{FF2B5EF4-FFF2-40B4-BE49-F238E27FC236}">
                  <a16:creationId xmlns:a16="http://schemas.microsoft.com/office/drawing/2014/main" xmlns="" id="{4FF72514-19F9-F49F-3FFF-99A7CD08D9F0}"/>
                </a:ext>
              </a:extLst>
            </p:cNvPr>
            <p:cNvSpPr/>
            <p:nvPr/>
          </p:nvSpPr>
          <p:spPr>
            <a:xfrm>
              <a:off x="6712469" y="3368868"/>
              <a:ext cx="1132229" cy="734961"/>
            </a:xfrm>
            <a:custGeom>
              <a:avLst/>
              <a:gdLst>
                <a:gd name="connsiteX0" fmla="*/ 0 w 719998"/>
                <a:gd name="connsiteY0" fmla="*/ 0 h 359999"/>
                <a:gd name="connsiteX1" fmla="*/ 719998 w 719998"/>
                <a:gd name="connsiteY1" fmla="*/ 0 h 359999"/>
                <a:gd name="connsiteX2" fmla="*/ 719998 w 719998"/>
                <a:gd name="connsiteY2" fmla="*/ 359999 h 359999"/>
                <a:gd name="connsiteX3" fmla="*/ 0 w 719998"/>
                <a:gd name="connsiteY3" fmla="*/ 359999 h 359999"/>
                <a:gd name="connsiteX4" fmla="*/ 0 w 719998"/>
                <a:gd name="connsiteY4" fmla="*/ 0 h 359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998" h="359999">
                  <a:moveTo>
                    <a:pt x="0" y="0"/>
                  </a:moveTo>
                  <a:lnTo>
                    <a:pt x="719998" y="0"/>
                  </a:lnTo>
                  <a:lnTo>
                    <a:pt x="719998" y="359999"/>
                  </a:lnTo>
                  <a:lnTo>
                    <a:pt x="0" y="359999"/>
                  </a:lnTo>
                  <a:lnTo>
                    <a:pt x="0" y="0"/>
                  </a:lnTo>
                  <a:close/>
                </a:path>
              </a:pathLst>
            </a:custGeom>
            <a:gradFill flip="none" rotWithShape="1">
              <a:gsLst>
                <a:gs pos="0">
                  <a:schemeClr val="accent3">
                    <a:lumMod val="75000"/>
                  </a:schemeClr>
                </a:gs>
                <a:gs pos="48000">
                  <a:schemeClr val="accent3">
                    <a:lumMod val="97000"/>
                    <a:lumOff val="3000"/>
                  </a:schemeClr>
                </a:gs>
                <a:gs pos="100000">
                  <a:schemeClr val="accent3">
                    <a:lumMod val="60000"/>
                    <a:lumOff val="40000"/>
                  </a:schemeClr>
                </a:gs>
              </a:gsLst>
              <a:lin ang="16200000" scaled="1"/>
              <a:tileRect/>
            </a:grad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l-GR" sz="900" b="1" dirty="0" err="1" smtClean="0">
                  <a:solidFill>
                    <a:schemeClr val="tx1">
                      <a:lumMod val="65000"/>
                      <a:lumOff val="35000"/>
                    </a:schemeClr>
                  </a:solidFill>
                </a:rPr>
                <a:t>ΣυΔΝΑ</a:t>
              </a:r>
              <a:r>
                <a:rPr lang="el-GR" sz="900" b="1" dirty="0" smtClean="0">
                  <a:solidFill>
                    <a:schemeClr val="tx1">
                      <a:lumMod val="65000"/>
                      <a:lumOff val="35000"/>
                    </a:schemeClr>
                  </a:solidFill>
                </a:rPr>
                <a:t> 5: «Υποδομή για παιδιά και νέους με νοητική υστέρηση και αυτισμό»</a:t>
              </a:r>
              <a:endParaRPr lang="en-GB" sz="900" b="1" dirty="0">
                <a:solidFill>
                  <a:schemeClr val="tx1">
                    <a:lumMod val="65000"/>
                    <a:lumOff val="35000"/>
                  </a:schemeClr>
                </a:solidFill>
              </a:endParaRPr>
            </a:p>
          </p:txBody>
        </p:sp>
      </p:grpSp>
      <p:sp>
        <p:nvSpPr>
          <p:cNvPr id="81" name="Ελεύθερη σχεδίαση: Σχήμα 103">
            <a:extLst>
              <a:ext uri="{FF2B5EF4-FFF2-40B4-BE49-F238E27FC236}">
                <a16:creationId xmlns:a16="http://schemas.microsoft.com/office/drawing/2014/main" xmlns="" id="{54323558-4492-FD6D-040D-576925BBCA4F}"/>
              </a:ext>
            </a:extLst>
          </p:cNvPr>
          <p:cNvSpPr/>
          <p:nvPr/>
        </p:nvSpPr>
        <p:spPr>
          <a:xfrm>
            <a:off x="5332448" y="1620241"/>
            <a:ext cx="162331" cy="1563413"/>
          </a:xfrm>
          <a:custGeom>
            <a:avLst/>
            <a:gdLst/>
            <a:ahLst/>
            <a:cxnLst/>
            <a:rect l="0" t="0" r="0" b="0"/>
            <a:pathLst>
              <a:path>
                <a:moveTo>
                  <a:pt x="0" y="0"/>
                </a:moveTo>
                <a:lnTo>
                  <a:pt x="0" y="1563413"/>
                </a:lnTo>
                <a:lnTo>
                  <a:pt x="162331" y="1563413"/>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102" name="Ελεύθερη σχεδίαση: Σχήμα 103">
            <a:extLst>
              <a:ext uri="{FF2B5EF4-FFF2-40B4-BE49-F238E27FC236}">
                <a16:creationId xmlns:a16="http://schemas.microsoft.com/office/drawing/2014/main" xmlns="" id="{54323558-4492-FD6D-040D-576925BBCA4F}"/>
              </a:ext>
            </a:extLst>
          </p:cNvPr>
          <p:cNvSpPr/>
          <p:nvPr/>
        </p:nvSpPr>
        <p:spPr>
          <a:xfrm>
            <a:off x="5332288" y="2817985"/>
            <a:ext cx="162331" cy="1563413"/>
          </a:xfrm>
          <a:custGeom>
            <a:avLst/>
            <a:gdLst/>
            <a:ahLst/>
            <a:cxnLst/>
            <a:rect l="0" t="0" r="0" b="0"/>
            <a:pathLst>
              <a:path>
                <a:moveTo>
                  <a:pt x="0" y="0"/>
                </a:moveTo>
                <a:lnTo>
                  <a:pt x="0" y="1563413"/>
                </a:lnTo>
                <a:lnTo>
                  <a:pt x="162331" y="1563413"/>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103" name="Ελεύθερη σχεδίαση: Σχήμα 54">
            <a:extLst>
              <a:ext uri="{FF2B5EF4-FFF2-40B4-BE49-F238E27FC236}">
                <a16:creationId xmlns:a16="http://schemas.microsoft.com/office/drawing/2014/main" xmlns="" id="{C5487677-C773-A712-BC7C-0697016DB648}"/>
              </a:ext>
            </a:extLst>
          </p:cNvPr>
          <p:cNvSpPr/>
          <p:nvPr/>
        </p:nvSpPr>
        <p:spPr>
          <a:xfrm>
            <a:off x="1392547" y="2976621"/>
            <a:ext cx="154234" cy="899775"/>
          </a:xfrm>
          <a:custGeom>
            <a:avLst/>
            <a:gdLst/>
            <a:ahLst/>
            <a:cxnLst/>
            <a:rect l="0" t="0" r="0" b="0"/>
            <a:pathLst>
              <a:path>
                <a:moveTo>
                  <a:pt x="0" y="0"/>
                </a:moveTo>
                <a:lnTo>
                  <a:pt x="0" y="899775"/>
                </a:lnTo>
                <a:lnTo>
                  <a:pt x="154234" y="899775"/>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105" name="Ελεύθερη σχεδίαση: Σχήμα 54">
            <a:extLst>
              <a:ext uri="{FF2B5EF4-FFF2-40B4-BE49-F238E27FC236}">
                <a16:creationId xmlns:a16="http://schemas.microsoft.com/office/drawing/2014/main" xmlns="" id="{C5487677-C773-A712-BC7C-0697016DB648}"/>
              </a:ext>
            </a:extLst>
          </p:cNvPr>
          <p:cNvSpPr/>
          <p:nvPr/>
        </p:nvSpPr>
        <p:spPr>
          <a:xfrm>
            <a:off x="1389217" y="4360663"/>
            <a:ext cx="154234" cy="899775"/>
          </a:xfrm>
          <a:custGeom>
            <a:avLst/>
            <a:gdLst/>
            <a:ahLst/>
            <a:cxnLst/>
            <a:rect l="0" t="0" r="0" b="0"/>
            <a:pathLst>
              <a:path>
                <a:moveTo>
                  <a:pt x="0" y="0"/>
                </a:moveTo>
                <a:lnTo>
                  <a:pt x="0" y="899775"/>
                </a:lnTo>
                <a:lnTo>
                  <a:pt x="154234" y="899775"/>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106" name="Ελεύθερη σχεδίαση: Σχήμα 54">
            <a:extLst>
              <a:ext uri="{FF2B5EF4-FFF2-40B4-BE49-F238E27FC236}">
                <a16:creationId xmlns:a16="http://schemas.microsoft.com/office/drawing/2014/main" xmlns="" id="{C5487677-C773-A712-BC7C-0697016DB648}"/>
              </a:ext>
            </a:extLst>
          </p:cNvPr>
          <p:cNvSpPr/>
          <p:nvPr/>
        </p:nvSpPr>
        <p:spPr>
          <a:xfrm>
            <a:off x="1385886" y="3668642"/>
            <a:ext cx="154234" cy="899775"/>
          </a:xfrm>
          <a:custGeom>
            <a:avLst/>
            <a:gdLst/>
            <a:ahLst/>
            <a:cxnLst/>
            <a:rect l="0" t="0" r="0" b="0"/>
            <a:pathLst>
              <a:path>
                <a:moveTo>
                  <a:pt x="0" y="0"/>
                </a:moveTo>
                <a:lnTo>
                  <a:pt x="0" y="899775"/>
                </a:lnTo>
                <a:lnTo>
                  <a:pt x="154234" y="899775"/>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107" name="Ελεύθερη σχεδίαση: Σχήμα 83">
            <a:extLst>
              <a:ext uri="{FF2B5EF4-FFF2-40B4-BE49-F238E27FC236}">
                <a16:creationId xmlns:a16="http://schemas.microsoft.com/office/drawing/2014/main" xmlns="" id="{E1B733DE-38C2-F9DB-C4DC-86B3A7EDE1E7}"/>
              </a:ext>
            </a:extLst>
          </p:cNvPr>
          <p:cNvSpPr/>
          <p:nvPr/>
        </p:nvSpPr>
        <p:spPr>
          <a:xfrm>
            <a:off x="1426540" y="4202905"/>
            <a:ext cx="1115561" cy="657213"/>
          </a:xfrm>
          <a:custGeom>
            <a:avLst/>
            <a:gdLst>
              <a:gd name="connsiteX0" fmla="*/ 0 w 1064111"/>
              <a:gd name="connsiteY0" fmla="*/ 0 h 409531"/>
              <a:gd name="connsiteX1" fmla="*/ 1064111 w 1064111"/>
              <a:gd name="connsiteY1" fmla="*/ 0 h 409531"/>
              <a:gd name="connsiteX2" fmla="*/ 1064111 w 1064111"/>
              <a:gd name="connsiteY2" fmla="*/ 409531 h 409531"/>
              <a:gd name="connsiteX3" fmla="*/ 0 w 1064111"/>
              <a:gd name="connsiteY3" fmla="*/ 409531 h 409531"/>
              <a:gd name="connsiteX4" fmla="*/ 0 w 1064111"/>
              <a:gd name="connsiteY4" fmla="*/ 0 h 409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111" h="409531">
                <a:moveTo>
                  <a:pt x="0" y="0"/>
                </a:moveTo>
                <a:lnTo>
                  <a:pt x="1064111" y="0"/>
                </a:lnTo>
                <a:lnTo>
                  <a:pt x="1064111" y="409531"/>
                </a:lnTo>
                <a:lnTo>
                  <a:pt x="0" y="409531"/>
                </a:lnTo>
                <a:lnTo>
                  <a:pt x="0" y="0"/>
                </a:lnTo>
                <a:close/>
              </a:path>
            </a:pathLst>
          </a:custGeom>
          <a:gradFill flip="none" rotWithShape="1">
            <a:gsLst>
              <a:gs pos="0">
                <a:schemeClr val="accent3">
                  <a:lumMod val="75000"/>
                </a:schemeClr>
              </a:gs>
              <a:gs pos="48000">
                <a:schemeClr val="accent3">
                  <a:lumMod val="97000"/>
                  <a:lumOff val="3000"/>
                </a:schemeClr>
              </a:gs>
              <a:gs pos="100000">
                <a:schemeClr val="accent3">
                  <a:lumMod val="60000"/>
                  <a:lumOff val="40000"/>
                </a:schemeClr>
              </a:gs>
            </a:gsLst>
            <a:lin ang="16200000" scaled="1"/>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D2DA7A">
                <a:hueOff val="0"/>
                <a:satOff val="0"/>
                <a:lumOff val="0"/>
                <a:alphaOff val="0"/>
                <a:shade val="25000"/>
                <a:satMod val="150000"/>
              </a:srgbClr>
            </a:contourClr>
          </a:sp3d>
        </p:spPr>
        <p:style>
          <a:lnRef idx="0">
            <a:scrgbClr r="0" g="0" b="0"/>
          </a:lnRef>
          <a:fillRef idx="3">
            <a:scrgbClr r="0" g="0" b="0"/>
          </a:fillRef>
          <a:effectRef idx="3">
            <a:scrgbClr r="0" g="0" b="0"/>
          </a:effectRef>
          <a:fontRef idx="minor">
            <a:schemeClr val="lt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l-GR" sz="900" b="1" dirty="0" err="1" smtClean="0">
                <a:solidFill>
                  <a:prstClr val="black">
                    <a:lumMod val="65000"/>
                    <a:lumOff val="35000"/>
                  </a:prstClr>
                </a:solidFill>
                <a:latin typeface="Franklin Gothic Book"/>
              </a:rPr>
              <a:t>ΣυΔΝΑ</a:t>
            </a:r>
            <a:r>
              <a:rPr lang="el-GR" sz="900" b="1" dirty="0" smtClean="0">
                <a:solidFill>
                  <a:prstClr val="black">
                    <a:lumMod val="65000"/>
                    <a:lumOff val="35000"/>
                  </a:prstClr>
                </a:solidFill>
                <a:latin typeface="Franklin Gothic Book"/>
              </a:rPr>
              <a:t> 15: «Επέκταση δικτύου αποχέτευσης </a:t>
            </a:r>
            <a:r>
              <a:rPr lang="el-GR" sz="900" b="1" dirty="0" err="1" smtClean="0">
                <a:solidFill>
                  <a:prstClr val="black">
                    <a:lumMod val="65000"/>
                    <a:lumOff val="35000"/>
                  </a:prstClr>
                </a:solidFill>
                <a:latin typeface="Franklin Gothic Book"/>
              </a:rPr>
              <a:t>ομβρίων</a:t>
            </a:r>
            <a:r>
              <a:rPr lang="el-GR" sz="900" b="1" dirty="0" smtClean="0">
                <a:solidFill>
                  <a:prstClr val="black">
                    <a:lumMod val="65000"/>
                    <a:lumOff val="35000"/>
                  </a:prstClr>
                </a:solidFill>
                <a:latin typeface="Franklin Gothic Book"/>
              </a:rPr>
              <a:t> στην περιοχή Πανί του Δήμου Αλίμου – </a:t>
            </a:r>
            <a:r>
              <a:rPr lang="el-GR" sz="900" b="1" dirty="0" err="1" smtClean="0">
                <a:solidFill>
                  <a:prstClr val="black">
                    <a:lumMod val="65000"/>
                    <a:lumOff val="35000"/>
                  </a:prstClr>
                </a:solidFill>
                <a:latin typeface="Franklin Gothic Book"/>
              </a:rPr>
              <a:t>Υποέργο</a:t>
            </a:r>
            <a:r>
              <a:rPr lang="el-GR" sz="900" b="1" dirty="0" smtClean="0">
                <a:solidFill>
                  <a:prstClr val="black">
                    <a:lumMod val="65000"/>
                    <a:lumOff val="35000"/>
                  </a:prstClr>
                </a:solidFill>
                <a:latin typeface="Franklin Gothic Book"/>
              </a:rPr>
              <a:t> 1»</a:t>
            </a:r>
            <a:endParaRPr lang="en-GB" sz="900" b="1" dirty="0">
              <a:solidFill>
                <a:prstClr val="black">
                  <a:lumMod val="65000"/>
                  <a:lumOff val="35000"/>
                </a:prstClr>
              </a:solidFill>
              <a:latin typeface="Franklin Gothic Book"/>
            </a:endParaRPr>
          </a:p>
        </p:txBody>
      </p:sp>
      <p:sp>
        <p:nvSpPr>
          <p:cNvPr id="108" name="Ελεύθερη σχεδίαση: Σχήμα 83">
            <a:extLst>
              <a:ext uri="{FF2B5EF4-FFF2-40B4-BE49-F238E27FC236}">
                <a16:creationId xmlns:a16="http://schemas.microsoft.com/office/drawing/2014/main" xmlns="" id="{E1B733DE-38C2-F9DB-C4DC-86B3A7EDE1E7}"/>
              </a:ext>
            </a:extLst>
          </p:cNvPr>
          <p:cNvSpPr/>
          <p:nvPr/>
        </p:nvSpPr>
        <p:spPr>
          <a:xfrm>
            <a:off x="1420124" y="3544178"/>
            <a:ext cx="1121324" cy="576000"/>
          </a:xfrm>
          <a:custGeom>
            <a:avLst/>
            <a:gdLst>
              <a:gd name="connsiteX0" fmla="*/ 0 w 1064111"/>
              <a:gd name="connsiteY0" fmla="*/ 0 h 409531"/>
              <a:gd name="connsiteX1" fmla="*/ 1064111 w 1064111"/>
              <a:gd name="connsiteY1" fmla="*/ 0 h 409531"/>
              <a:gd name="connsiteX2" fmla="*/ 1064111 w 1064111"/>
              <a:gd name="connsiteY2" fmla="*/ 409531 h 409531"/>
              <a:gd name="connsiteX3" fmla="*/ 0 w 1064111"/>
              <a:gd name="connsiteY3" fmla="*/ 409531 h 409531"/>
              <a:gd name="connsiteX4" fmla="*/ 0 w 1064111"/>
              <a:gd name="connsiteY4" fmla="*/ 0 h 409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111" h="409531">
                <a:moveTo>
                  <a:pt x="0" y="0"/>
                </a:moveTo>
                <a:lnTo>
                  <a:pt x="1064111" y="0"/>
                </a:lnTo>
                <a:lnTo>
                  <a:pt x="1064111" y="409531"/>
                </a:lnTo>
                <a:lnTo>
                  <a:pt x="0" y="409531"/>
                </a:lnTo>
                <a:lnTo>
                  <a:pt x="0" y="0"/>
                </a:lnTo>
                <a:close/>
              </a:path>
            </a:pathLst>
          </a:custGeom>
          <a:gradFill flip="none" rotWithShape="1">
            <a:gsLst>
              <a:gs pos="0">
                <a:schemeClr val="accent3">
                  <a:lumMod val="75000"/>
                </a:schemeClr>
              </a:gs>
              <a:gs pos="48000">
                <a:schemeClr val="accent3">
                  <a:lumMod val="97000"/>
                  <a:lumOff val="3000"/>
                </a:schemeClr>
              </a:gs>
              <a:gs pos="100000">
                <a:schemeClr val="accent3">
                  <a:lumMod val="60000"/>
                  <a:lumOff val="40000"/>
                </a:schemeClr>
              </a:gs>
            </a:gsLst>
            <a:lin ang="16200000" scaled="1"/>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D2DA7A">
                <a:hueOff val="0"/>
                <a:satOff val="0"/>
                <a:lumOff val="0"/>
                <a:alphaOff val="0"/>
                <a:shade val="25000"/>
                <a:satMod val="150000"/>
              </a:srgbClr>
            </a:contourClr>
          </a:sp3d>
        </p:spPr>
        <p:style>
          <a:lnRef idx="0">
            <a:scrgbClr r="0" g="0" b="0"/>
          </a:lnRef>
          <a:fillRef idx="3">
            <a:scrgbClr r="0" g="0" b="0"/>
          </a:fillRef>
          <a:effectRef idx="3">
            <a:scrgbClr r="0" g="0" b="0"/>
          </a:effectRef>
          <a:fontRef idx="minor">
            <a:schemeClr val="lt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l-GR" sz="900" b="1" dirty="0" err="1" smtClean="0">
                <a:solidFill>
                  <a:prstClr val="black">
                    <a:lumMod val="65000"/>
                    <a:lumOff val="35000"/>
                  </a:prstClr>
                </a:solidFill>
                <a:latin typeface="Franklin Gothic Book"/>
              </a:rPr>
              <a:t>ΣυΔΝΑ</a:t>
            </a:r>
            <a:r>
              <a:rPr lang="el-GR" sz="900" b="1" dirty="0" smtClean="0">
                <a:solidFill>
                  <a:prstClr val="black">
                    <a:lumMod val="65000"/>
                    <a:lumOff val="35000"/>
                  </a:prstClr>
                </a:solidFill>
                <a:latin typeface="Franklin Gothic Book"/>
              </a:rPr>
              <a:t> 14: «Μονοπάτια και διαμορφώσεις κατά μήκος ρεμάτων»</a:t>
            </a:r>
            <a:endParaRPr lang="en-GB" sz="900" b="1" dirty="0">
              <a:solidFill>
                <a:prstClr val="black">
                  <a:lumMod val="65000"/>
                  <a:lumOff val="35000"/>
                </a:prstClr>
              </a:solidFill>
              <a:latin typeface="Franklin Gothic Book"/>
            </a:endParaRPr>
          </a:p>
        </p:txBody>
      </p:sp>
      <p:sp>
        <p:nvSpPr>
          <p:cNvPr id="109" name="Ελεύθερη σχεδίαση: Σχήμα 83">
            <a:extLst>
              <a:ext uri="{FF2B5EF4-FFF2-40B4-BE49-F238E27FC236}">
                <a16:creationId xmlns:a16="http://schemas.microsoft.com/office/drawing/2014/main" xmlns="" id="{E1B733DE-38C2-F9DB-C4DC-86B3A7EDE1E7}"/>
              </a:ext>
            </a:extLst>
          </p:cNvPr>
          <p:cNvSpPr/>
          <p:nvPr/>
        </p:nvSpPr>
        <p:spPr>
          <a:xfrm>
            <a:off x="1426540" y="4950373"/>
            <a:ext cx="1128914" cy="848375"/>
          </a:xfrm>
          <a:custGeom>
            <a:avLst/>
            <a:gdLst>
              <a:gd name="connsiteX0" fmla="*/ 0 w 1064111"/>
              <a:gd name="connsiteY0" fmla="*/ 0 h 409531"/>
              <a:gd name="connsiteX1" fmla="*/ 1064111 w 1064111"/>
              <a:gd name="connsiteY1" fmla="*/ 0 h 409531"/>
              <a:gd name="connsiteX2" fmla="*/ 1064111 w 1064111"/>
              <a:gd name="connsiteY2" fmla="*/ 409531 h 409531"/>
              <a:gd name="connsiteX3" fmla="*/ 0 w 1064111"/>
              <a:gd name="connsiteY3" fmla="*/ 409531 h 409531"/>
              <a:gd name="connsiteX4" fmla="*/ 0 w 1064111"/>
              <a:gd name="connsiteY4" fmla="*/ 0 h 409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111" h="409531">
                <a:moveTo>
                  <a:pt x="0" y="0"/>
                </a:moveTo>
                <a:lnTo>
                  <a:pt x="1064111" y="0"/>
                </a:lnTo>
                <a:lnTo>
                  <a:pt x="1064111" y="409531"/>
                </a:lnTo>
                <a:lnTo>
                  <a:pt x="0" y="409531"/>
                </a:lnTo>
                <a:lnTo>
                  <a:pt x="0" y="0"/>
                </a:lnTo>
                <a:close/>
              </a:path>
            </a:pathLst>
          </a:custGeom>
          <a:gradFill flip="none" rotWithShape="1">
            <a:gsLst>
              <a:gs pos="0">
                <a:schemeClr val="accent3">
                  <a:lumMod val="75000"/>
                </a:schemeClr>
              </a:gs>
              <a:gs pos="48000">
                <a:schemeClr val="accent3">
                  <a:lumMod val="97000"/>
                  <a:lumOff val="3000"/>
                </a:schemeClr>
              </a:gs>
              <a:gs pos="100000">
                <a:schemeClr val="accent3">
                  <a:lumMod val="60000"/>
                  <a:lumOff val="40000"/>
                </a:schemeClr>
              </a:gs>
            </a:gsLst>
            <a:lin ang="16200000" scaled="1"/>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D2DA7A">
                <a:hueOff val="0"/>
                <a:satOff val="0"/>
                <a:lumOff val="0"/>
                <a:alphaOff val="0"/>
                <a:shade val="25000"/>
                <a:satMod val="150000"/>
              </a:srgbClr>
            </a:contourClr>
          </a:sp3d>
        </p:spPr>
        <p:style>
          <a:lnRef idx="0">
            <a:scrgbClr r="0" g="0" b="0"/>
          </a:lnRef>
          <a:fillRef idx="3">
            <a:scrgbClr r="0" g="0" b="0"/>
          </a:fillRef>
          <a:effectRef idx="3">
            <a:scrgbClr r="0" g="0" b="0"/>
          </a:effectRef>
          <a:fontRef idx="minor">
            <a:schemeClr val="lt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l-GR" sz="900" b="1" dirty="0" err="1" smtClean="0">
                <a:solidFill>
                  <a:prstClr val="black">
                    <a:lumMod val="65000"/>
                    <a:lumOff val="35000"/>
                  </a:prstClr>
                </a:solidFill>
                <a:latin typeface="Franklin Gothic Book"/>
              </a:rPr>
              <a:t>ΣυΔΝΑ</a:t>
            </a:r>
            <a:r>
              <a:rPr lang="el-GR" sz="900" b="1" dirty="0" smtClean="0">
                <a:solidFill>
                  <a:prstClr val="black">
                    <a:lumMod val="65000"/>
                    <a:lumOff val="35000"/>
                  </a:prstClr>
                </a:solidFill>
                <a:latin typeface="Franklin Gothic Book"/>
              </a:rPr>
              <a:t> 15: «Προμήθεια και εγκατάσταση συστήματος άρδευσης σε χώρους πρασίνου του Δήμου από Δημοτικές Γεωτρήσεις»</a:t>
            </a:r>
            <a:endParaRPr lang="en-GB" sz="900" b="1" dirty="0">
              <a:solidFill>
                <a:prstClr val="black">
                  <a:lumMod val="65000"/>
                  <a:lumOff val="35000"/>
                </a:prstClr>
              </a:solidFill>
              <a:latin typeface="Franklin Gothic Book"/>
            </a:endParaRPr>
          </a:p>
        </p:txBody>
      </p:sp>
      <p:sp>
        <p:nvSpPr>
          <p:cNvPr id="111" name="Ελεύθερη σχεδίαση: Σχήμα 54">
            <a:extLst>
              <a:ext uri="{FF2B5EF4-FFF2-40B4-BE49-F238E27FC236}">
                <a16:creationId xmlns:a16="http://schemas.microsoft.com/office/drawing/2014/main" xmlns="" id="{C5487677-C773-A712-BC7C-0697016DB648}"/>
              </a:ext>
            </a:extLst>
          </p:cNvPr>
          <p:cNvSpPr/>
          <p:nvPr/>
        </p:nvSpPr>
        <p:spPr>
          <a:xfrm>
            <a:off x="1395951" y="5157701"/>
            <a:ext cx="154234" cy="899775"/>
          </a:xfrm>
          <a:custGeom>
            <a:avLst/>
            <a:gdLst/>
            <a:ahLst/>
            <a:cxnLst/>
            <a:rect l="0" t="0" r="0" b="0"/>
            <a:pathLst>
              <a:path>
                <a:moveTo>
                  <a:pt x="0" y="0"/>
                </a:moveTo>
                <a:lnTo>
                  <a:pt x="0" y="899775"/>
                </a:lnTo>
                <a:lnTo>
                  <a:pt x="154234" y="899775"/>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113" name="Ελεύθερη σχεδίαση: Σχήμα 94">
            <a:extLst>
              <a:ext uri="{FF2B5EF4-FFF2-40B4-BE49-F238E27FC236}">
                <a16:creationId xmlns:a16="http://schemas.microsoft.com/office/drawing/2014/main" xmlns="" id="{25747D9D-A23B-394F-685D-F6BDEE409E23}"/>
              </a:ext>
            </a:extLst>
          </p:cNvPr>
          <p:cNvSpPr/>
          <p:nvPr/>
        </p:nvSpPr>
        <p:spPr>
          <a:xfrm>
            <a:off x="5383418" y="3021158"/>
            <a:ext cx="1114803" cy="1074086"/>
          </a:xfrm>
          <a:custGeom>
            <a:avLst/>
            <a:gdLst>
              <a:gd name="connsiteX0" fmla="*/ 0 w 719998"/>
              <a:gd name="connsiteY0" fmla="*/ 0 h 359999"/>
              <a:gd name="connsiteX1" fmla="*/ 719998 w 719998"/>
              <a:gd name="connsiteY1" fmla="*/ 0 h 359999"/>
              <a:gd name="connsiteX2" fmla="*/ 719998 w 719998"/>
              <a:gd name="connsiteY2" fmla="*/ 359999 h 359999"/>
              <a:gd name="connsiteX3" fmla="*/ 0 w 719998"/>
              <a:gd name="connsiteY3" fmla="*/ 359999 h 359999"/>
              <a:gd name="connsiteX4" fmla="*/ 0 w 719998"/>
              <a:gd name="connsiteY4" fmla="*/ 0 h 359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998" h="359999">
                <a:moveTo>
                  <a:pt x="0" y="0"/>
                </a:moveTo>
                <a:lnTo>
                  <a:pt x="719998" y="0"/>
                </a:lnTo>
                <a:lnTo>
                  <a:pt x="719998" y="359999"/>
                </a:lnTo>
                <a:lnTo>
                  <a:pt x="0" y="359999"/>
                </a:lnTo>
                <a:lnTo>
                  <a:pt x="0" y="0"/>
                </a:lnTo>
                <a:close/>
              </a:path>
            </a:pathLst>
          </a:custGeom>
          <a:gradFill flip="none" rotWithShape="1">
            <a:gsLst>
              <a:gs pos="0">
                <a:schemeClr val="accent3">
                  <a:lumMod val="75000"/>
                </a:schemeClr>
              </a:gs>
              <a:gs pos="48000">
                <a:schemeClr val="accent3">
                  <a:lumMod val="97000"/>
                  <a:lumOff val="3000"/>
                </a:schemeClr>
              </a:gs>
              <a:gs pos="100000">
                <a:schemeClr val="accent3">
                  <a:lumMod val="60000"/>
                  <a:lumOff val="40000"/>
                </a:schemeClr>
              </a:gs>
            </a:gsLst>
            <a:lin ang="16200000" scaled="1"/>
            <a:tileRect/>
          </a:grad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l-GR" sz="900" b="1" dirty="0" err="1" smtClean="0">
                <a:solidFill>
                  <a:schemeClr val="tx1">
                    <a:lumMod val="65000"/>
                    <a:lumOff val="35000"/>
                  </a:schemeClr>
                </a:solidFill>
              </a:rPr>
              <a:t>ΣυΔΝΑ</a:t>
            </a:r>
            <a:r>
              <a:rPr lang="el-GR" sz="900" b="1" dirty="0" smtClean="0">
                <a:solidFill>
                  <a:schemeClr val="tx1">
                    <a:lumMod val="65000"/>
                    <a:lumOff val="35000"/>
                  </a:schemeClr>
                </a:solidFill>
              </a:rPr>
              <a:t> 13: «Πράσινες Πολιτιστικές Διαδρομές με χρήση υλικών φιλικά προς το περιβάλλον και έξυπνου αστικού εξοπλισμού του Δήμου Παλαιού Φαλήρου»</a:t>
            </a:r>
            <a:endParaRPr lang="en-GB" sz="900" b="1" dirty="0">
              <a:solidFill>
                <a:schemeClr val="tx1">
                  <a:lumMod val="65000"/>
                  <a:lumOff val="35000"/>
                </a:schemeClr>
              </a:solidFill>
            </a:endParaRPr>
          </a:p>
        </p:txBody>
      </p:sp>
      <p:sp>
        <p:nvSpPr>
          <p:cNvPr id="114" name="Ελεύθερη σχεδίαση: Σχήμα 95">
            <a:extLst>
              <a:ext uri="{FF2B5EF4-FFF2-40B4-BE49-F238E27FC236}">
                <a16:creationId xmlns:a16="http://schemas.microsoft.com/office/drawing/2014/main" xmlns="" id="{1C16F20C-7514-2C7D-5E56-75334D7C7C30}"/>
              </a:ext>
            </a:extLst>
          </p:cNvPr>
          <p:cNvSpPr/>
          <p:nvPr/>
        </p:nvSpPr>
        <p:spPr>
          <a:xfrm>
            <a:off x="5384707" y="4270503"/>
            <a:ext cx="1124132" cy="477467"/>
          </a:xfrm>
          <a:custGeom>
            <a:avLst/>
            <a:gdLst>
              <a:gd name="connsiteX0" fmla="*/ 0 w 719998"/>
              <a:gd name="connsiteY0" fmla="*/ 0 h 359999"/>
              <a:gd name="connsiteX1" fmla="*/ 719998 w 719998"/>
              <a:gd name="connsiteY1" fmla="*/ 0 h 359999"/>
              <a:gd name="connsiteX2" fmla="*/ 719998 w 719998"/>
              <a:gd name="connsiteY2" fmla="*/ 359999 h 359999"/>
              <a:gd name="connsiteX3" fmla="*/ 0 w 719998"/>
              <a:gd name="connsiteY3" fmla="*/ 359999 h 359999"/>
              <a:gd name="connsiteX4" fmla="*/ 0 w 719998"/>
              <a:gd name="connsiteY4" fmla="*/ 0 h 359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998" h="359999">
                <a:moveTo>
                  <a:pt x="0" y="0"/>
                </a:moveTo>
                <a:lnTo>
                  <a:pt x="719998" y="0"/>
                </a:lnTo>
                <a:lnTo>
                  <a:pt x="719998" y="359999"/>
                </a:lnTo>
                <a:lnTo>
                  <a:pt x="0" y="359999"/>
                </a:lnTo>
                <a:lnTo>
                  <a:pt x="0" y="0"/>
                </a:lnTo>
                <a:close/>
              </a:path>
            </a:pathLst>
          </a:custGeom>
          <a:gradFill flip="none" rotWithShape="1">
            <a:gsLst>
              <a:gs pos="0">
                <a:schemeClr val="accent3">
                  <a:lumMod val="75000"/>
                </a:schemeClr>
              </a:gs>
              <a:gs pos="48000">
                <a:schemeClr val="accent3">
                  <a:lumMod val="97000"/>
                  <a:lumOff val="3000"/>
                </a:schemeClr>
              </a:gs>
              <a:gs pos="100000">
                <a:schemeClr val="accent3">
                  <a:lumMod val="60000"/>
                  <a:lumOff val="40000"/>
                </a:schemeClr>
              </a:gs>
            </a:gsLst>
            <a:lin ang="16200000" scaled="1"/>
            <a:tileRect/>
          </a:grad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l-GR" sz="900" b="1" dirty="0" err="1">
                <a:solidFill>
                  <a:schemeClr val="tx1">
                    <a:lumMod val="65000"/>
                    <a:lumOff val="35000"/>
                  </a:schemeClr>
                </a:solidFill>
              </a:rPr>
              <a:t>ΣυΔΝΑ</a:t>
            </a:r>
            <a:r>
              <a:rPr lang="el-GR" sz="900" b="1" dirty="0">
                <a:solidFill>
                  <a:schemeClr val="tx1">
                    <a:lumMod val="65000"/>
                    <a:lumOff val="35000"/>
                  </a:schemeClr>
                </a:solidFill>
              </a:rPr>
              <a:t> 13</a:t>
            </a:r>
            <a:r>
              <a:rPr lang="el-GR" sz="900" b="1" dirty="0" smtClean="0">
                <a:solidFill>
                  <a:schemeClr val="tx1">
                    <a:lumMod val="65000"/>
                    <a:lumOff val="35000"/>
                  </a:schemeClr>
                </a:solidFill>
              </a:rPr>
              <a:t>: «Πράσινες πολιτιστικές διαδρομές»</a:t>
            </a:r>
            <a:endParaRPr lang="en-GB" sz="900" b="1" dirty="0">
              <a:solidFill>
                <a:schemeClr val="tx1">
                  <a:lumMod val="65000"/>
                  <a:lumOff val="35000"/>
                </a:schemeClr>
              </a:solidFill>
            </a:endParaRPr>
          </a:p>
        </p:txBody>
      </p:sp>
      <p:sp>
        <p:nvSpPr>
          <p:cNvPr id="61" name="Ελεύθερη σχεδίαση: Σχήμα 57">
            <a:extLst>
              <a:ext uri="{FF2B5EF4-FFF2-40B4-BE49-F238E27FC236}">
                <a16:creationId xmlns:a16="http://schemas.microsoft.com/office/drawing/2014/main" xmlns="" id="{DA01F81A-D68B-4CFD-F898-8B98411E115D}"/>
              </a:ext>
            </a:extLst>
          </p:cNvPr>
          <p:cNvSpPr/>
          <p:nvPr/>
        </p:nvSpPr>
        <p:spPr>
          <a:xfrm>
            <a:off x="68840" y="1543971"/>
            <a:ext cx="91440" cy="1044422"/>
          </a:xfrm>
          <a:custGeom>
            <a:avLst/>
            <a:gdLst/>
            <a:ahLst/>
            <a:cxnLst/>
            <a:rect l="0" t="0" r="0" b="0"/>
            <a:pathLst>
              <a:path>
                <a:moveTo>
                  <a:pt x="45720" y="0"/>
                </a:moveTo>
                <a:lnTo>
                  <a:pt x="45720" y="1044422"/>
                </a:lnTo>
                <a:lnTo>
                  <a:pt x="96522" y="1044422"/>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62" name="Ελεύθερη σχεδίαση: Σχήμα 57">
            <a:extLst>
              <a:ext uri="{FF2B5EF4-FFF2-40B4-BE49-F238E27FC236}">
                <a16:creationId xmlns:a16="http://schemas.microsoft.com/office/drawing/2014/main" xmlns="" id="{DA01F81A-D68B-4CFD-F898-8B98411E115D}"/>
              </a:ext>
            </a:extLst>
          </p:cNvPr>
          <p:cNvSpPr/>
          <p:nvPr/>
        </p:nvSpPr>
        <p:spPr>
          <a:xfrm>
            <a:off x="68840" y="2439108"/>
            <a:ext cx="91440" cy="1044422"/>
          </a:xfrm>
          <a:custGeom>
            <a:avLst/>
            <a:gdLst/>
            <a:ahLst/>
            <a:cxnLst/>
            <a:rect l="0" t="0" r="0" b="0"/>
            <a:pathLst>
              <a:path>
                <a:moveTo>
                  <a:pt x="45720" y="0"/>
                </a:moveTo>
                <a:lnTo>
                  <a:pt x="45720" y="1044422"/>
                </a:lnTo>
                <a:lnTo>
                  <a:pt x="96522" y="1044422"/>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63" name="Ελεύθερη σχεδίαση: Σχήμα 71">
            <a:extLst>
              <a:ext uri="{FF2B5EF4-FFF2-40B4-BE49-F238E27FC236}">
                <a16:creationId xmlns:a16="http://schemas.microsoft.com/office/drawing/2014/main" xmlns="" id="{A1F6FEB2-3F9A-448A-6DF9-2D0ACF821F2F}"/>
              </a:ext>
            </a:extLst>
          </p:cNvPr>
          <p:cNvSpPr/>
          <p:nvPr/>
        </p:nvSpPr>
        <p:spPr>
          <a:xfrm>
            <a:off x="92375" y="1025194"/>
            <a:ext cx="1187998" cy="992571"/>
          </a:xfrm>
          <a:custGeom>
            <a:avLst/>
            <a:gdLst>
              <a:gd name="connsiteX0" fmla="*/ 0 w 1187998"/>
              <a:gd name="connsiteY0" fmla="*/ 0 h 992571"/>
              <a:gd name="connsiteX1" fmla="*/ 1187998 w 1187998"/>
              <a:gd name="connsiteY1" fmla="*/ 0 h 992571"/>
              <a:gd name="connsiteX2" fmla="*/ 1187998 w 1187998"/>
              <a:gd name="connsiteY2" fmla="*/ 992571 h 992571"/>
              <a:gd name="connsiteX3" fmla="*/ 0 w 1187998"/>
              <a:gd name="connsiteY3" fmla="*/ 992571 h 992571"/>
              <a:gd name="connsiteX4" fmla="*/ 0 w 1187998"/>
              <a:gd name="connsiteY4" fmla="*/ 0 h 992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998" h="992571">
                <a:moveTo>
                  <a:pt x="0" y="0"/>
                </a:moveTo>
                <a:lnTo>
                  <a:pt x="1187998" y="0"/>
                </a:lnTo>
                <a:lnTo>
                  <a:pt x="1187998" y="992571"/>
                </a:lnTo>
                <a:lnTo>
                  <a:pt x="0" y="992571"/>
                </a:lnTo>
                <a:lnTo>
                  <a:pt x="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l-GR" sz="1100" b="1" dirty="0"/>
              <a:t>ΕΣ 2.1. Μείωση </a:t>
            </a:r>
            <a:r>
              <a:rPr lang="el-GR" sz="1100" b="1" dirty="0" smtClean="0"/>
              <a:t>της κατανάλωσης </a:t>
            </a:r>
            <a:r>
              <a:rPr lang="el-GR" sz="1100" b="1" dirty="0"/>
              <a:t>ενέργειας </a:t>
            </a:r>
            <a:r>
              <a:rPr lang="el-GR" sz="1100" b="1" dirty="0" smtClean="0"/>
              <a:t>στα κτίρια</a:t>
            </a:r>
            <a:endParaRPr lang="el-GR" sz="1100" b="1" kern="1200" dirty="0"/>
          </a:p>
        </p:txBody>
      </p:sp>
      <p:sp>
        <p:nvSpPr>
          <p:cNvPr id="64" name="Ελεύθερη σχεδίαση: Σχήμα 83">
            <a:extLst>
              <a:ext uri="{FF2B5EF4-FFF2-40B4-BE49-F238E27FC236}">
                <a16:creationId xmlns:a16="http://schemas.microsoft.com/office/drawing/2014/main" xmlns="" id="{E1B733DE-38C2-F9DB-C4DC-86B3A7EDE1E7}"/>
              </a:ext>
            </a:extLst>
          </p:cNvPr>
          <p:cNvSpPr/>
          <p:nvPr/>
        </p:nvSpPr>
        <p:spPr>
          <a:xfrm>
            <a:off x="1440927" y="5881485"/>
            <a:ext cx="1100521" cy="643860"/>
          </a:xfrm>
          <a:custGeom>
            <a:avLst/>
            <a:gdLst>
              <a:gd name="connsiteX0" fmla="*/ 0 w 1064111"/>
              <a:gd name="connsiteY0" fmla="*/ 0 h 409531"/>
              <a:gd name="connsiteX1" fmla="*/ 1064111 w 1064111"/>
              <a:gd name="connsiteY1" fmla="*/ 0 h 409531"/>
              <a:gd name="connsiteX2" fmla="*/ 1064111 w 1064111"/>
              <a:gd name="connsiteY2" fmla="*/ 409531 h 409531"/>
              <a:gd name="connsiteX3" fmla="*/ 0 w 1064111"/>
              <a:gd name="connsiteY3" fmla="*/ 409531 h 409531"/>
              <a:gd name="connsiteX4" fmla="*/ 0 w 1064111"/>
              <a:gd name="connsiteY4" fmla="*/ 0 h 409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111" h="409531">
                <a:moveTo>
                  <a:pt x="0" y="0"/>
                </a:moveTo>
                <a:lnTo>
                  <a:pt x="1064111" y="0"/>
                </a:lnTo>
                <a:lnTo>
                  <a:pt x="1064111" y="409531"/>
                </a:lnTo>
                <a:lnTo>
                  <a:pt x="0" y="409531"/>
                </a:lnTo>
                <a:lnTo>
                  <a:pt x="0" y="0"/>
                </a:lnTo>
                <a:close/>
              </a:path>
            </a:pathLst>
          </a:custGeom>
          <a:gradFill flip="none" rotWithShape="1">
            <a:gsLst>
              <a:gs pos="0">
                <a:schemeClr val="accent3">
                  <a:lumMod val="75000"/>
                </a:schemeClr>
              </a:gs>
              <a:gs pos="48000">
                <a:schemeClr val="accent3">
                  <a:lumMod val="97000"/>
                  <a:lumOff val="3000"/>
                </a:schemeClr>
              </a:gs>
              <a:gs pos="100000">
                <a:schemeClr val="accent3">
                  <a:lumMod val="60000"/>
                  <a:lumOff val="40000"/>
                </a:schemeClr>
              </a:gs>
            </a:gsLst>
            <a:lin ang="16200000" scaled="1"/>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D2DA7A">
                <a:hueOff val="0"/>
                <a:satOff val="0"/>
                <a:lumOff val="0"/>
                <a:alphaOff val="0"/>
                <a:shade val="25000"/>
                <a:satMod val="150000"/>
              </a:srgbClr>
            </a:contourClr>
          </a:sp3d>
        </p:spPr>
        <p:style>
          <a:lnRef idx="0">
            <a:scrgbClr r="0" g="0" b="0"/>
          </a:lnRef>
          <a:fillRef idx="3">
            <a:scrgbClr r="0" g="0" b="0"/>
          </a:fillRef>
          <a:effectRef idx="3">
            <a:scrgbClr r="0" g="0" b="0"/>
          </a:effectRef>
          <a:fontRef idx="minor">
            <a:schemeClr val="lt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l-GR" sz="900" b="1" dirty="0" err="1" smtClean="0">
                <a:solidFill>
                  <a:prstClr val="black">
                    <a:lumMod val="65000"/>
                    <a:lumOff val="35000"/>
                  </a:prstClr>
                </a:solidFill>
                <a:latin typeface="Franklin Gothic Book"/>
              </a:rPr>
              <a:t>ΣυΔΝΑ</a:t>
            </a:r>
            <a:r>
              <a:rPr lang="el-GR" sz="900" b="1" dirty="0" smtClean="0">
                <a:solidFill>
                  <a:prstClr val="black">
                    <a:lumMod val="65000"/>
                    <a:lumOff val="35000"/>
                  </a:prstClr>
                </a:solidFill>
                <a:latin typeface="Franklin Gothic Book"/>
              </a:rPr>
              <a:t> 15: «Έργα διευθέτησης </a:t>
            </a:r>
            <a:r>
              <a:rPr lang="el-GR" sz="900" b="1" dirty="0" err="1" smtClean="0">
                <a:solidFill>
                  <a:prstClr val="black">
                    <a:lumMod val="65000"/>
                    <a:lumOff val="35000"/>
                  </a:prstClr>
                </a:solidFill>
                <a:latin typeface="Franklin Gothic Book"/>
              </a:rPr>
              <a:t>ομβρίων</a:t>
            </a:r>
            <a:r>
              <a:rPr lang="el-GR" sz="900" b="1" dirty="0" smtClean="0">
                <a:solidFill>
                  <a:prstClr val="black">
                    <a:lumMod val="65000"/>
                    <a:lumOff val="35000"/>
                  </a:prstClr>
                </a:solidFill>
                <a:latin typeface="Franklin Gothic Book"/>
              </a:rPr>
              <a:t> και αξιοποίησης επιφανειακών υδάτων»</a:t>
            </a:r>
            <a:endParaRPr lang="en-GB" sz="900" b="1" dirty="0">
              <a:solidFill>
                <a:prstClr val="black">
                  <a:lumMod val="65000"/>
                  <a:lumOff val="35000"/>
                </a:prstClr>
              </a:solidFill>
              <a:latin typeface="Franklin Gothic Book"/>
            </a:endParaRPr>
          </a:p>
        </p:txBody>
      </p:sp>
      <p:sp>
        <p:nvSpPr>
          <p:cNvPr id="75" name="Ελεύθερη σχεδίαση: Σχήμα 45">
            <a:extLst>
              <a:ext uri="{FF2B5EF4-FFF2-40B4-BE49-F238E27FC236}">
                <a16:creationId xmlns:a16="http://schemas.microsoft.com/office/drawing/2014/main" xmlns="" id="{6C704247-B5E2-C012-E553-910A636A737E}"/>
              </a:ext>
            </a:extLst>
          </p:cNvPr>
          <p:cNvSpPr/>
          <p:nvPr/>
        </p:nvSpPr>
        <p:spPr>
          <a:xfrm>
            <a:off x="5332449" y="1237385"/>
            <a:ext cx="162331" cy="1120583"/>
          </a:xfrm>
          <a:custGeom>
            <a:avLst/>
            <a:gdLst/>
            <a:ahLst/>
            <a:cxnLst/>
            <a:rect l="0" t="0" r="0" b="0"/>
            <a:pathLst>
              <a:path>
                <a:moveTo>
                  <a:pt x="0" y="0"/>
                </a:moveTo>
                <a:lnTo>
                  <a:pt x="0" y="1120583"/>
                </a:lnTo>
                <a:lnTo>
                  <a:pt x="162331" y="1120583"/>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76" name="Ελεύθερη σχεδίαση: Σχήμα 90">
            <a:extLst>
              <a:ext uri="{FF2B5EF4-FFF2-40B4-BE49-F238E27FC236}">
                <a16:creationId xmlns:a16="http://schemas.microsoft.com/office/drawing/2014/main" xmlns="" id="{18B677C0-8B5B-8E2B-155E-6C21F8BA9993}"/>
              </a:ext>
            </a:extLst>
          </p:cNvPr>
          <p:cNvSpPr/>
          <p:nvPr/>
        </p:nvSpPr>
        <p:spPr>
          <a:xfrm>
            <a:off x="5297451" y="1024977"/>
            <a:ext cx="1224000" cy="992571"/>
          </a:xfrm>
          <a:custGeom>
            <a:avLst/>
            <a:gdLst>
              <a:gd name="connsiteX0" fmla="*/ 0 w 1187998"/>
              <a:gd name="connsiteY0" fmla="*/ 0 h 992571"/>
              <a:gd name="connsiteX1" fmla="*/ 1187998 w 1187998"/>
              <a:gd name="connsiteY1" fmla="*/ 0 h 992571"/>
              <a:gd name="connsiteX2" fmla="*/ 1187998 w 1187998"/>
              <a:gd name="connsiteY2" fmla="*/ 992571 h 992571"/>
              <a:gd name="connsiteX3" fmla="*/ 0 w 1187998"/>
              <a:gd name="connsiteY3" fmla="*/ 992571 h 992571"/>
              <a:gd name="connsiteX4" fmla="*/ 0 w 1187998"/>
              <a:gd name="connsiteY4" fmla="*/ 0 h 992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998" h="992571">
                <a:moveTo>
                  <a:pt x="0" y="0"/>
                </a:moveTo>
                <a:lnTo>
                  <a:pt x="1187998" y="0"/>
                </a:lnTo>
                <a:lnTo>
                  <a:pt x="1187998" y="992571"/>
                </a:lnTo>
                <a:lnTo>
                  <a:pt x="0" y="992571"/>
                </a:lnTo>
                <a:lnTo>
                  <a:pt x="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l-GR" sz="1100" b="1" dirty="0"/>
              <a:t>ΕΣ 2.5. Βελτίωση της </a:t>
            </a:r>
            <a:r>
              <a:rPr lang="el-GR" sz="1100" b="1" dirty="0" smtClean="0"/>
              <a:t>ποιότητας ζωής </a:t>
            </a:r>
            <a:r>
              <a:rPr lang="el-GR" sz="1100" b="1" dirty="0"/>
              <a:t>στις </a:t>
            </a:r>
            <a:r>
              <a:rPr lang="el-GR" sz="1100" b="1" dirty="0" smtClean="0"/>
              <a:t>περιοχές εφαρμογής </a:t>
            </a:r>
            <a:r>
              <a:rPr lang="el-GR" sz="1100" b="1" dirty="0"/>
              <a:t>ΟΧΕ</a:t>
            </a:r>
            <a:endParaRPr lang="el-GR" sz="1100" b="1" kern="1200" dirty="0"/>
          </a:p>
        </p:txBody>
      </p:sp>
      <p:sp>
        <p:nvSpPr>
          <p:cNvPr id="77" name="Ελεύθερη σχεδίαση: Σχήμα 91">
            <a:extLst>
              <a:ext uri="{FF2B5EF4-FFF2-40B4-BE49-F238E27FC236}">
                <a16:creationId xmlns:a16="http://schemas.microsoft.com/office/drawing/2014/main" xmlns="" id="{6AA8290E-866F-57D2-E295-B248DFDBD284}"/>
              </a:ext>
            </a:extLst>
          </p:cNvPr>
          <p:cNvSpPr/>
          <p:nvPr/>
        </p:nvSpPr>
        <p:spPr>
          <a:xfrm>
            <a:off x="5389757" y="2255853"/>
            <a:ext cx="1119082" cy="613536"/>
          </a:xfrm>
          <a:custGeom>
            <a:avLst/>
            <a:gdLst>
              <a:gd name="connsiteX0" fmla="*/ 0 w 828001"/>
              <a:gd name="connsiteY0" fmla="*/ 0 h 359999"/>
              <a:gd name="connsiteX1" fmla="*/ 828001 w 828001"/>
              <a:gd name="connsiteY1" fmla="*/ 0 h 359999"/>
              <a:gd name="connsiteX2" fmla="*/ 828001 w 828001"/>
              <a:gd name="connsiteY2" fmla="*/ 359999 h 359999"/>
              <a:gd name="connsiteX3" fmla="*/ 0 w 828001"/>
              <a:gd name="connsiteY3" fmla="*/ 359999 h 359999"/>
              <a:gd name="connsiteX4" fmla="*/ 0 w 828001"/>
              <a:gd name="connsiteY4" fmla="*/ 0 h 359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001" h="359999">
                <a:moveTo>
                  <a:pt x="0" y="0"/>
                </a:moveTo>
                <a:lnTo>
                  <a:pt x="828001" y="0"/>
                </a:lnTo>
                <a:lnTo>
                  <a:pt x="828001" y="359999"/>
                </a:lnTo>
                <a:lnTo>
                  <a:pt x="0" y="359999"/>
                </a:lnTo>
                <a:lnTo>
                  <a:pt x="0" y="0"/>
                </a:lnTo>
                <a:close/>
              </a:path>
            </a:pathLst>
          </a:custGeom>
          <a:gradFill flip="none" rotWithShape="1">
            <a:gsLst>
              <a:gs pos="0">
                <a:schemeClr val="accent3">
                  <a:lumMod val="75000"/>
                </a:schemeClr>
              </a:gs>
              <a:gs pos="48000">
                <a:schemeClr val="accent3">
                  <a:lumMod val="97000"/>
                  <a:lumOff val="3000"/>
                </a:schemeClr>
              </a:gs>
              <a:gs pos="100000">
                <a:schemeClr val="accent3">
                  <a:lumMod val="60000"/>
                  <a:lumOff val="40000"/>
                </a:schemeClr>
              </a:gs>
            </a:gsLst>
            <a:lin ang="16200000" scaled="1"/>
            <a:tileRect/>
          </a:grad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l-GR" sz="900" b="1" dirty="0" err="1">
                <a:solidFill>
                  <a:schemeClr val="tx1">
                    <a:lumMod val="65000"/>
                    <a:lumOff val="35000"/>
                  </a:schemeClr>
                </a:solidFill>
              </a:rPr>
              <a:t>ΣυΔΝΑ</a:t>
            </a:r>
            <a:r>
              <a:rPr lang="el-GR" sz="900" b="1" dirty="0">
                <a:solidFill>
                  <a:schemeClr val="tx1">
                    <a:lumMod val="65000"/>
                    <a:lumOff val="35000"/>
                  </a:schemeClr>
                </a:solidFill>
              </a:rPr>
              <a:t> 13: «Πράσινη πολιτιστική διαδρομή Δήμου Αλίμου»</a:t>
            </a:r>
            <a:endParaRPr lang="en-GB" sz="900" b="1" dirty="0">
              <a:solidFill>
                <a:schemeClr val="tx1">
                  <a:lumMod val="65000"/>
                  <a:lumOff val="35000"/>
                </a:schemeClr>
              </a:solidFill>
            </a:endParaRPr>
          </a:p>
        </p:txBody>
      </p:sp>
      <p:sp>
        <p:nvSpPr>
          <p:cNvPr id="78" name="Ελεύθερη σχεδίαση: Σχήμα 45">
            <a:extLst>
              <a:ext uri="{FF2B5EF4-FFF2-40B4-BE49-F238E27FC236}">
                <a16:creationId xmlns:a16="http://schemas.microsoft.com/office/drawing/2014/main" xmlns="" id="{6C704247-B5E2-C012-E553-910A636A737E}"/>
              </a:ext>
            </a:extLst>
          </p:cNvPr>
          <p:cNvSpPr/>
          <p:nvPr/>
        </p:nvSpPr>
        <p:spPr>
          <a:xfrm>
            <a:off x="7868372" y="1200005"/>
            <a:ext cx="162331" cy="1120583"/>
          </a:xfrm>
          <a:custGeom>
            <a:avLst/>
            <a:gdLst/>
            <a:ahLst/>
            <a:cxnLst/>
            <a:rect l="0" t="0" r="0" b="0"/>
            <a:pathLst>
              <a:path>
                <a:moveTo>
                  <a:pt x="0" y="0"/>
                </a:moveTo>
                <a:lnTo>
                  <a:pt x="0" y="1120583"/>
                </a:lnTo>
                <a:lnTo>
                  <a:pt x="162331" y="1120583"/>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79" name="Ελεύθερη σχεδίαση: Σχήμα 98">
            <a:extLst>
              <a:ext uri="{FF2B5EF4-FFF2-40B4-BE49-F238E27FC236}">
                <a16:creationId xmlns:a16="http://schemas.microsoft.com/office/drawing/2014/main" xmlns="" id="{52863C53-F437-D39F-53B6-F1D1716A9217}"/>
              </a:ext>
            </a:extLst>
          </p:cNvPr>
          <p:cNvSpPr/>
          <p:nvPr/>
        </p:nvSpPr>
        <p:spPr>
          <a:xfrm>
            <a:off x="7915563" y="2213098"/>
            <a:ext cx="1080000" cy="604640"/>
          </a:xfrm>
          <a:custGeom>
            <a:avLst/>
            <a:gdLst>
              <a:gd name="connsiteX0" fmla="*/ 0 w 719998"/>
              <a:gd name="connsiteY0" fmla="*/ 0 h 359999"/>
              <a:gd name="connsiteX1" fmla="*/ 719998 w 719998"/>
              <a:gd name="connsiteY1" fmla="*/ 0 h 359999"/>
              <a:gd name="connsiteX2" fmla="*/ 719998 w 719998"/>
              <a:gd name="connsiteY2" fmla="*/ 359999 h 359999"/>
              <a:gd name="connsiteX3" fmla="*/ 0 w 719998"/>
              <a:gd name="connsiteY3" fmla="*/ 359999 h 359999"/>
              <a:gd name="connsiteX4" fmla="*/ 0 w 719998"/>
              <a:gd name="connsiteY4" fmla="*/ 0 h 359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998" h="359999">
                <a:moveTo>
                  <a:pt x="0" y="0"/>
                </a:moveTo>
                <a:lnTo>
                  <a:pt x="719998" y="0"/>
                </a:lnTo>
                <a:lnTo>
                  <a:pt x="719998" y="359999"/>
                </a:lnTo>
                <a:lnTo>
                  <a:pt x="0" y="359999"/>
                </a:lnTo>
                <a:lnTo>
                  <a:pt x="0" y="0"/>
                </a:lnTo>
                <a:close/>
              </a:path>
            </a:pathLst>
          </a:custGeom>
          <a:gradFill flip="none" rotWithShape="1">
            <a:gsLst>
              <a:gs pos="0">
                <a:schemeClr val="accent3">
                  <a:lumMod val="75000"/>
                </a:schemeClr>
              </a:gs>
              <a:gs pos="48000">
                <a:schemeClr val="accent3">
                  <a:lumMod val="97000"/>
                  <a:lumOff val="3000"/>
                </a:schemeClr>
              </a:gs>
              <a:gs pos="100000">
                <a:schemeClr val="accent3">
                  <a:lumMod val="60000"/>
                  <a:lumOff val="40000"/>
                </a:schemeClr>
              </a:gs>
            </a:gsLst>
            <a:lin ang="16200000" scaled="1"/>
            <a:tileRect/>
          </a:grad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l-GR" sz="900" b="1" dirty="0" err="1" smtClean="0">
                <a:solidFill>
                  <a:schemeClr val="tx1">
                    <a:lumMod val="65000"/>
                    <a:lumOff val="35000"/>
                  </a:schemeClr>
                </a:solidFill>
              </a:rPr>
              <a:t>ΣυΔΝΑ</a:t>
            </a:r>
            <a:r>
              <a:rPr lang="el-GR" sz="900" b="1" dirty="0" smtClean="0">
                <a:solidFill>
                  <a:schemeClr val="tx1">
                    <a:lumMod val="65000"/>
                    <a:lumOff val="35000"/>
                  </a:schemeClr>
                </a:solidFill>
              </a:rPr>
              <a:t> 21: «Δια βίου Μάθηση»</a:t>
            </a:r>
            <a:endParaRPr lang="en-GB" sz="900" b="1" dirty="0">
              <a:solidFill>
                <a:schemeClr val="tx1">
                  <a:lumMod val="65000"/>
                  <a:lumOff val="35000"/>
                </a:schemeClr>
              </a:solidFill>
            </a:endParaRPr>
          </a:p>
        </p:txBody>
      </p:sp>
      <p:sp>
        <p:nvSpPr>
          <p:cNvPr id="84" name="Ελεύθερη σχεδίαση: Σχήμα 97">
            <a:extLst>
              <a:ext uri="{FF2B5EF4-FFF2-40B4-BE49-F238E27FC236}">
                <a16:creationId xmlns:a16="http://schemas.microsoft.com/office/drawing/2014/main" xmlns="" id="{455E80C0-1399-6223-3982-557228FC6DEC}"/>
              </a:ext>
            </a:extLst>
          </p:cNvPr>
          <p:cNvSpPr/>
          <p:nvPr/>
        </p:nvSpPr>
        <p:spPr>
          <a:xfrm>
            <a:off x="7861564" y="1021411"/>
            <a:ext cx="1187998" cy="992571"/>
          </a:xfrm>
          <a:custGeom>
            <a:avLst/>
            <a:gdLst>
              <a:gd name="connsiteX0" fmla="*/ 0 w 1187998"/>
              <a:gd name="connsiteY0" fmla="*/ 0 h 992571"/>
              <a:gd name="connsiteX1" fmla="*/ 1187998 w 1187998"/>
              <a:gd name="connsiteY1" fmla="*/ 0 h 992571"/>
              <a:gd name="connsiteX2" fmla="*/ 1187998 w 1187998"/>
              <a:gd name="connsiteY2" fmla="*/ 992571 h 992571"/>
              <a:gd name="connsiteX3" fmla="*/ 0 w 1187998"/>
              <a:gd name="connsiteY3" fmla="*/ 992571 h 992571"/>
              <a:gd name="connsiteX4" fmla="*/ 0 w 1187998"/>
              <a:gd name="connsiteY4" fmla="*/ 0 h 992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998" h="992571">
                <a:moveTo>
                  <a:pt x="0" y="0"/>
                </a:moveTo>
                <a:lnTo>
                  <a:pt x="1187998" y="0"/>
                </a:lnTo>
                <a:lnTo>
                  <a:pt x="1187998" y="992571"/>
                </a:lnTo>
                <a:lnTo>
                  <a:pt x="0" y="992571"/>
                </a:lnTo>
                <a:lnTo>
                  <a:pt x="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l-GR" sz="1100" b="1" dirty="0"/>
              <a:t>ΕΣ 2.7. Ενίσχυση της Δια </a:t>
            </a:r>
            <a:r>
              <a:rPr lang="el-GR" sz="1100" b="1" dirty="0" smtClean="0"/>
              <a:t>βίου Μάθησης</a:t>
            </a:r>
            <a:endParaRPr lang="el-GR" sz="1100" b="1" kern="1200" dirty="0"/>
          </a:p>
        </p:txBody>
      </p:sp>
    </p:spTree>
    <p:extLst>
      <p:ext uri="{BB962C8B-B14F-4D97-AF65-F5344CB8AC3E}">
        <p14:creationId xmlns:p14="http://schemas.microsoft.com/office/powerpoint/2010/main" val="20865962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a:xfrm>
            <a:off x="827584" y="-27384"/>
            <a:ext cx="7520940" cy="548640"/>
          </a:xfrm>
        </p:spPr>
        <p:txBody>
          <a:bodyPr/>
          <a:lstStyle/>
          <a:p>
            <a:pPr algn="ctr"/>
            <a:r>
              <a:rPr lang="el-GR" sz="2200" dirty="0"/>
              <a:t>Ποιοι </a:t>
            </a:r>
            <a:r>
              <a:rPr lang="el-GR" sz="2200" dirty="0" err="1"/>
              <a:t>ειναι</a:t>
            </a:r>
            <a:r>
              <a:rPr lang="el-GR" sz="2200" dirty="0"/>
              <a:t> οι </a:t>
            </a:r>
            <a:r>
              <a:rPr lang="el-GR" sz="2200" dirty="0" err="1"/>
              <a:t>αξονεσ</a:t>
            </a:r>
            <a:r>
              <a:rPr lang="el-GR" sz="2200" dirty="0"/>
              <a:t> &amp; </a:t>
            </a:r>
            <a:r>
              <a:rPr lang="el-GR" sz="2200" dirty="0" err="1"/>
              <a:t>ειδικοι</a:t>
            </a:r>
            <a:r>
              <a:rPr lang="el-GR" sz="2200" dirty="0"/>
              <a:t> </a:t>
            </a:r>
            <a:r>
              <a:rPr lang="el-GR" sz="2200" dirty="0" err="1"/>
              <a:t>στοχοι</a:t>
            </a:r>
            <a:r>
              <a:rPr lang="el-GR" sz="2200" dirty="0"/>
              <a:t> </a:t>
            </a:r>
            <a:r>
              <a:rPr lang="el-GR" sz="2200" dirty="0" err="1"/>
              <a:t>τησ</a:t>
            </a:r>
            <a:r>
              <a:rPr lang="el-GR" sz="2200" dirty="0"/>
              <a:t> </a:t>
            </a:r>
            <a:r>
              <a:rPr lang="el-GR" sz="2200" dirty="0" err="1"/>
              <a:t>Σβαα</a:t>
            </a:r>
            <a:r>
              <a:rPr lang="el-GR" sz="2200" dirty="0"/>
              <a:t>;</a:t>
            </a:r>
          </a:p>
        </p:txBody>
      </p:sp>
      <p:sp>
        <p:nvSpPr>
          <p:cNvPr id="71" name="Ελεύθερη σχεδίαση: Σχήμα 70">
            <a:extLst>
              <a:ext uri="{FF2B5EF4-FFF2-40B4-BE49-F238E27FC236}">
                <a16:creationId xmlns:a16="http://schemas.microsoft.com/office/drawing/2014/main" xmlns="" id="{9539B8A5-B406-7B51-83D4-017932885676}"/>
              </a:ext>
            </a:extLst>
          </p:cNvPr>
          <p:cNvSpPr/>
          <p:nvPr/>
        </p:nvSpPr>
        <p:spPr>
          <a:xfrm>
            <a:off x="1925256" y="765715"/>
            <a:ext cx="5081190" cy="287021"/>
          </a:xfrm>
          <a:custGeom>
            <a:avLst/>
            <a:gdLst>
              <a:gd name="connsiteX0" fmla="*/ 0 w 2087999"/>
              <a:gd name="connsiteY0" fmla="*/ 0 h 197215"/>
              <a:gd name="connsiteX1" fmla="*/ 2087999 w 2087999"/>
              <a:gd name="connsiteY1" fmla="*/ 0 h 197215"/>
              <a:gd name="connsiteX2" fmla="*/ 2087999 w 2087999"/>
              <a:gd name="connsiteY2" fmla="*/ 197215 h 197215"/>
              <a:gd name="connsiteX3" fmla="*/ 0 w 2087999"/>
              <a:gd name="connsiteY3" fmla="*/ 197215 h 197215"/>
              <a:gd name="connsiteX4" fmla="*/ 0 w 2087999"/>
              <a:gd name="connsiteY4" fmla="*/ 0 h 197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7999" h="197215">
                <a:moveTo>
                  <a:pt x="0" y="0"/>
                </a:moveTo>
                <a:lnTo>
                  <a:pt x="2087999" y="0"/>
                </a:lnTo>
                <a:lnTo>
                  <a:pt x="2087999" y="197215"/>
                </a:lnTo>
                <a:lnTo>
                  <a:pt x="0" y="197215"/>
                </a:lnTo>
                <a:lnTo>
                  <a:pt x="0" y="0"/>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l-GR" sz="1600" b="1" kern="1200" dirty="0"/>
              <a:t>ΑΣ </a:t>
            </a:r>
            <a:r>
              <a:rPr lang="el-GR" sz="1600" b="1" kern="1200" dirty="0" smtClean="0"/>
              <a:t>3 </a:t>
            </a:r>
            <a:r>
              <a:rPr lang="el-GR" sz="1600" b="1" kern="1200" dirty="0"/>
              <a:t>: </a:t>
            </a:r>
            <a:r>
              <a:rPr lang="el-GR" sz="1600" b="1" kern="1200" dirty="0" smtClean="0"/>
              <a:t>«Προώθηση επιχειρηματικότητας και απασχόλησης»</a:t>
            </a:r>
            <a:endParaRPr lang="el-GR" sz="1600" b="1" kern="1200" dirty="0"/>
          </a:p>
        </p:txBody>
      </p:sp>
      <p:sp>
        <p:nvSpPr>
          <p:cNvPr id="33" name="Ελεύθερη σχεδίαση: Σχήμα 49">
            <a:extLst>
              <a:ext uri="{FF2B5EF4-FFF2-40B4-BE49-F238E27FC236}">
                <a16:creationId xmlns:a16="http://schemas.microsoft.com/office/drawing/2014/main" xmlns="" id="{0D18EEEA-9A6F-A160-F4F9-DB6BCCEB6A4E}"/>
              </a:ext>
            </a:extLst>
          </p:cNvPr>
          <p:cNvSpPr/>
          <p:nvPr/>
        </p:nvSpPr>
        <p:spPr>
          <a:xfrm>
            <a:off x="4483884" y="1048408"/>
            <a:ext cx="91440" cy="494221"/>
          </a:xfrm>
          <a:custGeom>
            <a:avLst/>
            <a:gdLst/>
            <a:ahLst/>
            <a:cxnLst/>
            <a:rect l="0" t="0" r="0" b="0"/>
            <a:pathLst>
              <a:path>
                <a:moveTo>
                  <a:pt x="45720" y="0"/>
                </a:moveTo>
                <a:lnTo>
                  <a:pt x="45720" y="458302"/>
                </a:lnTo>
                <a:lnTo>
                  <a:pt x="124116" y="458302"/>
                </a:lnTo>
              </a:path>
            </a:pathLst>
          </a:custGeom>
          <a:noFill/>
          <a:ln>
            <a:solidFill>
              <a:schemeClr val="accent2"/>
            </a:solidFill>
          </a:ln>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grpSp>
        <p:nvGrpSpPr>
          <p:cNvPr id="2" name="Ομάδα 1"/>
          <p:cNvGrpSpPr/>
          <p:nvPr/>
        </p:nvGrpSpPr>
        <p:grpSpPr>
          <a:xfrm>
            <a:off x="394722" y="1428316"/>
            <a:ext cx="8397832" cy="2648756"/>
            <a:chOff x="394722" y="1428316"/>
            <a:chExt cx="8397832" cy="2648756"/>
          </a:xfrm>
        </p:grpSpPr>
        <p:sp>
          <p:nvSpPr>
            <p:cNvPr id="44" name="Ελεύθερη σχεδίαση: Σχήμα 43">
              <a:extLst>
                <a:ext uri="{FF2B5EF4-FFF2-40B4-BE49-F238E27FC236}">
                  <a16:creationId xmlns:a16="http://schemas.microsoft.com/office/drawing/2014/main" xmlns="" id="{C1E40802-F114-A4B7-F746-7AE4A7319F34}"/>
                </a:ext>
              </a:extLst>
            </p:cNvPr>
            <p:cNvSpPr/>
            <p:nvPr/>
          </p:nvSpPr>
          <p:spPr>
            <a:xfrm>
              <a:off x="4529606" y="1430789"/>
              <a:ext cx="3814009" cy="116120"/>
            </a:xfrm>
            <a:custGeom>
              <a:avLst/>
              <a:gdLst/>
              <a:ahLst/>
              <a:cxnLst/>
              <a:rect l="0" t="0" r="0" b="0"/>
              <a:pathLst>
                <a:path>
                  <a:moveTo>
                    <a:pt x="0" y="0"/>
                  </a:moveTo>
                  <a:lnTo>
                    <a:pt x="0" y="74704"/>
                  </a:lnTo>
                  <a:lnTo>
                    <a:pt x="3814009" y="74704"/>
                  </a:lnTo>
                  <a:lnTo>
                    <a:pt x="3814009" y="116120"/>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49" name="Ελεύθερη σχεδίαση: Σχήμα 48">
              <a:extLst>
                <a:ext uri="{FF2B5EF4-FFF2-40B4-BE49-F238E27FC236}">
                  <a16:creationId xmlns:a16="http://schemas.microsoft.com/office/drawing/2014/main" xmlns="" id="{0361A89F-8E73-7E46-4A45-501AD424AE86}"/>
                </a:ext>
              </a:extLst>
            </p:cNvPr>
            <p:cNvSpPr/>
            <p:nvPr/>
          </p:nvSpPr>
          <p:spPr>
            <a:xfrm>
              <a:off x="4530708" y="1428316"/>
              <a:ext cx="2557526" cy="116086"/>
            </a:xfrm>
            <a:custGeom>
              <a:avLst/>
              <a:gdLst/>
              <a:ahLst/>
              <a:cxnLst/>
              <a:rect l="0" t="0" r="0" b="0"/>
              <a:pathLst>
                <a:path>
                  <a:moveTo>
                    <a:pt x="0" y="0"/>
                  </a:moveTo>
                  <a:lnTo>
                    <a:pt x="0" y="74671"/>
                  </a:lnTo>
                  <a:lnTo>
                    <a:pt x="2557526" y="74671"/>
                  </a:lnTo>
                  <a:lnTo>
                    <a:pt x="2557526" y="116086"/>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50" name="Ελεύθερη σχεδίαση: Σχήμα 49">
              <a:extLst>
                <a:ext uri="{FF2B5EF4-FFF2-40B4-BE49-F238E27FC236}">
                  <a16:creationId xmlns:a16="http://schemas.microsoft.com/office/drawing/2014/main" xmlns="" id="{0D18EEEA-9A6F-A160-F4F9-DB6BCCEB6A4E}"/>
                </a:ext>
              </a:extLst>
            </p:cNvPr>
            <p:cNvSpPr/>
            <p:nvPr/>
          </p:nvSpPr>
          <p:spPr>
            <a:xfrm>
              <a:off x="5995905" y="2998567"/>
              <a:ext cx="91440" cy="458302"/>
            </a:xfrm>
            <a:custGeom>
              <a:avLst/>
              <a:gdLst/>
              <a:ahLst/>
              <a:cxnLst/>
              <a:rect l="0" t="0" r="0" b="0"/>
              <a:pathLst>
                <a:path>
                  <a:moveTo>
                    <a:pt x="45720" y="0"/>
                  </a:moveTo>
                  <a:lnTo>
                    <a:pt x="45720" y="458302"/>
                  </a:lnTo>
                  <a:lnTo>
                    <a:pt x="124116" y="458302"/>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54" name="Ελεύθερη σχεδίαση: Σχήμα 53">
              <a:extLst>
                <a:ext uri="{FF2B5EF4-FFF2-40B4-BE49-F238E27FC236}">
                  <a16:creationId xmlns:a16="http://schemas.microsoft.com/office/drawing/2014/main" xmlns="" id="{AA8FACE6-BCD3-95C2-AA25-9E061DB79F8B}"/>
                </a:ext>
              </a:extLst>
            </p:cNvPr>
            <p:cNvSpPr/>
            <p:nvPr/>
          </p:nvSpPr>
          <p:spPr>
            <a:xfrm>
              <a:off x="5220072" y="3836483"/>
              <a:ext cx="91440" cy="116086"/>
            </a:xfrm>
            <a:custGeom>
              <a:avLst/>
              <a:gdLst/>
              <a:ahLst/>
              <a:cxnLst/>
              <a:rect l="0" t="0" r="0" b="0"/>
              <a:pathLst>
                <a:path>
                  <a:moveTo>
                    <a:pt x="45720" y="0"/>
                  </a:moveTo>
                  <a:lnTo>
                    <a:pt x="45720" y="74671"/>
                  </a:lnTo>
                  <a:lnTo>
                    <a:pt x="57134" y="74671"/>
                  </a:lnTo>
                  <a:lnTo>
                    <a:pt x="57134" y="116086"/>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58" name="Ελεύθερη σχεδίαση: Σχήμα 57">
              <a:extLst>
                <a:ext uri="{FF2B5EF4-FFF2-40B4-BE49-F238E27FC236}">
                  <a16:creationId xmlns:a16="http://schemas.microsoft.com/office/drawing/2014/main" xmlns="" id="{DA01F81A-D68B-4CFD-F898-8B98411E115D}"/>
                </a:ext>
              </a:extLst>
            </p:cNvPr>
            <p:cNvSpPr/>
            <p:nvPr/>
          </p:nvSpPr>
          <p:spPr>
            <a:xfrm>
              <a:off x="394722" y="2698396"/>
              <a:ext cx="91440" cy="1044422"/>
            </a:xfrm>
            <a:custGeom>
              <a:avLst/>
              <a:gdLst/>
              <a:ahLst/>
              <a:cxnLst/>
              <a:rect l="0" t="0" r="0" b="0"/>
              <a:pathLst>
                <a:path>
                  <a:moveTo>
                    <a:pt x="45720" y="0"/>
                  </a:moveTo>
                  <a:lnTo>
                    <a:pt x="45720" y="1044422"/>
                  </a:lnTo>
                  <a:lnTo>
                    <a:pt x="96522" y="1044422"/>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70" name="Ελεύθερη σχεδίαση: Σχήμα 69">
              <a:extLst>
                <a:ext uri="{FF2B5EF4-FFF2-40B4-BE49-F238E27FC236}">
                  <a16:creationId xmlns:a16="http://schemas.microsoft.com/office/drawing/2014/main" xmlns="" id="{2B574484-C643-4702-78C8-1B3D6BF94021}"/>
                </a:ext>
              </a:extLst>
            </p:cNvPr>
            <p:cNvSpPr/>
            <p:nvPr/>
          </p:nvSpPr>
          <p:spPr>
            <a:xfrm>
              <a:off x="715595" y="1431969"/>
              <a:ext cx="3814009" cy="116086"/>
            </a:xfrm>
            <a:custGeom>
              <a:avLst/>
              <a:gdLst/>
              <a:ahLst/>
              <a:cxnLst/>
              <a:rect l="0" t="0" r="0" b="0"/>
              <a:pathLst>
                <a:path>
                  <a:moveTo>
                    <a:pt x="3814009" y="0"/>
                  </a:moveTo>
                  <a:lnTo>
                    <a:pt x="3814009" y="74671"/>
                  </a:lnTo>
                  <a:lnTo>
                    <a:pt x="0" y="74671"/>
                  </a:lnTo>
                  <a:lnTo>
                    <a:pt x="0" y="116086"/>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81" name="Ελεύθερη σχεδίαση: Σχήμα 80">
              <a:extLst>
                <a:ext uri="{FF2B5EF4-FFF2-40B4-BE49-F238E27FC236}">
                  <a16:creationId xmlns:a16="http://schemas.microsoft.com/office/drawing/2014/main" xmlns="" id="{CF547564-A18C-AA27-670A-6C59B92D49B3}"/>
                </a:ext>
              </a:extLst>
            </p:cNvPr>
            <p:cNvSpPr/>
            <p:nvPr/>
          </p:nvSpPr>
          <p:spPr>
            <a:xfrm>
              <a:off x="487340" y="3456869"/>
              <a:ext cx="1357522" cy="571899"/>
            </a:xfrm>
            <a:custGeom>
              <a:avLst/>
              <a:gdLst>
                <a:gd name="connsiteX0" fmla="*/ 0 w 998912"/>
                <a:gd name="connsiteY0" fmla="*/ 0 h 1078137"/>
                <a:gd name="connsiteX1" fmla="*/ 998912 w 998912"/>
                <a:gd name="connsiteY1" fmla="*/ 0 h 1078137"/>
                <a:gd name="connsiteX2" fmla="*/ 998912 w 998912"/>
                <a:gd name="connsiteY2" fmla="*/ 1078137 h 1078137"/>
                <a:gd name="connsiteX3" fmla="*/ 0 w 998912"/>
                <a:gd name="connsiteY3" fmla="*/ 1078137 h 1078137"/>
                <a:gd name="connsiteX4" fmla="*/ 0 w 998912"/>
                <a:gd name="connsiteY4" fmla="*/ 0 h 107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912" h="1078137">
                  <a:moveTo>
                    <a:pt x="0" y="0"/>
                  </a:moveTo>
                  <a:lnTo>
                    <a:pt x="998912" y="0"/>
                  </a:lnTo>
                  <a:lnTo>
                    <a:pt x="998912" y="1078137"/>
                  </a:lnTo>
                  <a:lnTo>
                    <a:pt x="0" y="1078137"/>
                  </a:lnTo>
                  <a:lnTo>
                    <a:pt x="0" y="0"/>
                  </a:lnTo>
                  <a:close/>
                </a:path>
              </a:pathLst>
            </a:custGeom>
            <a:gradFill flip="none" rotWithShape="1">
              <a:gsLst>
                <a:gs pos="0">
                  <a:schemeClr val="accent3">
                    <a:lumMod val="75000"/>
                  </a:schemeClr>
                </a:gs>
                <a:gs pos="48000">
                  <a:schemeClr val="accent3">
                    <a:lumMod val="97000"/>
                    <a:lumOff val="3000"/>
                  </a:schemeClr>
                </a:gs>
                <a:gs pos="100000">
                  <a:schemeClr val="accent3">
                    <a:lumMod val="60000"/>
                    <a:lumOff val="40000"/>
                  </a:schemeClr>
                </a:gs>
              </a:gsLst>
              <a:lin ang="16200000" scaled="1"/>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D2DA7A">
                  <a:hueOff val="0"/>
                  <a:satOff val="0"/>
                  <a:lumOff val="0"/>
                  <a:alphaOff val="0"/>
                  <a:shade val="25000"/>
                  <a:satMod val="150000"/>
                </a:srgbClr>
              </a:contourClr>
            </a:sp3d>
          </p:spPr>
          <p:style>
            <a:lnRef idx="0">
              <a:scrgbClr r="0" g="0" b="0"/>
            </a:lnRef>
            <a:fillRef idx="3">
              <a:scrgbClr r="0" g="0" b="0"/>
            </a:fillRef>
            <a:effectRef idx="3">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l-GR" sz="900" b="1" kern="1200" dirty="0" err="1" smtClean="0">
                  <a:solidFill>
                    <a:prstClr val="black">
                      <a:lumMod val="65000"/>
                      <a:lumOff val="35000"/>
                    </a:prstClr>
                  </a:solidFill>
                  <a:latin typeface="Franklin Gothic Book"/>
                  <a:ea typeface="+mn-ea"/>
                  <a:cs typeface="+mn-cs"/>
                </a:rPr>
                <a:t>ΣυΔΝΑ</a:t>
              </a:r>
              <a:r>
                <a:rPr lang="el-GR" sz="900" b="1" kern="1200" dirty="0" smtClean="0">
                  <a:solidFill>
                    <a:prstClr val="black">
                      <a:lumMod val="65000"/>
                      <a:lumOff val="35000"/>
                    </a:prstClr>
                  </a:solidFill>
                  <a:latin typeface="Franklin Gothic Book"/>
                  <a:ea typeface="+mn-ea"/>
                  <a:cs typeface="+mn-cs"/>
                </a:rPr>
                <a:t> 4: «Φυτώρια νέων ιδεών – σχολεία επιχειρηματικότητας»</a:t>
              </a:r>
              <a:endParaRPr lang="el-GR" sz="900" b="1" kern="1200" dirty="0">
                <a:solidFill>
                  <a:prstClr val="black">
                    <a:lumMod val="65000"/>
                    <a:lumOff val="35000"/>
                  </a:prstClr>
                </a:solidFill>
                <a:latin typeface="Franklin Gothic Book"/>
                <a:ea typeface="+mn-ea"/>
                <a:cs typeface="+mn-cs"/>
              </a:endParaRPr>
            </a:p>
          </p:txBody>
        </p:sp>
        <p:sp>
          <p:nvSpPr>
            <p:cNvPr id="92" name="Ελεύθερη σχεδίαση: Σχήμα 91">
              <a:extLst>
                <a:ext uri="{FF2B5EF4-FFF2-40B4-BE49-F238E27FC236}">
                  <a16:creationId xmlns:a16="http://schemas.microsoft.com/office/drawing/2014/main" xmlns="" id="{6AA8290E-866F-57D2-E295-B248DFDBD284}"/>
                </a:ext>
              </a:extLst>
            </p:cNvPr>
            <p:cNvSpPr/>
            <p:nvPr/>
          </p:nvSpPr>
          <p:spPr>
            <a:xfrm>
              <a:off x="6101936" y="3279600"/>
              <a:ext cx="1246532" cy="614926"/>
            </a:xfrm>
            <a:custGeom>
              <a:avLst/>
              <a:gdLst>
                <a:gd name="connsiteX0" fmla="*/ 0 w 828001"/>
                <a:gd name="connsiteY0" fmla="*/ 0 h 359999"/>
                <a:gd name="connsiteX1" fmla="*/ 828001 w 828001"/>
                <a:gd name="connsiteY1" fmla="*/ 0 h 359999"/>
                <a:gd name="connsiteX2" fmla="*/ 828001 w 828001"/>
                <a:gd name="connsiteY2" fmla="*/ 359999 h 359999"/>
                <a:gd name="connsiteX3" fmla="*/ 0 w 828001"/>
                <a:gd name="connsiteY3" fmla="*/ 359999 h 359999"/>
                <a:gd name="connsiteX4" fmla="*/ 0 w 828001"/>
                <a:gd name="connsiteY4" fmla="*/ 0 h 359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001" h="359999">
                  <a:moveTo>
                    <a:pt x="0" y="0"/>
                  </a:moveTo>
                  <a:lnTo>
                    <a:pt x="828001" y="0"/>
                  </a:lnTo>
                  <a:lnTo>
                    <a:pt x="828001" y="359999"/>
                  </a:lnTo>
                  <a:lnTo>
                    <a:pt x="0" y="359999"/>
                  </a:lnTo>
                  <a:lnTo>
                    <a:pt x="0" y="0"/>
                  </a:lnTo>
                  <a:close/>
                </a:path>
              </a:pathLst>
            </a:custGeom>
            <a:gradFill flip="none" rotWithShape="1">
              <a:gsLst>
                <a:gs pos="0">
                  <a:schemeClr val="accent3">
                    <a:lumMod val="75000"/>
                  </a:schemeClr>
                </a:gs>
                <a:gs pos="48000">
                  <a:schemeClr val="accent3">
                    <a:lumMod val="97000"/>
                    <a:lumOff val="3000"/>
                  </a:schemeClr>
                </a:gs>
                <a:gs pos="100000">
                  <a:schemeClr val="accent3">
                    <a:lumMod val="60000"/>
                    <a:lumOff val="40000"/>
                  </a:schemeClr>
                </a:gs>
              </a:gsLst>
              <a:lin ang="16200000" scaled="1"/>
              <a:tileRect/>
            </a:grad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l-GR" sz="900" b="1" dirty="0" err="1" smtClean="0">
                  <a:solidFill>
                    <a:schemeClr val="tx1">
                      <a:lumMod val="65000"/>
                      <a:lumOff val="35000"/>
                    </a:schemeClr>
                  </a:solidFill>
                </a:rPr>
                <a:t>ΣυΔΝΑ</a:t>
              </a:r>
              <a:r>
                <a:rPr lang="el-GR" sz="900" b="1" dirty="0" smtClean="0">
                  <a:solidFill>
                    <a:schemeClr val="tx1">
                      <a:lumMod val="65000"/>
                      <a:lumOff val="35000"/>
                    </a:schemeClr>
                  </a:solidFill>
                </a:rPr>
                <a:t> 3: «Βελτίωση ικανοτήτων και διαβίωσης των </a:t>
              </a:r>
              <a:r>
                <a:rPr lang="el-GR" sz="900" b="1" dirty="0" err="1" smtClean="0">
                  <a:solidFill>
                    <a:schemeClr val="tx1">
                      <a:lumMod val="65000"/>
                      <a:lumOff val="35000"/>
                    </a:schemeClr>
                  </a:solidFill>
                </a:rPr>
                <a:t>ΑμεΑ</a:t>
              </a:r>
              <a:r>
                <a:rPr lang="el-GR" sz="900" b="1" dirty="0" smtClean="0">
                  <a:solidFill>
                    <a:schemeClr val="tx1">
                      <a:lumMod val="65000"/>
                      <a:lumOff val="35000"/>
                    </a:schemeClr>
                  </a:solidFill>
                </a:rPr>
                <a:t>»</a:t>
              </a:r>
              <a:endParaRPr lang="en-GB" sz="900" b="1" dirty="0">
                <a:solidFill>
                  <a:schemeClr val="tx1">
                    <a:lumMod val="65000"/>
                    <a:lumOff val="35000"/>
                  </a:schemeClr>
                </a:solidFill>
              </a:endParaRPr>
            </a:p>
          </p:txBody>
        </p:sp>
        <p:sp>
          <p:nvSpPr>
            <p:cNvPr id="101" name="Ελεύθερη σχεδίαση: Σχήμα 100">
              <a:extLst>
                <a:ext uri="{FF2B5EF4-FFF2-40B4-BE49-F238E27FC236}">
                  <a16:creationId xmlns:a16="http://schemas.microsoft.com/office/drawing/2014/main" xmlns="" id="{9C35C3C9-B18D-1F39-BB6E-2135E74D9C55}"/>
                </a:ext>
              </a:extLst>
            </p:cNvPr>
            <p:cNvSpPr/>
            <p:nvPr/>
          </p:nvSpPr>
          <p:spPr>
            <a:xfrm>
              <a:off x="3787545" y="2125421"/>
              <a:ext cx="100127" cy="1065800"/>
            </a:xfrm>
            <a:custGeom>
              <a:avLst/>
              <a:gdLst/>
              <a:ahLst/>
              <a:cxnLst/>
              <a:rect l="0" t="0" r="0" b="0"/>
              <a:pathLst>
                <a:path>
                  <a:moveTo>
                    <a:pt x="0" y="0"/>
                  </a:moveTo>
                  <a:lnTo>
                    <a:pt x="0" y="1563413"/>
                  </a:lnTo>
                  <a:lnTo>
                    <a:pt x="162331" y="1563413"/>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103" name="Ελεύθερη σχεδίαση: Σχήμα 88">
              <a:extLst>
                <a:ext uri="{FF2B5EF4-FFF2-40B4-BE49-F238E27FC236}">
                  <a16:creationId xmlns:a16="http://schemas.microsoft.com/office/drawing/2014/main" xmlns="" id="{3107F439-49D8-23F1-62FD-4703E38E8DED}"/>
                </a:ext>
              </a:extLst>
            </p:cNvPr>
            <p:cNvSpPr/>
            <p:nvPr/>
          </p:nvSpPr>
          <p:spPr>
            <a:xfrm>
              <a:off x="3859828" y="3433163"/>
              <a:ext cx="1864300" cy="495099"/>
            </a:xfrm>
            <a:custGeom>
              <a:avLst/>
              <a:gdLst>
                <a:gd name="connsiteX0" fmla="*/ 0 w 792001"/>
                <a:gd name="connsiteY0" fmla="*/ 0 h 359999"/>
                <a:gd name="connsiteX1" fmla="*/ 792001 w 792001"/>
                <a:gd name="connsiteY1" fmla="*/ 0 h 359999"/>
                <a:gd name="connsiteX2" fmla="*/ 792001 w 792001"/>
                <a:gd name="connsiteY2" fmla="*/ 359999 h 359999"/>
                <a:gd name="connsiteX3" fmla="*/ 0 w 792001"/>
                <a:gd name="connsiteY3" fmla="*/ 359999 h 359999"/>
                <a:gd name="connsiteX4" fmla="*/ 0 w 792001"/>
                <a:gd name="connsiteY4" fmla="*/ 0 h 359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001" h="359999">
                  <a:moveTo>
                    <a:pt x="0" y="0"/>
                  </a:moveTo>
                  <a:lnTo>
                    <a:pt x="792001" y="0"/>
                  </a:lnTo>
                  <a:lnTo>
                    <a:pt x="792001" y="359999"/>
                  </a:lnTo>
                  <a:lnTo>
                    <a:pt x="0" y="359999"/>
                  </a:lnTo>
                  <a:lnTo>
                    <a:pt x="0" y="0"/>
                  </a:lnTo>
                  <a:close/>
                </a:path>
              </a:pathLst>
            </a:custGeom>
            <a:gradFill flip="none" rotWithShape="1">
              <a:gsLst>
                <a:gs pos="0">
                  <a:schemeClr val="accent3">
                    <a:lumMod val="75000"/>
                  </a:schemeClr>
                </a:gs>
                <a:gs pos="48000">
                  <a:schemeClr val="accent3">
                    <a:lumMod val="97000"/>
                    <a:lumOff val="3000"/>
                  </a:schemeClr>
                </a:gs>
                <a:gs pos="100000">
                  <a:schemeClr val="accent3">
                    <a:lumMod val="60000"/>
                    <a:lumOff val="40000"/>
                  </a:schemeClr>
                </a:gs>
              </a:gsLst>
              <a:lin ang="16200000" scaled="1"/>
              <a:tileRect/>
            </a:grad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l-GR" sz="900" b="1" dirty="0" err="1" smtClean="0">
                  <a:solidFill>
                    <a:schemeClr val="tx1">
                      <a:lumMod val="65000"/>
                      <a:lumOff val="35000"/>
                    </a:schemeClr>
                  </a:solidFill>
                </a:rPr>
                <a:t>ΣυΔΝΑ</a:t>
              </a:r>
              <a:r>
                <a:rPr lang="el-GR" sz="900" b="1" dirty="0" smtClean="0">
                  <a:solidFill>
                    <a:schemeClr val="tx1">
                      <a:lumMod val="65000"/>
                      <a:lumOff val="35000"/>
                    </a:schemeClr>
                  </a:solidFill>
                </a:rPr>
                <a:t> 2: «Δράσεις για την βελτίωση της </a:t>
              </a:r>
              <a:r>
                <a:rPr lang="el-GR" sz="900" b="1" dirty="0" err="1" smtClean="0">
                  <a:solidFill>
                    <a:schemeClr val="tx1">
                      <a:lumMod val="65000"/>
                      <a:lumOff val="35000"/>
                    </a:schemeClr>
                  </a:solidFill>
                </a:rPr>
                <a:t>απασχολησιμότητας</a:t>
              </a:r>
              <a:r>
                <a:rPr lang="el-GR" sz="900" b="1" dirty="0" smtClean="0">
                  <a:solidFill>
                    <a:schemeClr val="tx1">
                      <a:lumMod val="65000"/>
                      <a:lumOff val="35000"/>
                    </a:schemeClr>
                  </a:solidFill>
                </a:rPr>
                <a:t>»</a:t>
              </a:r>
              <a:endParaRPr lang="en-GB" sz="900" b="1" dirty="0">
                <a:solidFill>
                  <a:schemeClr val="tx1">
                    <a:lumMod val="65000"/>
                    <a:lumOff val="35000"/>
                  </a:schemeClr>
                </a:solidFill>
              </a:endParaRPr>
            </a:p>
          </p:txBody>
        </p:sp>
        <p:sp>
          <p:nvSpPr>
            <p:cNvPr id="105" name="Ελεύθερη σχεδίαση: Σχήμα 57">
              <a:extLst>
                <a:ext uri="{FF2B5EF4-FFF2-40B4-BE49-F238E27FC236}">
                  <a16:creationId xmlns:a16="http://schemas.microsoft.com/office/drawing/2014/main" xmlns="" id="{DA01F81A-D68B-4CFD-F898-8B98411E115D}"/>
                </a:ext>
              </a:extLst>
            </p:cNvPr>
            <p:cNvSpPr/>
            <p:nvPr/>
          </p:nvSpPr>
          <p:spPr>
            <a:xfrm>
              <a:off x="7548110" y="2237396"/>
              <a:ext cx="91440" cy="1044422"/>
            </a:xfrm>
            <a:custGeom>
              <a:avLst/>
              <a:gdLst/>
              <a:ahLst/>
              <a:cxnLst/>
              <a:rect l="0" t="0" r="0" b="0"/>
              <a:pathLst>
                <a:path>
                  <a:moveTo>
                    <a:pt x="45720" y="0"/>
                  </a:moveTo>
                  <a:lnTo>
                    <a:pt x="45720" y="1044422"/>
                  </a:lnTo>
                  <a:lnTo>
                    <a:pt x="96522" y="1044422"/>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106" name="Ελεύθερη σχεδίαση: Σχήμα 98">
              <a:extLst>
                <a:ext uri="{FF2B5EF4-FFF2-40B4-BE49-F238E27FC236}">
                  <a16:creationId xmlns:a16="http://schemas.microsoft.com/office/drawing/2014/main" xmlns="" id="{52863C53-F437-D39F-53B6-F1D1716A9217}"/>
                </a:ext>
              </a:extLst>
            </p:cNvPr>
            <p:cNvSpPr/>
            <p:nvPr/>
          </p:nvSpPr>
          <p:spPr>
            <a:xfrm>
              <a:off x="7639550" y="2958422"/>
              <a:ext cx="1153004" cy="622430"/>
            </a:xfrm>
            <a:custGeom>
              <a:avLst/>
              <a:gdLst>
                <a:gd name="connsiteX0" fmla="*/ 0 w 719998"/>
                <a:gd name="connsiteY0" fmla="*/ 0 h 359999"/>
                <a:gd name="connsiteX1" fmla="*/ 719998 w 719998"/>
                <a:gd name="connsiteY1" fmla="*/ 0 h 359999"/>
                <a:gd name="connsiteX2" fmla="*/ 719998 w 719998"/>
                <a:gd name="connsiteY2" fmla="*/ 359999 h 359999"/>
                <a:gd name="connsiteX3" fmla="*/ 0 w 719998"/>
                <a:gd name="connsiteY3" fmla="*/ 359999 h 359999"/>
                <a:gd name="connsiteX4" fmla="*/ 0 w 719998"/>
                <a:gd name="connsiteY4" fmla="*/ 0 h 359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998" h="359999">
                  <a:moveTo>
                    <a:pt x="0" y="0"/>
                  </a:moveTo>
                  <a:lnTo>
                    <a:pt x="719998" y="0"/>
                  </a:lnTo>
                  <a:lnTo>
                    <a:pt x="719998" y="359999"/>
                  </a:lnTo>
                  <a:lnTo>
                    <a:pt x="0" y="359999"/>
                  </a:lnTo>
                  <a:lnTo>
                    <a:pt x="0" y="0"/>
                  </a:lnTo>
                  <a:close/>
                </a:path>
              </a:pathLst>
            </a:custGeom>
            <a:gradFill flip="none" rotWithShape="1">
              <a:gsLst>
                <a:gs pos="0">
                  <a:schemeClr val="accent3">
                    <a:lumMod val="75000"/>
                  </a:schemeClr>
                </a:gs>
                <a:gs pos="48000">
                  <a:schemeClr val="accent3">
                    <a:lumMod val="97000"/>
                    <a:lumOff val="3000"/>
                  </a:schemeClr>
                </a:gs>
                <a:gs pos="100000">
                  <a:schemeClr val="accent3">
                    <a:lumMod val="60000"/>
                    <a:lumOff val="40000"/>
                  </a:schemeClr>
                </a:gs>
              </a:gsLst>
              <a:lin ang="16200000" scaled="1"/>
              <a:tileRect/>
            </a:grad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l-GR" sz="900" b="1" dirty="0" err="1" smtClean="0">
                  <a:solidFill>
                    <a:schemeClr val="tx1">
                      <a:lumMod val="65000"/>
                      <a:lumOff val="35000"/>
                    </a:schemeClr>
                  </a:solidFill>
                </a:rPr>
                <a:t>ΣυΔΝΑ</a:t>
              </a:r>
              <a:r>
                <a:rPr lang="el-GR" sz="900" b="1" dirty="0" smtClean="0">
                  <a:solidFill>
                    <a:schemeClr val="tx1">
                      <a:lumMod val="65000"/>
                      <a:lumOff val="35000"/>
                    </a:schemeClr>
                  </a:solidFill>
                </a:rPr>
                <a:t> 20: «Προώθηση της κοινωνικής επιχειρηματικότητας»</a:t>
              </a:r>
              <a:endParaRPr lang="en-GB" sz="900" b="1" dirty="0">
                <a:solidFill>
                  <a:schemeClr val="tx1">
                    <a:lumMod val="65000"/>
                    <a:lumOff val="35000"/>
                  </a:schemeClr>
                </a:solidFill>
              </a:endParaRPr>
            </a:p>
          </p:txBody>
        </p:sp>
        <p:sp>
          <p:nvSpPr>
            <p:cNvPr id="29" name="Ελεύθερη σχεδίαση: Σχήμα 57">
              <a:extLst>
                <a:ext uri="{FF2B5EF4-FFF2-40B4-BE49-F238E27FC236}">
                  <a16:creationId xmlns:a16="http://schemas.microsoft.com/office/drawing/2014/main" xmlns="" id="{DA01F81A-D68B-4CFD-F898-8B98411E115D}"/>
                </a:ext>
              </a:extLst>
            </p:cNvPr>
            <p:cNvSpPr/>
            <p:nvPr/>
          </p:nvSpPr>
          <p:spPr>
            <a:xfrm>
              <a:off x="2090960" y="2636290"/>
              <a:ext cx="91440" cy="1044422"/>
            </a:xfrm>
            <a:custGeom>
              <a:avLst/>
              <a:gdLst/>
              <a:ahLst/>
              <a:cxnLst/>
              <a:rect l="0" t="0" r="0" b="0"/>
              <a:pathLst>
                <a:path>
                  <a:moveTo>
                    <a:pt x="45720" y="0"/>
                  </a:moveTo>
                  <a:lnTo>
                    <a:pt x="45720" y="1044422"/>
                  </a:lnTo>
                  <a:lnTo>
                    <a:pt x="96522" y="1044422"/>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31" name="Ελεύθερη σχεδίαση: Σχήμα 85">
              <a:extLst>
                <a:ext uri="{FF2B5EF4-FFF2-40B4-BE49-F238E27FC236}">
                  <a16:creationId xmlns:a16="http://schemas.microsoft.com/office/drawing/2014/main" xmlns="" id="{AC05C4A3-B4EE-D9E4-709F-C2540FFCF760}"/>
                </a:ext>
              </a:extLst>
            </p:cNvPr>
            <p:cNvSpPr/>
            <p:nvPr/>
          </p:nvSpPr>
          <p:spPr>
            <a:xfrm>
              <a:off x="2189763" y="3456869"/>
              <a:ext cx="1271133" cy="620203"/>
            </a:xfrm>
            <a:custGeom>
              <a:avLst/>
              <a:gdLst>
                <a:gd name="connsiteX0" fmla="*/ 0 w 1005093"/>
                <a:gd name="connsiteY0" fmla="*/ 0 h 393557"/>
                <a:gd name="connsiteX1" fmla="*/ 1005093 w 1005093"/>
                <a:gd name="connsiteY1" fmla="*/ 0 h 393557"/>
                <a:gd name="connsiteX2" fmla="*/ 1005093 w 1005093"/>
                <a:gd name="connsiteY2" fmla="*/ 393557 h 393557"/>
                <a:gd name="connsiteX3" fmla="*/ 0 w 1005093"/>
                <a:gd name="connsiteY3" fmla="*/ 393557 h 393557"/>
                <a:gd name="connsiteX4" fmla="*/ 0 w 1005093"/>
                <a:gd name="connsiteY4" fmla="*/ 0 h 393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93" h="393557">
                  <a:moveTo>
                    <a:pt x="0" y="0"/>
                  </a:moveTo>
                  <a:lnTo>
                    <a:pt x="1005093" y="0"/>
                  </a:lnTo>
                  <a:lnTo>
                    <a:pt x="1005093" y="393557"/>
                  </a:lnTo>
                  <a:lnTo>
                    <a:pt x="0" y="393557"/>
                  </a:lnTo>
                  <a:lnTo>
                    <a:pt x="0" y="0"/>
                  </a:lnTo>
                  <a:close/>
                </a:path>
              </a:pathLst>
            </a:custGeom>
            <a:gradFill flip="none" rotWithShape="1">
              <a:gsLst>
                <a:gs pos="0">
                  <a:schemeClr val="accent3">
                    <a:lumMod val="75000"/>
                  </a:schemeClr>
                </a:gs>
                <a:gs pos="48000">
                  <a:schemeClr val="accent3">
                    <a:lumMod val="97000"/>
                    <a:lumOff val="3000"/>
                  </a:schemeClr>
                </a:gs>
                <a:gs pos="100000">
                  <a:schemeClr val="accent3">
                    <a:lumMod val="60000"/>
                    <a:lumOff val="40000"/>
                  </a:schemeClr>
                </a:gs>
              </a:gsLst>
              <a:lin ang="16200000" scaled="1"/>
              <a:tileRect/>
            </a:grad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l-GR" sz="900" b="1" dirty="0" err="1" smtClean="0">
                  <a:solidFill>
                    <a:schemeClr val="tx1">
                      <a:lumMod val="65000"/>
                      <a:lumOff val="35000"/>
                    </a:schemeClr>
                  </a:solidFill>
                </a:rPr>
                <a:t>ΣυΔΝΑ</a:t>
              </a:r>
              <a:r>
                <a:rPr lang="el-GR" sz="900" b="1" dirty="0" smtClean="0">
                  <a:solidFill>
                    <a:schemeClr val="tx1">
                      <a:lumMod val="65000"/>
                      <a:lumOff val="35000"/>
                    </a:schemeClr>
                  </a:solidFill>
                </a:rPr>
                <a:t> 9: «Κατάρτιση και πιστοποίηση γνώσεων και δεξιοτήτων εργαζομένων»</a:t>
              </a:r>
              <a:endParaRPr lang="en-GB" sz="900" b="1" dirty="0">
                <a:solidFill>
                  <a:schemeClr val="tx1">
                    <a:lumMod val="65000"/>
                    <a:lumOff val="35000"/>
                  </a:schemeClr>
                </a:solidFill>
              </a:endParaRPr>
            </a:p>
          </p:txBody>
        </p:sp>
        <p:sp>
          <p:nvSpPr>
            <p:cNvPr id="34" name="Ελεύθερη σχεδίαση: Σχήμα 49">
              <a:extLst>
                <a:ext uri="{FF2B5EF4-FFF2-40B4-BE49-F238E27FC236}">
                  <a16:creationId xmlns:a16="http://schemas.microsoft.com/office/drawing/2014/main" xmlns="" id="{0D18EEEA-9A6F-A160-F4F9-DB6BCCEB6A4E}"/>
                </a:ext>
              </a:extLst>
            </p:cNvPr>
            <p:cNvSpPr/>
            <p:nvPr/>
          </p:nvSpPr>
          <p:spPr>
            <a:xfrm>
              <a:off x="669875" y="1512953"/>
              <a:ext cx="91440" cy="494221"/>
            </a:xfrm>
            <a:custGeom>
              <a:avLst/>
              <a:gdLst/>
              <a:ahLst/>
              <a:cxnLst/>
              <a:rect l="0" t="0" r="0" b="0"/>
              <a:pathLst>
                <a:path>
                  <a:moveTo>
                    <a:pt x="45720" y="0"/>
                  </a:moveTo>
                  <a:lnTo>
                    <a:pt x="45720" y="458302"/>
                  </a:lnTo>
                  <a:lnTo>
                    <a:pt x="124116" y="458302"/>
                  </a:lnTo>
                </a:path>
              </a:pathLst>
            </a:custGeom>
            <a:noFill/>
            <a:ln>
              <a:solidFill>
                <a:schemeClr val="accent2"/>
              </a:solidFill>
            </a:ln>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35" name="Ελεύθερη σχεδίαση: Σχήμα 49">
              <a:extLst>
                <a:ext uri="{FF2B5EF4-FFF2-40B4-BE49-F238E27FC236}">
                  <a16:creationId xmlns:a16="http://schemas.microsoft.com/office/drawing/2014/main" xmlns="" id="{0D18EEEA-9A6F-A160-F4F9-DB6BCCEB6A4E}"/>
                </a:ext>
              </a:extLst>
            </p:cNvPr>
            <p:cNvSpPr/>
            <p:nvPr/>
          </p:nvSpPr>
          <p:spPr>
            <a:xfrm>
              <a:off x="2805480" y="1506835"/>
              <a:ext cx="91440" cy="494221"/>
            </a:xfrm>
            <a:custGeom>
              <a:avLst/>
              <a:gdLst/>
              <a:ahLst/>
              <a:cxnLst/>
              <a:rect l="0" t="0" r="0" b="0"/>
              <a:pathLst>
                <a:path>
                  <a:moveTo>
                    <a:pt x="45720" y="0"/>
                  </a:moveTo>
                  <a:lnTo>
                    <a:pt x="45720" y="458302"/>
                  </a:lnTo>
                  <a:lnTo>
                    <a:pt x="124116" y="458302"/>
                  </a:lnTo>
                </a:path>
              </a:pathLst>
            </a:custGeom>
            <a:noFill/>
            <a:ln>
              <a:solidFill>
                <a:schemeClr val="accent2"/>
              </a:solidFill>
            </a:ln>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36" name="Ελεύθερη σχεδίαση: Σχήμα 49">
              <a:extLst>
                <a:ext uri="{FF2B5EF4-FFF2-40B4-BE49-F238E27FC236}">
                  <a16:creationId xmlns:a16="http://schemas.microsoft.com/office/drawing/2014/main" xmlns="" id="{0D18EEEA-9A6F-A160-F4F9-DB6BCCEB6A4E}"/>
                </a:ext>
              </a:extLst>
            </p:cNvPr>
            <p:cNvSpPr/>
            <p:nvPr/>
          </p:nvSpPr>
          <p:spPr>
            <a:xfrm>
              <a:off x="4941086" y="1512953"/>
              <a:ext cx="91440" cy="494221"/>
            </a:xfrm>
            <a:custGeom>
              <a:avLst/>
              <a:gdLst/>
              <a:ahLst/>
              <a:cxnLst/>
              <a:rect l="0" t="0" r="0" b="0"/>
              <a:pathLst>
                <a:path>
                  <a:moveTo>
                    <a:pt x="45720" y="0"/>
                  </a:moveTo>
                  <a:lnTo>
                    <a:pt x="45720" y="458302"/>
                  </a:lnTo>
                  <a:lnTo>
                    <a:pt x="124116" y="458302"/>
                  </a:lnTo>
                </a:path>
              </a:pathLst>
            </a:custGeom>
            <a:noFill/>
            <a:ln>
              <a:solidFill>
                <a:schemeClr val="accent2"/>
              </a:solidFill>
            </a:ln>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37" name="Ελεύθερη σχεδίαση: Σχήμα 49">
              <a:extLst>
                <a:ext uri="{FF2B5EF4-FFF2-40B4-BE49-F238E27FC236}">
                  <a16:creationId xmlns:a16="http://schemas.microsoft.com/office/drawing/2014/main" xmlns="" id="{0D18EEEA-9A6F-A160-F4F9-DB6BCCEB6A4E}"/>
                </a:ext>
              </a:extLst>
            </p:cNvPr>
            <p:cNvSpPr/>
            <p:nvPr/>
          </p:nvSpPr>
          <p:spPr>
            <a:xfrm>
              <a:off x="7030972" y="1507007"/>
              <a:ext cx="91440" cy="494221"/>
            </a:xfrm>
            <a:custGeom>
              <a:avLst/>
              <a:gdLst/>
              <a:ahLst/>
              <a:cxnLst/>
              <a:rect l="0" t="0" r="0" b="0"/>
              <a:pathLst>
                <a:path>
                  <a:moveTo>
                    <a:pt x="45720" y="0"/>
                  </a:moveTo>
                  <a:lnTo>
                    <a:pt x="45720" y="458302"/>
                  </a:lnTo>
                  <a:lnTo>
                    <a:pt x="124116" y="458302"/>
                  </a:lnTo>
                </a:path>
              </a:pathLst>
            </a:custGeom>
            <a:noFill/>
            <a:ln>
              <a:solidFill>
                <a:schemeClr val="accent2"/>
              </a:solidFill>
            </a:ln>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38" name="Ελεύθερη σχεδίαση: Σχήμα 49">
              <a:extLst>
                <a:ext uri="{FF2B5EF4-FFF2-40B4-BE49-F238E27FC236}">
                  <a16:creationId xmlns:a16="http://schemas.microsoft.com/office/drawing/2014/main" xmlns="" id="{0D18EEEA-9A6F-A160-F4F9-DB6BCCEB6A4E}"/>
                </a:ext>
              </a:extLst>
            </p:cNvPr>
            <p:cNvSpPr/>
            <p:nvPr/>
          </p:nvSpPr>
          <p:spPr>
            <a:xfrm>
              <a:off x="8295271" y="1511621"/>
              <a:ext cx="91440" cy="494221"/>
            </a:xfrm>
            <a:custGeom>
              <a:avLst/>
              <a:gdLst/>
              <a:ahLst/>
              <a:cxnLst/>
              <a:rect l="0" t="0" r="0" b="0"/>
              <a:pathLst>
                <a:path>
                  <a:moveTo>
                    <a:pt x="45720" y="0"/>
                  </a:moveTo>
                  <a:lnTo>
                    <a:pt x="45720" y="458302"/>
                  </a:lnTo>
                  <a:lnTo>
                    <a:pt x="124116" y="458302"/>
                  </a:lnTo>
                </a:path>
              </a:pathLst>
            </a:custGeom>
            <a:noFill/>
            <a:ln>
              <a:solidFill>
                <a:schemeClr val="accent2"/>
              </a:solidFill>
            </a:ln>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39" name="Ελεύθερη σχεδίαση: Σχήμα 71">
              <a:extLst>
                <a:ext uri="{FF2B5EF4-FFF2-40B4-BE49-F238E27FC236}">
                  <a16:creationId xmlns:a16="http://schemas.microsoft.com/office/drawing/2014/main" xmlns="" id="{A1F6FEB2-3F9A-448A-6DF9-2D0ACF821F2F}"/>
                </a:ext>
              </a:extLst>
            </p:cNvPr>
            <p:cNvSpPr/>
            <p:nvPr/>
          </p:nvSpPr>
          <p:spPr>
            <a:xfrm>
              <a:off x="420946" y="1723937"/>
              <a:ext cx="1419217" cy="1450874"/>
            </a:xfrm>
            <a:custGeom>
              <a:avLst/>
              <a:gdLst>
                <a:gd name="connsiteX0" fmla="*/ 0 w 1187998"/>
                <a:gd name="connsiteY0" fmla="*/ 0 h 992571"/>
                <a:gd name="connsiteX1" fmla="*/ 1187998 w 1187998"/>
                <a:gd name="connsiteY1" fmla="*/ 0 h 992571"/>
                <a:gd name="connsiteX2" fmla="*/ 1187998 w 1187998"/>
                <a:gd name="connsiteY2" fmla="*/ 992571 h 992571"/>
                <a:gd name="connsiteX3" fmla="*/ 0 w 1187998"/>
                <a:gd name="connsiteY3" fmla="*/ 992571 h 992571"/>
                <a:gd name="connsiteX4" fmla="*/ 0 w 1187998"/>
                <a:gd name="connsiteY4" fmla="*/ 0 h 992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998" h="992571">
                  <a:moveTo>
                    <a:pt x="0" y="0"/>
                  </a:moveTo>
                  <a:lnTo>
                    <a:pt x="1187998" y="0"/>
                  </a:lnTo>
                  <a:lnTo>
                    <a:pt x="1187998" y="992571"/>
                  </a:lnTo>
                  <a:lnTo>
                    <a:pt x="0" y="992571"/>
                  </a:lnTo>
                  <a:lnTo>
                    <a:pt x="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l-GR" sz="1100" b="1" kern="1200" dirty="0"/>
                <a:t>ΕΣ </a:t>
              </a:r>
              <a:r>
                <a:rPr lang="el-GR" sz="1100" b="1" kern="1200" dirty="0" smtClean="0"/>
                <a:t>3.1 </a:t>
              </a:r>
              <a:r>
                <a:rPr lang="el-GR" sz="1100" b="1" kern="1200" dirty="0"/>
                <a:t>: </a:t>
              </a:r>
              <a:r>
                <a:rPr lang="el-GR" sz="1100" b="1" kern="1200" dirty="0" smtClean="0"/>
                <a:t>Βελτίωση της απασχόλησης, μέσω της ίδρυσης Επιχειρήσεων, ιδίως στους Τομείς της περιφερειακής Στρατηγικής Έξυπνης Εξειδίκευσης </a:t>
              </a:r>
              <a:endParaRPr lang="el-GR" sz="1100" b="1" kern="1200" dirty="0"/>
            </a:p>
          </p:txBody>
        </p:sp>
        <p:sp>
          <p:nvSpPr>
            <p:cNvPr id="40" name="Ελεύθερη σχεδίαση: Σχήμα 81">
              <a:extLst>
                <a:ext uri="{FF2B5EF4-FFF2-40B4-BE49-F238E27FC236}">
                  <a16:creationId xmlns:a16="http://schemas.microsoft.com/office/drawing/2014/main" xmlns="" id="{DD53CFB2-A36C-B4F8-3BB1-8983ACA6F473}"/>
                </a:ext>
              </a:extLst>
            </p:cNvPr>
            <p:cNvSpPr/>
            <p:nvPr/>
          </p:nvSpPr>
          <p:spPr>
            <a:xfrm>
              <a:off x="2114458" y="1731146"/>
              <a:ext cx="1353959" cy="1443665"/>
            </a:xfrm>
            <a:custGeom>
              <a:avLst/>
              <a:gdLst>
                <a:gd name="connsiteX0" fmla="*/ 0 w 1187998"/>
                <a:gd name="connsiteY0" fmla="*/ 0 h 992571"/>
                <a:gd name="connsiteX1" fmla="*/ 1187998 w 1187998"/>
                <a:gd name="connsiteY1" fmla="*/ 0 h 992571"/>
                <a:gd name="connsiteX2" fmla="*/ 1187998 w 1187998"/>
                <a:gd name="connsiteY2" fmla="*/ 992571 h 992571"/>
                <a:gd name="connsiteX3" fmla="*/ 0 w 1187998"/>
                <a:gd name="connsiteY3" fmla="*/ 992571 h 992571"/>
                <a:gd name="connsiteX4" fmla="*/ 0 w 1187998"/>
                <a:gd name="connsiteY4" fmla="*/ 0 h 992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998" h="992571">
                  <a:moveTo>
                    <a:pt x="0" y="0"/>
                  </a:moveTo>
                  <a:lnTo>
                    <a:pt x="1187998" y="0"/>
                  </a:lnTo>
                  <a:lnTo>
                    <a:pt x="1187998" y="992571"/>
                  </a:lnTo>
                  <a:lnTo>
                    <a:pt x="0" y="992571"/>
                  </a:lnTo>
                  <a:lnTo>
                    <a:pt x="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l-GR" sz="1100" b="1" kern="1200" dirty="0"/>
                <a:t>ΕΣ </a:t>
              </a:r>
              <a:r>
                <a:rPr lang="el-GR" sz="1100" b="1" kern="1200" dirty="0" smtClean="0"/>
                <a:t>3.2 </a:t>
              </a:r>
              <a:r>
                <a:rPr lang="el-GR" sz="1100" b="1" kern="1200" dirty="0"/>
                <a:t>: </a:t>
              </a:r>
              <a:r>
                <a:rPr lang="el-GR" sz="1100" b="1" kern="1200" dirty="0" smtClean="0"/>
                <a:t>Εφαρμογή σχεδίων αναδιάρθρωσης σε επιχειρησιακό και συλλογικό επίπεδο και προσαρμογή επιχειρήσεων και εργαζομένων στις αλλαγές</a:t>
              </a:r>
              <a:endParaRPr lang="el-GR" sz="1100" b="1" kern="1200" dirty="0"/>
            </a:p>
          </p:txBody>
        </p:sp>
        <p:sp>
          <p:nvSpPr>
            <p:cNvPr id="42" name="Ελεύθερη σχεδίαση: Σχήμα 84">
              <a:extLst>
                <a:ext uri="{FF2B5EF4-FFF2-40B4-BE49-F238E27FC236}">
                  <a16:creationId xmlns:a16="http://schemas.microsoft.com/office/drawing/2014/main" xmlns="" id="{558E0C41-1D67-9700-5D6A-DD3BAD4E302F}"/>
                </a:ext>
              </a:extLst>
            </p:cNvPr>
            <p:cNvSpPr/>
            <p:nvPr/>
          </p:nvSpPr>
          <p:spPr>
            <a:xfrm>
              <a:off x="3789949" y="1719681"/>
              <a:ext cx="1979761" cy="1459386"/>
            </a:xfrm>
            <a:custGeom>
              <a:avLst/>
              <a:gdLst>
                <a:gd name="connsiteX0" fmla="*/ 0 w 1187998"/>
                <a:gd name="connsiteY0" fmla="*/ 0 h 992571"/>
                <a:gd name="connsiteX1" fmla="*/ 1187998 w 1187998"/>
                <a:gd name="connsiteY1" fmla="*/ 0 h 992571"/>
                <a:gd name="connsiteX2" fmla="*/ 1187998 w 1187998"/>
                <a:gd name="connsiteY2" fmla="*/ 992571 h 992571"/>
                <a:gd name="connsiteX3" fmla="*/ 0 w 1187998"/>
                <a:gd name="connsiteY3" fmla="*/ 992571 h 992571"/>
                <a:gd name="connsiteX4" fmla="*/ 0 w 1187998"/>
                <a:gd name="connsiteY4" fmla="*/ 0 h 992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998" h="992571">
                  <a:moveTo>
                    <a:pt x="0" y="0"/>
                  </a:moveTo>
                  <a:lnTo>
                    <a:pt x="1187998" y="0"/>
                  </a:lnTo>
                  <a:lnTo>
                    <a:pt x="1187998" y="992571"/>
                  </a:lnTo>
                  <a:lnTo>
                    <a:pt x="0" y="992571"/>
                  </a:lnTo>
                  <a:lnTo>
                    <a:pt x="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l-GR" sz="1100" b="1" kern="1200" dirty="0"/>
                <a:t>ΕΣ </a:t>
              </a:r>
              <a:r>
                <a:rPr lang="el-GR" sz="1100" b="1" kern="1200" dirty="0" smtClean="0"/>
                <a:t>3.3 </a:t>
              </a:r>
              <a:r>
                <a:rPr lang="el-GR" sz="1100" b="1" kern="1200" dirty="0"/>
                <a:t>: </a:t>
              </a:r>
              <a:r>
                <a:rPr lang="el-GR" sz="1100" b="1" kern="1200" dirty="0" smtClean="0"/>
                <a:t>Ενίσχυση της πρόσβασης στην απασχόληση για </a:t>
              </a:r>
              <a:r>
                <a:rPr lang="el-GR" sz="1100" b="1" kern="1200" dirty="0" err="1" smtClean="0"/>
                <a:t>μειονεκτούντα</a:t>
              </a:r>
              <a:r>
                <a:rPr lang="el-GR" sz="1100" b="1" kern="1200" dirty="0" smtClean="0"/>
                <a:t> άτομα που βρίσκονται εκτός αγοράς εργασίας, με έμφαση σε άτομα που έχουν της ευθύνη της φροντίδας παιδιών σε νοικοκυριά που απειλούνται από φτώχεια και κοινωνικό αποκλεισμό</a:t>
              </a:r>
              <a:endParaRPr lang="el-GR" sz="1100" b="1" kern="1200" dirty="0"/>
            </a:p>
          </p:txBody>
        </p:sp>
        <p:sp>
          <p:nvSpPr>
            <p:cNvPr id="43" name="Ελεύθερη σχεδίαση: Σχήμα 87">
              <a:extLst>
                <a:ext uri="{FF2B5EF4-FFF2-40B4-BE49-F238E27FC236}">
                  <a16:creationId xmlns:a16="http://schemas.microsoft.com/office/drawing/2014/main" xmlns="" id="{70B39336-9788-5EBC-7838-471026C08639}"/>
                </a:ext>
              </a:extLst>
            </p:cNvPr>
            <p:cNvSpPr/>
            <p:nvPr/>
          </p:nvSpPr>
          <p:spPr>
            <a:xfrm>
              <a:off x="6018878" y="1750594"/>
              <a:ext cx="1329590" cy="1279836"/>
            </a:xfrm>
            <a:custGeom>
              <a:avLst/>
              <a:gdLst>
                <a:gd name="connsiteX0" fmla="*/ 0 w 1187998"/>
                <a:gd name="connsiteY0" fmla="*/ 0 h 992571"/>
                <a:gd name="connsiteX1" fmla="*/ 1187998 w 1187998"/>
                <a:gd name="connsiteY1" fmla="*/ 0 h 992571"/>
                <a:gd name="connsiteX2" fmla="*/ 1187998 w 1187998"/>
                <a:gd name="connsiteY2" fmla="*/ 992571 h 992571"/>
                <a:gd name="connsiteX3" fmla="*/ 0 w 1187998"/>
                <a:gd name="connsiteY3" fmla="*/ 992571 h 992571"/>
                <a:gd name="connsiteX4" fmla="*/ 0 w 1187998"/>
                <a:gd name="connsiteY4" fmla="*/ 0 h 992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998" h="992571">
                  <a:moveTo>
                    <a:pt x="0" y="0"/>
                  </a:moveTo>
                  <a:lnTo>
                    <a:pt x="1187998" y="0"/>
                  </a:lnTo>
                  <a:lnTo>
                    <a:pt x="1187998" y="992571"/>
                  </a:lnTo>
                  <a:lnTo>
                    <a:pt x="0" y="992571"/>
                  </a:lnTo>
                  <a:lnTo>
                    <a:pt x="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l-GR" sz="1100" b="1" kern="1200" dirty="0"/>
                <a:t>ΕΣ </a:t>
              </a:r>
              <a:r>
                <a:rPr lang="el-GR" sz="1100" b="1" kern="1200" dirty="0" smtClean="0"/>
                <a:t>3.4 </a:t>
              </a:r>
              <a:r>
                <a:rPr lang="el-GR" sz="1100" b="1" kern="1200" dirty="0"/>
                <a:t>: </a:t>
              </a:r>
              <a:r>
                <a:rPr lang="el-GR" sz="1100" b="1" kern="1200" dirty="0" smtClean="0"/>
                <a:t>Βελτίωση της ποιότητας ζωής των Ευάλωτων (μεταξύ των οποίων ΑΜΕΑ) και των Λοιπών Ομάδων του Πληθυσμού της Περιφέρειας</a:t>
              </a:r>
              <a:endParaRPr lang="el-GR" sz="1100" b="1" kern="1200" dirty="0"/>
            </a:p>
          </p:txBody>
        </p:sp>
        <p:sp>
          <p:nvSpPr>
            <p:cNvPr id="45" name="Ελεύθερη σχεδίαση: Σχήμα 90">
              <a:extLst>
                <a:ext uri="{FF2B5EF4-FFF2-40B4-BE49-F238E27FC236}">
                  <a16:creationId xmlns:a16="http://schemas.microsoft.com/office/drawing/2014/main" xmlns="" id="{18B677C0-8B5B-8E2B-155E-6C21F8BA9993}"/>
                </a:ext>
              </a:extLst>
            </p:cNvPr>
            <p:cNvSpPr/>
            <p:nvPr/>
          </p:nvSpPr>
          <p:spPr>
            <a:xfrm>
              <a:off x="7568554" y="1734286"/>
              <a:ext cx="1224000" cy="992571"/>
            </a:xfrm>
            <a:custGeom>
              <a:avLst/>
              <a:gdLst>
                <a:gd name="connsiteX0" fmla="*/ 0 w 1187998"/>
                <a:gd name="connsiteY0" fmla="*/ 0 h 992571"/>
                <a:gd name="connsiteX1" fmla="*/ 1187998 w 1187998"/>
                <a:gd name="connsiteY1" fmla="*/ 0 h 992571"/>
                <a:gd name="connsiteX2" fmla="*/ 1187998 w 1187998"/>
                <a:gd name="connsiteY2" fmla="*/ 992571 h 992571"/>
                <a:gd name="connsiteX3" fmla="*/ 0 w 1187998"/>
                <a:gd name="connsiteY3" fmla="*/ 992571 h 992571"/>
                <a:gd name="connsiteX4" fmla="*/ 0 w 1187998"/>
                <a:gd name="connsiteY4" fmla="*/ 0 h 992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998" h="992571">
                  <a:moveTo>
                    <a:pt x="0" y="0"/>
                  </a:moveTo>
                  <a:lnTo>
                    <a:pt x="1187998" y="0"/>
                  </a:lnTo>
                  <a:lnTo>
                    <a:pt x="1187998" y="992571"/>
                  </a:lnTo>
                  <a:lnTo>
                    <a:pt x="0" y="992571"/>
                  </a:lnTo>
                  <a:lnTo>
                    <a:pt x="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l-GR" sz="1200" b="1" kern="1200" dirty="0"/>
                <a:t>ΕΣ </a:t>
              </a:r>
              <a:r>
                <a:rPr lang="el-GR" sz="1200" b="1" kern="1200" dirty="0" smtClean="0"/>
                <a:t>3.5 </a:t>
              </a:r>
              <a:r>
                <a:rPr lang="el-GR" sz="1200" b="1" kern="1200" dirty="0"/>
                <a:t>: </a:t>
              </a:r>
              <a:r>
                <a:rPr lang="el-GR" sz="1200" b="1" kern="1200" dirty="0" smtClean="0"/>
                <a:t>Ενίσχυση ίδρυσης και λειτουργίας κοινωνικών επιχειρήσεων</a:t>
              </a:r>
              <a:endParaRPr lang="el-GR" sz="1200" b="1" kern="1200" dirty="0"/>
            </a:p>
          </p:txBody>
        </p:sp>
      </p:grpSp>
    </p:spTree>
    <p:extLst>
      <p:ext uri="{BB962C8B-B14F-4D97-AF65-F5344CB8AC3E}">
        <p14:creationId xmlns:p14="http://schemas.microsoft.com/office/powerpoint/2010/main" val="846898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Τίτλος 10"/>
          <p:cNvSpPr>
            <a:spLocks noGrp="1"/>
          </p:cNvSpPr>
          <p:nvPr>
            <p:ph type="title"/>
          </p:nvPr>
        </p:nvSpPr>
        <p:spPr>
          <a:xfrm>
            <a:off x="0" y="-27384"/>
            <a:ext cx="9144000" cy="432048"/>
          </a:xfrm>
        </p:spPr>
        <p:txBody>
          <a:bodyPr/>
          <a:lstStyle/>
          <a:p>
            <a:pPr algn="ctr"/>
            <a:r>
              <a:rPr lang="el-GR" sz="2000" dirty="0"/>
              <a:t>Το </a:t>
            </a:r>
            <a:r>
              <a:rPr lang="el-GR" sz="2000" dirty="0" err="1"/>
              <a:t>πλαισιο</a:t>
            </a:r>
            <a:r>
              <a:rPr lang="el-GR" sz="2000" dirty="0"/>
              <a:t> ΤΟΥ ΕΠ ΑΤΤΙΚΗ 2021-2027 για την </a:t>
            </a:r>
            <a:r>
              <a:rPr lang="el-GR" sz="2000" dirty="0" err="1"/>
              <a:t>επικαιροποιηση</a:t>
            </a:r>
            <a:r>
              <a:rPr lang="el-GR" sz="2000" dirty="0"/>
              <a:t> </a:t>
            </a:r>
            <a:r>
              <a:rPr lang="el-GR" sz="2000" dirty="0" err="1"/>
              <a:t>τησ</a:t>
            </a:r>
            <a:r>
              <a:rPr lang="el-GR" sz="2000" dirty="0"/>
              <a:t> ΣΒΑΑ</a:t>
            </a:r>
          </a:p>
        </p:txBody>
      </p:sp>
      <p:graphicFrame>
        <p:nvGraphicFramePr>
          <p:cNvPr id="2" name="Πίνακας 1"/>
          <p:cNvGraphicFramePr>
            <a:graphicFrameLocks noGrp="1"/>
          </p:cNvGraphicFramePr>
          <p:nvPr>
            <p:extLst>
              <p:ext uri="{D42A27DB-BD31-4B8C-83A1-F6EECF244321}">
                <p14:modId xmlns:p14="http://schemas.microsoft.com/office/powerpoint/2010/main" val="1121611349"/>
              </p:ext>
            </p:extLst>
          </p:nvPr>
        </p:nvGraphicFramePr>
        <p:xfrm>
          <a:off x="179513" y="404664"/>
          <a:ext cx="8856983" cy="6196680"/>
        </p:xfrm>
        <a:graphic>
          <a:graphicData uri="http://schemas.openxmlformats.org/drawingml/2006/table">
            <a:tbl>
              <a:tblPr firstRow="1" bandRow="1">
                <a:tableStyleId>{5C22544A-7EE6-4342-B048-85BDC9FD1C3A}</a:tableStyleId>
              </a:tblPr>
              <a:tblGrid>
                <a:gridCol w="504055">
                  <a:extLst>
                    <a:ext uri="{9D8B030D-6E8A-4147-A177-3AD203B41FA5}">
                      <a16:colId xmlns:a16="http://schemas.microsoft.com/office/drawing/2014/main" xmlns="" val="20000"/>
                    </a:ext>
                  </a:extLst>
                </a:gridCol>
                <a:gridCol w="432048">
                  <a:extLst>
                    <a:ext uri="{9D8B030D-6E8A-4147-A177-3AD203B41FA5}">
                      <a16:colId xmlns:a16="http://schemas.microsoft.com/office/drawing/2014/main" xmlns="" val="20001"/>
                    </a:ext>
                  </a:extLst>
                </a:gridCol>
                <a:gridCol w="1008112">
                  <a:extLst>
                    <a:ext uri="{9D8B030D-6E8A-4147-A177-3AD203B41FA5}">
                      <a16:colId xmlns:a16="http://schemas.microsoft.com/office/drawing/2014/main" xmlns="" val="20002"/>
                    </a:ext>
                  </a:extLst>
                </a:gridCol>
                <a:gridCol w="4824536">
                  <a:extLst>
                    <a:ext uri="{9D8B030D-6E8A-4147-A177-3AD203B41FA5}">
                      <a16:colId xmlns:a16="http://schemas.microsoft.com/office/drawing/2014/main" xmlns="" val="20003"/>
                    </a:ext>
                  </a:extLst>
                </a:gridCol>
                <a:gridCol w="1008112">
                  <a:extLst>
                    <a:ext uri="{9D8B030D-6E8A-4147-A177-3AD203B41FA5}">
                      <a16:colId xmlns:a16="http://schemas.microsoft.com/office/drawing/2014/main" xmlns="" val="20004"/>
                    </a:ext>
                  </a:extLst>
                </a:gridCol>
                <a:gridCol w="1080120">
                  <a:extLst>
                    <a:ext uri="{9D8B030D-6E8A-4147-A177-3AD203B41FA5}">
                      <a16:colId xmlns:a16="http://schemas.microsoft.com/office/drawing/2014/main" xmlns="" val="20005"/>
                    </a:ext>
                  </a:extLst>
                </a:gridCol>
              </a:tblGrid>
              <a:tr h="355152">
                <a:tc>
                  <a:txBody>
                    <a:bodyPr/>
                    <a:lstStyle/>
                    <a:p>
                      <a:pPr algn="ctr"/>
                      <a:r>
                        <a:rPr lang="el-GR" sz="1050" dirty="0" smtClean="0"/>
                        <a:t>Προτεραιότητα</a:t>
                      </a:r>
                      <a:endParaRPr lang="el-GR" sz="1050" dirty="0"/>
                    </a:p>
                  </a:txBody>
                  <a:tcPr marL="18000" marR="18000" marT="18000" marB="18000" anchor="ctr"/>
                </a:tc>
                <a:tc>
                  <a:txBody>
                    <a:bodyPr/>
                    <a:lstStyle/>
                    <a:p>
                      <a:pPr algn="ctr"/>
                      <a:r>
                        <a:rPr lang="el-GR" sz="1050" dirty="0" smtClean="0"/>
                        <a:t>Ε.Σ.</a:t>
                      </a:r>
                      <a:endParaRPr lang="el-GR" sz="1050" dirty="0"/>
                    </a:p>
                  </a:txBody>
                  <a:tcPr marL="18000" marR="18000" marT="18000" marB="18000" anchor="ctr"/>
                </a:tc>
                <a:tc>
                  <a:txBody>
                    <a:bodyPr/>
                    <a:lstStyle/>
                    <a:p>
                      <a:pPr algn="ctr"/>
                      <a:r>
                        <a:rPr lang="el-GR" sz="1050" dirty="0" smtClean="0"/>
                        <a:t>Πόροι για ΣΒΑΑ-ΝΟΤΙΑ ΑΤΤΙΚΗ</a:t>
                      </a:r>
                      <a:endParaRPr lang="el-GR" sz="1050" dirty="0"/>
                    </a:p>
                  </a:txBody>
                  <a:tcPr marL="18000" marR="18000" marT="18000" marB="18000" anchor="ctr"/>
                </a:tc>
                <a:tc>
                  <a:txBody>
                    <a:bodyPr/>
                    <a:lstStyle/>
                    <a:p>
                      <a:pPr algn="ctr"/>
                      <a:r>
                        <a:rPr lang="el-GR" sz="1050" dirty="0" smtClean="0"/>
                        <a:t>Κατηγορίες Δράσεων</a:t>
                      </a:r>
                      <a:endParaRPr lang="el-GR" sz="1050" dirty="0"/>
                    </a:p>
                  </a:txBody>
                  <a:tcPr marL="18000" marR="18000" marT="18000" marB="18000" anchor="ctr"/>
                </a:tc>
                <a:tc>
                  <a:txBody>
                    <a:bodyPr/>
                    <a:lstStyle/>
                    <a:p>
                      <a:pPr algn="ctr"/>
                      <a:r>
                        <a:rPr lang="el-GR" sz="1050" dirty="0" smtClean="0"/>
                        <a:t>Πεδία Παρέμβασης</a:t>
                      </a:r>
                      <a:endParaRPr lang="el-GR" sz="1050" dirty="0"/>
                    </a:p>
                  </a:txBody>
                  <a:tcPr marL="18000" marR="18000" marT="18000" marB="18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050" dirty="0" smtClean="0"/>
                        <a:t>Πόροι για ΣΒΑΑ-ΝΟΤΙΑ ΑΤΤΙΚΗ</a:t>
                      </a:r>
                    </a:p>
                  </a:txBody>
                  <a:tcPr marL="18000" marR="18000" marT="18000" marB="18000" anchor="ctr"/>
                </a:tc>
                <a:extLst>
                  <a:ext uri="{0D108BD9-81ED-4DB2-BD59-A6C34878D82A}">
                    <a16:rowId xmlns:a16="http://schemas.microsoft.com/office/drawing/2014/main" xmlns="" val="10000"/>
                  </a:ext>
                </a:extLst>
              </a:tr>
              <a:tr h="355152">
                <a:tc rowSpan="6">
                  <a:txBody>
                    <a:bodyPr/>
                    <a:lstStyle/>
                    <a:p>
                      <a:pPr algn="ctr"/>
                      <a:r>
                        <a:rPr lang="el-GR" sz="1050" dirty="0" smtClean="0"/>
                        <a:t>1 (ΕΤΠΑ)</a:t>
                      </a:r>
                      <a:endParaRPr lang="el-GR" sz="1050" dirty="0"/>
                    </a:p>
                  </a:txBody>
                  <a:tcPr marL="18000" marR="18000" marT="18000" marB="18000" anchor="ctr"/>
                </a:tc>
                <a:tc rowSpan="2">
                  <a:txBody>
                    <a:bodyPr/>
                    <a:lstStyle/>
                    <a:p>
                      <a:pPr algn="ctr"/>
                      <a:r>
                        <a:rPr lang="en-US" sz="1050" dirty="0" smtClean="0"/>
                        <a:t>1.i</a:t>
                      </a:r>
                      <a:endParaRPr lang="el-GR" sz="1050" dirty="0"/>
                    </a:p>
                  </a:txBody>
                  <a:tcPr marL="18000" marR="18000" marT="18000" marB="18000" anchor="ctr"/>
                </a:tc>
                <a:tc rowSpan="2">
                  <a:txBody>
                    <a:bodyPr/>
                    <a:lstStyle/>
                    <a:p>
                      <a:pPr algn="ctr"/>
                      <a:r>
                        <a:rPr lang="el-GR" sz="1050" dirty="0" smtClean="0"/>
                        <a:t>1.470.000,00€</a:t>
                      </a:r>
                      <a:endParaRPr lang="el-GR" sz="1050" dirty="0"/>
                    </a:p>
                  </a:txBody>
                  <a:tcPr marL="18000" marR="18000" marT="18000" marB="18000" anchor="ctr"/>
                </a:tc>
                <a:tc>
                  <a:txBody>
                    <a:bodyPr/>
                    <a:lstStyle/>
                    <a:p>
                      <a:pPr algn="ctr"/>
                      <a:r>
                        <a:rPr lang="el-GR" sz="1050" dirty="0" smtClean="0"/>
                        <a:t>1.1.6. Δράσεις στήριξης συνεργατικών σχηματισμών καινοτομίας, στο πλαίσιο στρατηγικών ΟΧΕ/ΒΑΑ</a:t>
                      </a:r>
                      <a:endParaRPr lang="el-GR" sz="1050" dirty="0"/>
                    </a:p>
                  </a:txBody>
                  <a:tcPr marL="18000" marR="18000" marT="18000" marB="18000" anchor="ctr"/>
                </a:tc>
                <a:tc>
                  <a:txBody>
                    <a:bodyPr/>
                    <a:lstStyle/>
                    <a:p>
                      <a:pPr algn="ctr"/>
                      <a:r>
                        <a:rPr lang="el-GR" sz="1050" dirty="0" smtClean="0"/>
                        <a:t>026</a:t>
                      </a:r>
                      <a:endParaRPr lang="el-GR" sz="1050" dirty="0"/>
                    </a:p>
                  </a:txBody>
                  <a:tcPr marL="18000" marR="18000" marT="18000" marB="18000" anchor="ctr"/>
                </a:tc>
                <a:tc>
                  <a:txBody>
                    <a:bodyPr/>
                    <a:lstStyle/>
                    <a:p>
                      <a:pPr algn="ctr"/>
                      <a:r>
                        <a:rPr lang="el-GR" sz="1050" dirty="0" smtClean="0"/>
                        <a:t>840.000,00€</a:t>
                      </a:r>
                      <a:endParaRPr lang="el-GR" sz="1050" dirty="0"/>
                    </a:p>
                  </a:txBody>
                  <a:tcPr marL="18000" marR="18000" marT="18000" marB="18000" anchor="ctr"/>
                </a:tc>
                <a:extLst>
                  <a:ext uri="{0D108BD9-81ED-4DB2-BD59-A6C34878D82A}">
                    <a16:rowId xmlns:a16="http://schemas.microsoft.com/office/drawing/2014/main" xmlns="" val="10001"/>
                  </a:ext>
                </a:extLst>
              </a:tr>
              <a:tr h="355152">
                <a:tc vMerge="1">
                  <a:txBody>
                    <a:bodyPr/>
                    <a:lstStyle/>
                    <a:p>
                      <a:pPr algn="ctr"/>
                      <a:endParaRPr lang="el-GR" sz="1100" dirty="0"/>
                    </a:p>
                  </a:txBody>
                  <a:tcPr anchor="ctr"/>
                </a:tc>
                <a:tc vMerge="1">
                  <a:txBody>
                    <a:bodyPr/>
                    <a:lstStyle/>
                    <a:p>
                      <a:pPr algn="ctr"/>
                      <a:endParaRPr lang="el-GR" sz="1100" dirty="0"/>
                    </a:p>
                  </a:txBody>
                  <a:tcPr anchor="ctr"/>
                </a:tc>
                <a:tc vMerge="1">
                  <a:txBody>
                    <a:bodyPr/>
                    <a:lstStyle/>
                    <a:p>
                      <a:pPr algn="ctr"/>
                      <a:endParaRPr lang="el-GR" sz="1100" dirty="0"/>
                    </a:p>
                  </a:txBody>
                  <a:tcPr anchor="ctr"/>
                </a:tc>
                <a:tc>
                  <a:txBody>
                    <a:bodyPr/>
                    <a:lstStyle/>
                    <a:p>
                      <a:pPr algn="ctr"/>
                      <a:r>
                        <a:rPr lang="el-GR" sz="1050" dirty="0" smtClean="0"/>
                        <a:t>1.1.7. Δράσεις μεταφοράς τεχνολογίας και συνεργασίας μεταξύ των επιχειρήσεων, των ερευνητικών κέντρων και του τομέα της τριτοβάθμιας εκπαίδευσης στο πλαίσιο στρατηγικών ΟΧΕ/ΒΑΑ</a:t>
                      </a:r>
                      <a:endParaRPr lang="el-GR" sz="1050" dirty="0"/>
                    </a:p>
                  </a:txBody>
                  <a:tcPr marL="18000" marR="18000" marT="18000" marB="18000" anchor="ctr"/>
                </a:tc>
                <a:tc>
                  <a:txBody>
                    <a:bodyPr/>
                    <a:lstStyle/>
                    <a:p>
                      <a:pPr algn="ctr"/>
                      <a:r>
                        <a:rPr lang="el-GR" sz="1050" dirty="0" smtClean="0"/>
                        <a:t>028</a:t>
                      </a:r>
                      <a:endParaRPr lang="el-GR" sz="1050" dirty="0"/>
                    </a:p>
                  </a:txBody>
                  <a:tcPr marL="18000" marR="18000" marT="18000" marB="18000" anchor="ctr"/>
                </a:tc>
                <a:tc>
                  <a:txBody>
                    <a:bodyPr/>
                    <a:lstStyle/>
                    <a:p>
                      <a:pPr algn="ctr"/>
                      <a:r>
                        <a:rPr lang="el-GR" sz="1050" dirty="0" smtClean="0"/>
                        <a:t>630.000,00€</a:t>
                      </a:r>
                      <a:endParaRPr lang="el-GR" sz="1050" dirty="0"/>
                    </a:p>
                  </a:txBody>
                  <a:tcPr marL="18000" marR="18000" marT="18000" marB="18000" anchor="ctr"/>
                </a:tc>
                <a:extLst>
                  <a:ext uri="{0D108BD9-81ED-4DB2-BD59-A6C34878D82A}">
                    <a16:rowId xmlns:a16="http://schemas.microsoft.com/office/drawing/2014/main" xmlns="" val="10002"/>
                  </a:ext>
                </a:extLst>
              </a:tr>
              <a:tr h="195531">
                <a:tc vMerge="1">
                  <a:txBody>
                    <a:bodyPr/>
                    <a:lstStyle/>
                    <a:p>
                      <a:pPr algn="ctr"/>
                      <a:endParaRPr lang="el-GR" sz="1100"/>
                    </a:p>
                  </a:txBody>
                  <a:tcPr anchor="ctr"/>
                </a:tc>
                <a:tc>
                  <a:txBody>
                    <a:bodyPr/>
                    <a:lstStyle/>
                    <a:p>
                      <a:pPr algn="ctr"/>
                      <a:r>
                        <a:rPr lang="en-US" sz="1050" dirty="0" smtClean="0"/>
                        <a:t>1.ii</a:t>
                      </a:r>
                      <a:endParaRPr lang="el-GR" sz="1050" dirty="0"/>
                    </a:p>
                  </a:txBody>
                  <a:tcPr marL="18000" marR="18000" marT="18000" marB="18000" anchor="ctr"/>
                </a:tc>
                <a:tc>
                  <a:txBody>
                    <a:bodyPr/>
                    <a:lstStyle/>
                    <a:p>
                      <a:pPr algn="ctr"/>
                      <a:r>
                        <a:rPr lang="el-GR" sz="1050" dirty="0" smtClean="0"/>
                        <a:t>420.000,00€</a:t>
                      </a:r>
                      <a:endParaRPr lang="el-GR" sz="1050" dirty="0"/>
                    </a:p>
                  </a:txBody>
                  <a:tcPr marL="18000" marR="18000" marT="18000" marB="18000" anchor="ctr"/>
                </a:tc>
                <a:tc>
                  <a:txBody>
                    <a:bodyPr/>
                    <a:lstStyle/>
                    <a:p>
                      <a:pPr algn="ctr"/>
                      <a:r>
                        <a:rPr lang="el-GR" sz="1050" dirty="0" smtClean="0"/>
                        <a:t>1.2.5. Δράσεις Ψηφιοποίησης των ΜΜΕ στο πλαίσιο στρατηγικών ΟΧΕ/ΒΑΑ</a:t>
                      </a:r>
                      <a:endParaRPr lang="el-GR" sz="1050" dirty="0"/>
                    </a:p>
                  </a:txBody>
                  <a:tcPr marL="18000" marR="18000" marT="18000" marB="18000" anchor="ctr"/>
                </a:tc>
                <a:tc>
                  <a:txBody>
                    <a:bodyPr/>
                    <a:lstStyle/>
                    <a:p>
                      <a:pPr algn="ctr"/>
                      <a:r>
                        <a:rPr lang="el-GR" sz="1050" dirty="0" smtClean="0"/>
                        <a:t>013</a:t>
                      </a:r>
                      <a:endParaRPr lang="el-GR" sz="1050" dirty="0"/>
                    </a:p>
                  </a:txBody>
                  <a:tcPr marL="18000" marR="18000" marT="18000" marB="18000" anchor="ctr"/>
                </a:tc>
                <a:tc>
                  <a:txBody>
                    <a:bodyPr/>
                    <a:lstStyle/>
                    <a:p>
                      <a:pPr algn="ctr"/>
                      <a:r>
                        <a:rPr lang="el-GR" sz="1050" dirty="0" smtClean="0"/>
                        <a:t>420.000,00€</a:t>
                      </a:r>
                      <a:endParaRPr lang="el-GR" sz="1050" dirty="0"/>
                    </a:p>
                  </a:txBody>
                  <a:tcPr marL="18000" marR="18000" marT="18000" marB="18000" anchor="ctr"/>
                </a:tc>
                <a:extLst>
                  <a:ext uri="{0D108BD9-81ED-4DB2-BD59-A6C34878D82A}">
                    <a16:rowId xmlns:a16="http://schemas.microsoft.com/office/drawing/2014/main" xmlns="" val="10003"/>
                  </a:ext>
                </a:extLst>
              </a:tr>
              <a:tr h="355152">
                <a:tc vMerge="1">
                  <a:txBody>
                    <a:bodyPr/>
                    <a:lstStyle/>
                    <a:p>
                      <a:pPr algn="ctr"/>
                      <a:endParaRPr lang="el-GR" sz="1100" dirty="0"/>
                    </a:p>
                  </a:txBody>
                  <a:tcPr anchor="ctr"/>
                </a:tc>
                <a:tc rowSpan="3">
                  <a:txBody>
                    <a:bodyPr/>
                    <a:lstStyle/>
                    <a:p>
                      <a:pPr algn="ctr"/>
                      <a:r>
                        <a:rPr lang="en-US" sz="1050" dirty="0" smtClean="0"/>
                        <a:t>1.iii</a:t>
                      </a:r>
                      <a:endParaRPr lang="el-GR" sz="1050" dirty="0"/>
                    </a:p>
                  </a:txBody>
                  <a:tcPr marL="18000" marR="18000" marT="18000" marB="18000" anchor="ctr"/>
                </a:tc>
                <a:tc rowSpan="3">
                  <a:txBody>
                    <a:bodyPr/>
                    <a:lstStyle/>
                    <a:p>
                      <a:pPr algn="ctr"/>
                      <a:r>
                        <a:rPr lang="el-GR" sz="1050" dirty="0" smtClean="0"/>
                        <a:t>6.700.000,00€</a:t>
                      </a:r>
                      <a:endParaRPr lang="el-GR" sz="1050" dirty="0"/>
                    </a:p>
                  </a:txBody>
                  <a:tcPr marL="18000" marR="18000" marT="18000" marB="18000" anchor="ctr"/>
                </a:tc>
                <a:tc>
                  <a:txBody>
                    <a:bodyPr/>
                    <a:lstStyle/>
                    <a:p>
                      <a:pPr algn="ctr"/>
                      <a:r>
                        <a:rPr lang="el-GR" sz="1050" dirty="0" smtClean="0"/>
                        <a:t>1.3.4. Δράσεις Επιχειρηματικής ανάπτυξης και διεθνοποίησης ΜΜΕ, συμπεριλαμβανομένων παραγωγικών επενδύσεων, στο πλαίσιο στρατηγικών ΟΧΕ/ΒΑΑ</a:t>
                      </a:r>
                      <a:endParaRPr lang="el-GR" sz="1050" dirty="0"/>
                    </a:p>
                  </a:txBody>
                  <a:tcPr marL="18000" marR="18000" marT="18000" marB="18000" anchor="ctr"/>
                </a:tc>
                <a:tc>
                  <a:txBody>
                    <a:bodyPr/>
                    <a:lstStyle/>
                    <a:p>
                      <a:pPr algn="ctr"/>
                      <a:r>
                        <a:rPr lang="el-GR" sz="1050" dirty="0" smtClean="0"/>
                        <a:t>021</a:t>
                      </a:r>
                      <a:endParaRPr lang="el-GR" sz="1050" dirty="0"/>
                    </a:p>
                  </a:txBody>
                  <a:tcPr marL="18000" marR="18000" marT="18000" marB="18000" anchor="ctr"/>
                </a:tc>
                <a:tc>
                  <a:txBody>
                    <a:bodyPr/>
                    <a:lstStyle/>
                    <a:p>
                      <a:pPr algn="ctr"/>
                      <a:r>
                        <a:rPr lang="el-GR" sz="1050" dirty="0" smtClean="0"/>
                        <a:t>1.200.000,00€</a:t>
                      </a:r>
                      <a:endParaRPr lang="el-GR" sz="1050" dirty="0"/>
                    </a:p>
                  </a:txBody>
                  <a:tcPr marL="18000" marR="18000" marT="18000" marB="18000" anchor="ctr"/>
                </a:tc>
                <a:extLst>
                  <a:ext uri="{0D108BD9-81ED-4DB2-BD59-A6C34878D82A}">
                    <a16:rowId xmlns:a16="http://schemas.microsoft.com/office/drawing/2014/main" xmlns="" val="10005"/>
                  </a:ext>
                </a:extLst>
              </a:tr>
              <a:tr h="355152">
                <a:tc vMerge="1">
                  <a:txBody>
                    <a:bodyPr/>
                    <a:lstStyle/>
                    <a:p>
                      <a:pPr algn="ctr"/>
                      <a:endParaRPr lang="el-GR" sz="1100" dirty="0"/>
                    </a:p>
                  </a:txBody>
                  <a:tcPr anchor="ctr"/>
                </a:tc>
                <a:tc vMerge="1">
                  <a:txBody>
                    <a:bodyPr/>
                    <a:lstStyle/>
                    <a:p>
                      <a:pPr algn="ctr"/>
                      <a:endParaRPr lang="el-GR" sz="1100" dirty="0"/>
                    </a:p>
                  </a:txBody>
                  <a:tcPr anchor="ctr"/>
                </a:tc>
                <a:tc vMerge="1">
                  <a:txBody>
                    <a:bodyPr/>
                    <a:lstStyle/>
                    <a:p>
                      <a:pPr algn="ctr"/>
                      <a:endParaRPr lang="el-GR" sz="1100" dirty="0"/>
                    </a:p>
                  </a:txBody>
                  <a:tcPr anchor="ctr"/>
                </a:tc>
                <a:tc>
                  <a:txBody>
                    <a:bodyPr/>
                    <a:lstStyle/>
                    <a:p>
                      <a:pPr algn="ctr"/>
                      <a:r>
                        <a:rPr lang="el-GR" sz="1050" dirty="0" smtClean="0"/>
                        <a:t>1.3.5. Προηγμένες υποστηρικτικές υπηρεσίες για ΜΜΕ και ομίλους ΜΜΕ στο πλαίσιο στρατηγικών ΟΧΕ/ΒΑΑ</a:t>
                      </a:r>
                      <a:endParaRPr lang="el-GR" sz="1050" dirty="0"/>
                    </a:p>
                  </a:txBody>
                  <a:tcPr marL="18000" marR="18000" marT="18000" marB="18000" anchor="ctr"/>
                </a:tc>
                <a:tc>
                  <a:txBody>
                    <a:bodyPr/>
                    <a:lstStyle/>
                    <a:p>
                      <a:pPr algn="ctr"/>
                      <a:r>
                        <a:rPr lang="el-GR" sz="1050" dirty="0" smtClean="0"/>
                        <a:t>024</a:t>
                      </a:r>
                      <a:endParaRPr lang="el-GR" sz="1050" dirty="0"/>
                    </a:p>
                  </a:txBody>
                  <a:tcPr marL="18000" marR="18000" marT="18000" marB="18000" anchor="ctr"/>
                </a:tc>
                <a:tc>
                  <a:txBody>
                    <a:bodyPr/>
                    <a:lstStyle/>
                    <a:p>
                      <a:pPr algn="ctr"/>
                      <a:r>
                        <a:rPr lang="el-GR" sz="1050" dirty="0" smtClean="0"/>
                        <a:t>3.400.000,00€</a:t>
                      </a:r>
                      <a:endParaRPr lang="el-GR" sz="1050" dirty="0"/>
                    </a:p>
                  </a:txBody>
                  <a:tcPr marL="18000" marR="18000" marT="18000" marB="18000" anchor="ctr"/>
                </a:tc>
                <a:extLst>
                  <a:ext uri="{0D108BD9-81ED-4DB2-BD59-A6C34878D82A}">
                    <a16:rowId xmlns:a16="http://schemas.microsoft.com/office/drawing/2014/main" xmlns="" val="10006"/>
                  </a:ext>
                </a:extLst>
              </a:tr>
              <a:tr h="355152">
                <a:tc vMerge="1">
                  <a:txBody>
                    <a:bodyPr/>
                    <a:lstStyle/>
                    <a:p>
                      <a:pPr algn="ctr"/>
                      <a:endParaRPr lang="el-GR" sz="1100" dirty="0"/>
                    </a:p>
                  </a:txBody>
                  <a:tcPr anchor="ctr"/>
                </a:tc>
                <a:tc vMerge="1">
                  <a:txBody>
                    <a:bodyPr/>
                    <a:lstStyle/>
                    <a:p>
                      <a:pPr algn="ctr"/>
                      <a:endParaRPr lang="el-GR" sz="1100" dirty="0"/>
                    </a:p>
                  </a:txBody>
                  <a:tcPr anchor="ctr"/>
                </a:tc>
                <a:tc vMerge="1">
                  <a:txBody>
                    <a:bodyPr/>
                    <a:lstStyle/>
                    <a:p>
                      <a:pPr algn="ctr"/>
                      <a:endParaRPr lang="el-GR" sz="1100" dirty="0"/>
                    </a:p>
                  </a:txBody>
                  <a:tcPr anchor="ctr"/>
                </a:tc>
                <a:tc>
                  <a:txBody>
                    <a:bodyPr/>
                    <a:lstStyle/>
                    <a:p>
                      <a:pPr algn="ctr"/>
                      <a:r>
                        <a:rPr lang="el-GR" sz="1050" dirty="0" smtClean="0"/>
                        <a:t>1.3.6. Εκκολαπτήριο επιχειρήσεων, υποστήριξη </a:t>
                      </a:r>
                      <a:r>
                        <a:rPr lang="el-GR" sz="1050" dirty="0" err="1" smtClean="0"/>
                        <a:t>τεχνοβλαστών</a:t>
                      </a:r>
                      <a:r>
                        <a:rPr lang="el-GR" sz="1050" dirty="0" smtClean="0"/>
                        <a:t>, παράγωγων επιχειρήσεων (</a:t>
                      </a:r>
                      <a:r>
                        <a:rPr lang="el-GR" sz="1050" dirty="0" err="1" smtClean="0"/>
                        <a:t>spin</a:t>
                      </a:r>
                      <a:r>
                        <a:rPr lang="el-GR" sz="1050" dirty="0" smtClean="0"/>
                        <a:t> </a:t>
                      </a:r>
                      <a:r>
                        <a:rPr lang="el-GR" sz="1050" dirty="0" err="1" smtClean="0"/>
                        <a:t>outs</a:t>
                      </a:r>
                      <a:r>
                        <a:rPr lang="el-GR" sz="1050" dirty="0" smtClean="0"/>
                        <a:t>) και νεοσύστατων επιχειρήσεων στο πλαίσιο στρατηγικών ΟΧΕ/ΒΑΑ</a:t>
                      </a:r>
                      <a:endParaRPr lang="el-GR" sz="1050" dirty="0"/>
                    </a:p>
                  </a:txBody>
                  <a:tcPr marL="18000" marR="18000" marT="18000" marB="18000" anchor="ctr"/>
                </a:tc>
                <a:tc>
                  <a:txBody>
                    <a:bodyPr/>
                    <a:lstStyle/>
                    <a:p>
                      <a:pPr algn="ctr"/>
                      <a:r>
                        <a:rPr lang="el-GR" sz="1050" dirty="0" smtClean="0"/>
                        <a:t>025</a:t>
                      </a:r>
                      <a:endParaRPr lang="el-GR" sz="1050" dirty="0"/>
                    </a:p>
                  </a:txBody>
                  <a:tcPr marL="18000" marR="18000" marT="18000" marB="18000" anchor="ctr"/>
                </a:tc>
                <a:tc>
                  <a:txBody>
                    <a:bodyPr/>
                    <a:lstStyle/>
                    <a:p>
                      <a:pPr algn="ctr"/>
                      <a:r>
                        <a:rPr lang="el-GR" sz="1050" dirty="0" smtClean="0"/>
                        <a:t>2.100.000,00€</a:t>
                      </a:r>
                      <a:endParaRPr lang="el-GR" sz="1050" dirty="0"/>
                    </a:p>
                  </a:txBody>
                  <a:tcPr marL="18000" marR="18000" marT="18000" marB="18000" anchor="ctr"/>
                </a:tc>
                <a:extLst>
                  <a:ext uri="{0D108BD9-81ED-4DB2-BD59-A6C34878D82A}">
                    <a16:rowId xmlns:a16="http://schemas.microsoft.com/office/drawing/2014/main" xmlns="" val="10007"/>
                  </a:ext>
                </a:extLst>
              </a:tr>
              <a:tr h="128004">
                <a:tc rowSpan="6">
                  <a:txBody>
                    <a:bodyPr/>
                    <a:lstStyle/>
                    <a:p>
                      <a:pPr algn="ctr"/>
                      <a:r>
                        <a:rPr lang="el-GR" sz="1050" dirty="0" smtClean="0"/>
                        <a:t>5 (ΕΤΠΑ)</a:t>
                      </a:r>
                      <a:endParaRPr lang="el-GR" sz="1050" dirty="0"/>
                    </a:p>
                  </a:txBody>
                  <a:tcPr marL="18000" marR="18000" marT="18000" marB="18000" anchor="ctr"/>
                </a:tc>
                <a:tc rowSpan="6">
                  <a:txBody>
                    <a:bodyPr/>
                    <a:lstStyle/>
                    <a:p>
                      <a:pPr algn="ctr"/>
                      <a:r>
                        <a:rPr lang="en-US" sz="1050" dirty="0" smtClean="0"/>
                        <a:t>5.i</a:t>
                      </a:r>
                      <a:endParaRPr lang="el-GR" sz="1050" dirty="0"/>
                    </a:p>
                  </a:txBody>
                  <a:tcPr marL="18000" marR="18000" marT="18000" marB="18000" anchor="ctr"/>
                </a:tc>
                <a:tc rowSpan="6">
                  <a:txBody>
                    <a:bodyPr/>
                    <a:lstStyle/>
                    <a:p>
                      <a:pPr algn="ctr"/>
                      <a:r>
                        <a:rPr lang="el-GR" sz="1050" dirty="0" smtClean="0"/>
                        <a:t>9.860.000,00€</a:t>
                      </a:r>
                      <a:endParaRPr lang="el-GR" sz="1050" dirty="0"/>
                    </a:p>
                  </a:txBody>
                  <a:tcPr marL="18000" marR="18000" marT="18000" marB="18000" anchor="ctr"/>
                </a:tc>
                <a:tc rowSpan="6">
                  <a:txBody>
                    <a:bodyPr/>
                    <a:lstStyle/>
                    <a:p>
                      <a:pPr algn="ctr"/>
                      <a:r>
                        <a:rPr lang="el-GR" sz="1050" dirty="0" smtClean="0"/>
                        <a:t>5.1.1. Ενίσχυση της ολοκληρωμένης ανάπτυξης στις αστικές περιοχές της Αττικής</a:t>
                      </a:r>
                      <a:endParaRPr lang="el-GR" sz="1050" dirty="0"/>
                    </a:p>
                  </a:txBody>
                  <a:tcPr marL="18000" marR="18000" marT="18000" marB="18000" anchor="ctr"/>
                </a:tc>
                <a:tc>
                  <a:txBody>
                    <a:bodyPr/>
                    <a:lstStyle/>
                    <a:p>
                      <a:pPr algn="ctr"/>
                      <a:r>
                        <a:rPr lang="el-GR" sz="1050" dirty="0" smtClean="0"/>
                        <a:t>045</a:t>
                      </a:r>
                      <a:endParaRPr lang="el-GR" sz="1050" dirty="0"/>
                    </a:p>
                  </a:txBody>
                  <a:tcPr marL="18000" marR="18000" marT="18000" marB="18000" anchor="ctr"/>
                </a:tc>
                <a:tc>
                  <a:txBody>
                    <a:bodyPr/>
                    <a:lstStyle/>
                    <a:p>
                      <a:pPr algn="ctr"/>
                      <a:r>
                        <a:rPr lang="el-GR" sz="1050" dirty="0" smtClean="0"/>
                        <a:t>3.500.000,00€</a:t>
                      </a:r>
                      <a:endParaRPr lang="el-GR" sz="1050" dirty="0"/>
                    </a:p>
                  </a:txBody>
                  <a:tcPr marL="18000" marR="18000" marT="18000" marB="18000" anchor="ctr"/>
                </a:tc>
                <a:extLst>
                  <a:ext uri="{0D108BD9-81ED-4DB2-BD59-A6C34878D82A}">
                    <a16:rowId xmlns:a16="http://schemas.microsoft.com/office/drawing/2014/main" xmlns="" val="10008"/>
                  </a:ext>
                </a:extLst>
              </a:tr>
              <a:tr h="0">
                <a:tc vMerge="1">
                  <a:txBody>
                    <a:bodyPr/>
                    <a:lstStyle/>
                    <a:p>
                      <a:pPr algn="ctr"/>
                      <a:endParaRPr lang="el-GR" sz="1050" dirty="0"/>
                    </a:p>
                  </a:txBody>
                  <a:tcPr marL="18000" marR="18000" marT="18000" marB="18000" anchor="ctr"/>
                </a:tc>
                <a:tc vMerge="1">
                  <a:txBody>
                    <a:bodyPr/>
                    <a:lstStyle/>
                    <a:p>
                      <a:pPr algn="ctr"/>
                      <a:endParaRPr lang="el-GR" sz="1050" dirty="0"/>
                    </a:p>
                  </a:txBody>
                  <a:tcPr marL="18000" marR="18000" marT="18000" marB="18000" anchor="ctr"/>
                </a:tc>
                <a:tc vMerge="1">
                  <a:txBody>
                    <a:bodyPr/>
                    <a:lstStyle/>
                    <a:p>
                      <a:pPr algn="ctr"/>
                      <a:endParaRPr lang="el-GR" sz="1050" dirty="0"/>
                    </a:p>
                  </a:txBody>
                  <a:tcPr marL="18000" marR="18000" marT="18000" marB="18000" anchor="ctr"/>
                </a:tc>
                <a:tc vMerge="1">
                  <a:txBody>
                    <a:bodyPr/>
                    <a:lstStyle/>
                    <a:p>
                      <a:pPr algn="ctr"/>
                      <a:endParaRPr lang="el-GR" sz="1050" dirty="0"/>
                    </a:p>
                  </a:txBody>
                  <a:tcPr marL="18000" marR="18000" marT="18000" marB="18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050" dirty="0" smtClean="0"/>
                        <a:t>058</a:t>
                      </a:r>
                    </a:p>
                  </a:txBody>
                  <a:tcPr marL="18000" marR="18000" marT="18000" marB="18000" anchor="ctr"/>
                </a:tc>
                <a:tc>
                  <a:txBody>
                    <a:bodyPr/>
                    <a:lstStyle/>
                    <a:p>
                      <a:pPr algn="ctr"/>
                      <a:r>
                        <a:rPr lang="el-GR" sz="1050" dirty="0" smtClean="0"/>
                        <a:t>1.300.000,00€</a:t>
                      </a:r>
                      <a:endParaRPr lang="el-GR" sz="1050" dirty="0"/>
                    </a:p>
                  </a:txBody>
                  <a:tcPr marL="18000" marR="18000" marT="18000" marB="18000" anchor="ctr"/>
                </a:tc>
                <a:extLst>
                  <a:ext uri="{0D108BD9-81ED-4DB2-BD59-A6C34878D82A}">
                    <a16:rowId xmlns:a16="http://schemas.microsoft.com/office/drawing/2014/main" xmlns="" val="10009"/>
                  </a:ext>
                </a:extLst>
              </a:tr>
              <a:tr h="80000">
                <a:tc vMerge="1">
                  <a:txBody>
                    <a:bodyPr/>
                    <a:lstStyle/>
                    <a:p>
                      <a:pPr algn="ctr"/>
                      <a:endParaRPr lang="el-GR" sz="1050" dirty="0"/>
                    </a:p>
                  </a:txBody>
                  <a:tcPr marL="18000" marR="18000" marT="18000" marB="18000" anchor="ctr"/>
                </a:tc>
                <a:tc vMerge="1">
                  <a:txBody>
                    <a:bodyPr/>
                    <a:lstStyle/>
                    <a:p>
                      <a:pPr algn="ctr"/>
                      <a:endParaRPr lang="el-GR" sz="1050" dirty="0"/>
                    </a:p>
                  </a:txBody>
                  <a:tcPr marL="18000" marR="18000" marT="18000" marB="18000" anchor="ctr"/>
                </a:tc>
                <a:tc vMerge="1">
                  <a:txBody>
                    <a:bodyPr/>
                    <a:lstStyle/>
                    <a:p>
                      <a:pPr algn="ctr"/>
                      <a:endParaRPr lang="el-GR" sz="1050" dirty="0"/>
                    </a:p>
                  </a:txBody>
                  <a:tcPr marL="18000" marR="18000" marT="18000" marB="18000" anchor="ctr"/>
                </a:tc>
                <a:tc vMerge="1">
                  <a:txBody>
                    <a:bodyPr/>
                    <a:lstStyle/>
                    <a:p>
                      <a:pPr algn="ctr"/>
                      <a:endParaRPr lang="el-GR" sz="1050" dirty="0"/>
                    </a:p>
                  </a:txBody>
                  <a:tcPr marL="18000" marR="18000" marT="18000" marB="18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050" dirty="0" smtClean="0"/>
                        <a:t>067</a:t>
                      </a:r>
                    </a:p>
                  </a:txBody>
                  <a:tcPr marL="18000" marR="18000" marT="18000" marB="18000" anchor="ctr"/>
                </a:tc>
                <a:tc>
                  <a:txBody>
                    <a:bodyPr/>
                    <a:lstStyle/>
                    <a:p>
                      <a:pPr algn="ctr"/>
                      <a:r>
                        <a:rPr lang="el-GR" sz="1050" dirty="0" smtClean="0"/>
                        <a:t>500.000,00€</a:t>
                      </a:r>
                      <a:endParaRPr lang="el-GR" sz="1050" dirty="0"/>
                    </a:p>
                  </a:txBody>
                  <a:tcPr marL="18000" marR="18000" marT="18000" marB="18000" anchor="ctr"/>
                </a:tc>
                <a:extLst>
                  <a:ext uri="{0D108BD9-81ED-4DB2-BD59-A6C34878D82A}">
                    <a16:rowId xmlns:a16="http://schemas.microsoft.com/office/drawing/2014/main" xmlns="" val="10010"/>
                  </a:ext>
                </a:extLst>
              </a:tr>
              <a:tr h="0">
                <a:tc vMerge="1">
                  <a:txBody>
                    <a:bodyPr/>
                    <a:lstStyle/>
                    <a:p>
                      <a:pPr algn="ctr"/>
                      <a:endParaRPr lang="el-GR" sz="1050" dirty="0"/>
                    </a:p>
                  </a:txBody>
                  <a:tcPr marL="18000" marR="18000" marT="18000" marB="18000" anchor="ctr"/>
                </a:tc>
                <a:tc vMerge="1">
                  <a:txBody>
                    <a:bodyPr/>
                    <a:lstStyle/>
                    <a:p>
                      <a:pPr algn="ctr"/>
                      <a:endParaRPr lang="el-GR" sz="1050" dirty="0"/>
                    </a:p>
                  </a:txBody>
                  <a:tcPr marL="18000" marR="18000" marT="18000" marB="18000" anchor="ctr"/>
                </a:tc>
                <a:tc vMerge="1">
                  <a:txBody>
                    <a:bodyPr/>
                    <a:lstStyle/>
                    <a:p>
                      <a:pPr algn="ctr"/>
                      <a:endParaRPr lang="el-GR" sz="1050" dirty="0"/>
                    </a:p>
                  </a:txBody>
                  <a:tcPr marL="18000" marR="18000" marT="18000" marB="18000" anchor="ctr"/>
                </a:tc>
                <a:tc vMerge="1">
                  <a:txBody>
                    <a:bodyPr/>
                    <a:lstStyle/>
                    <a:p>
                      <a:pPr algn="ctr"/>
                      <a:endParaRPr lang="el-GR" sz="1050" dirty="0"/>
                    </a:p>
                  </a:txBody>
                  <a:tcPr marL="18000" marR="18000" marT="18000" marB="18000" anchor="ctr"/>
                </a:tc>
                <a:tc>
                  <a:txBody>
                    <a:bodyPr/>
                    <a:lstStyle/>
                    <a:p>
                      <a:pPr algn="ctr"/>
                      <a:r>
                        <a:rPr lang="el-GR" sz="1050" dirty="0" smtClean="0"/>
                        <a:t>079</a:t>
                      </a:r>
                      <a:endParaRPr lang="el-GR" sz="1050" dirty="0"/>
                    </a:p>
                  </a:txBody>
                  <a:tcPr marL="18000" marR="18000" marT="18000" marB="18000" anchor="ctr"/>
                </a:tc>
                <a:tc>
                  <a:txBody>
                    <a:bodyPr/>
                    <a:lstStyle/>
                    <a:p>
                      <a:pPr algn="ctr"/>
                      <a:r>
                        <a:rPr lang="el-GR" sz="1050" dirty="0" smtClean="0"/>
                        <a:t>700.000,00€</a:t>
                      </a:r>
                      <a:endParaRPr lang="el-GR" sz="1050" dirty="0"/>
                    </a:p>
                  </a:txBody>
                  <a:tcPr marL="18000" marR="18000" marT="18000" marB="18000" anchor="ctr"/>
                </a:tc>
                <a:extLst>
                  <a:ext uri="{0D108BD9-81ED-4DB2-BD59-A6C34878D82A}">
                    <a16:rowId xmlns:a16="http://schemas.microsoft.com/office/drawing/2014/main" xmlns="" val="10011"/>
                  </a:ext>
                </a:extLst>
              </a:tr>
              <a:tr h="0">
                <a:tc vMerge="1">
                  <a:txBody>
                    <a:bodyPr/>
                    <a:lstStyle/>
                    <a:p>
                      <a:pPr algn="ctr"/>
                      <a:endParaRPr lang="el-GR" sz="1050" dirty="0"/>
                    </a:p>
                  </a:txBody>
                  <a:tcPr marL="18000" marR="18000" marT="18000" marB="18000" anchor="ctr"/>
                </a:tc>
                <a:tc vMerge="1">
                  <a:txBody>
                    <a:bodyPr/>
                    <a:lstStyle/>
                    <a:p>
                      <a:pPr algn="ctr"/>
                      <a:endParaRPr lang="el-GR" sz="1050" dirty="0"/>
                    </a:p>
                  </a:txBody>
                  <a:tcPr marL="18000" marR="18000" marT="18000" marB="18000" anchor="ctr"/>
                </a:tc>
                <a:tc vMerge="1">
                  <a:txBody>
                    <a:bodyPr/>
                    <a:lstStyle/>
                    <a:p>
                      <a:pPr algn="ctr"/>
                      <a:endParaRPr lang="el-GR" sz="1050" dirty="0"/>
                    </a:p>
                  </a:txBody>
                  <a:tcPr marL="18000" marR="18000" marT="18000" marB="18000" anchor="ctr"/>
                </a:tc>
                <a:tc vMerge="1">
                  <a:txBody>
                    <a:bodyPr/>
                    <a:lstStyle/>
                    <a:p>
                      <a:pPr algn="ctr"/>
                      <a:endParaRPr lang="el-GR" sz="1050" dirty="0"/>
                    </a:p>
                  </a:txBody>
                  <a:tcPr marL="18000" marR="18000" marT="18000" marB="18000" anchor="ctr"/>
                </a:tc>
                <a:tc>
                  <a:txBody>
                    <a:bodyPr/>
                    <a:lstStyle/>
                    <a:p>
                      <a:pPr algn="ctr"/>
                      <a:r>
                        <a:rPr lang="el-GR" sz="1050" dirty="0" smtClean="0"/>
                        <a:t>083</a:t>
                      </a:r>
                      <a:endParaRPr lang="el-GR" sz="1050" dirty="0"/>
                    </a:p>
                  </a:txBody>
                  <a:tcPr marL="18000" marR="18000" marT="18000" marB="18000" anchor="ctr"/>
                </a:tc>
                <a:tc>
                  <a:txBody>
                    <a:bodyPr/>
                    <a:lstStyle/>
                    <a:p>
                      <a:pPr algn="ctr"/>
                      <a:r>
                        <a:rPr lang="el-GR" sz="1050" dirty="0" smtClean="0"/>
                        <a:t>2.800.000,00€</a:t>
                      </a:r>
                      <a:endParaRPr lang="el-GR" sz="1050" dirty="0"/>
                    </a:p>
                  </a:txBody>
                  <a:tcPr marL="18000" marR="18000" marT="18000" marB="18000" anchor="ctr"/>
                </a:tc>
                <a:extLst>
                  <a:ext uri="{0D108BD9-81ED-4DB2-BD59-A6C34878D82A}">
                    <a16:rowId xmlns:a16="http://schemas.microsoft.com/office/drawing/2014/main" xmlns="" val="10012"/>
                  </a:ext>
                </a:extLst>
              </a:tr>
              <a:tr h="0">
                <a:tc vMerge="1">
                  <a:txBody>
                    <a:bodyPr/>
                    <a:lstStyle/>
                    <a:p>
                      <a:pPr algn="ctr"/>
                      <a:endParaRPr lang="el-GR" sz="1050" dirty="0"/>
                    </a:p>
                  </a:txBody>
                  <a:tcPr marL="18000" marR="18000" marT="18000" marB="18000" anchor="ctr"/>
                </a:tc>
                <a:tc vMerge="1">
                  <a:txBody>
                    <a:bodyPr/>
                    <a:lstStyle/>
                    <a:p>
                      <a:pPr algn="ctr"/>
                      <a:endParaRPr lang="el-GR" sz="1050" dirty="0"/>
                    </a:p>
                  </a:txBody>
                  <a:tcPr marL="18000" marR="18000" marT="18000" marB="18000" anchor="ctr"/>
                </a:tc>
                <a:tc vMerge="1">
                  <a:txBody>
                    <a:bodyPr/>
                    <a:lstStyle/>
                    <a:p>
                      <a:pPr algn="ctr"/>
                      <a:endParaRPr lang="el-GR" sz="1050" dirty="0"/>
                    </a:p>
                  </a:txBody>
                  <a:tcPr marL="18000" marR="18000" marT="18000" marB="18000" anchor="ctr"/>
                </a:tc>
                <a:tc vMerge="1">
                  <a:txBody>
                    <a:bodyPr/>
                    <a:lstStyle/>
                    <a:p>
                      <a:pPr algn="ctr"/>
                      <a:endParaRPr lang="el-GR" sz="1050" dirty="0"/>
                    </a:p>
                  </a:txBody>
                  <a:tcPr marL="18000" marR="18000" marT="18000" marB="18000" anchor="ctr"/>
                </a:tc>
                <a:tc>
                  <a:txBody>
                    <a:bodyPr/>
                    <a:lstStyle/>
                    <a:p>
                      <a:pPr algn="ctr"/>
                      <a:r>
                        <a:rPr lang="el-GR" sz="1050" dirty="0" smtClean="0"/>
                        <a:t>165</a:t>
                      </a:r>
                      <a:endParaRPr lang="el-GR" sz="1050" dirty="0"/>
                    </a:p>
                  </a:txBody>
                  <a:tcPr marL="18000" marR="18000" marT="18000" marB="18000" anchor="ctr"/>
                </a:tc>
                <a:tc>
                  <a:txBody>
                    <a:bodyPr/>
                    <a:lstStyle/>
                    <a:p>
                      <a:pPr algn="ctr"/>
                      <a:r>
                        <a:rPr lang="el-GR" sz="1050" dirty="0" smtClean="0"/>
                        <a:t>1.060.000,00€</a:t>
                      </a:r>
                      <a:endParaRPr lang="el-GR" sz="1050" dirty="0"/>
                    </a:p>
                  </a:txBody>
                  <a:tcPr marL="18000" marR="18000" marT="18000" marB="18000" anchor="ctr"/>
                </a:tc>
                <a:extLst>
                  <a:ext uri="{0D108BD9-81ED-4DB2-BD59-A6C34878D82A}">
                    <a16:rowId xmlns:a16="http://schemas.microsoft.com/office/drawing/2014/main" xmlns="" val="10013"/>
                  </a:ext>
                </a:extLst>
              </a:tr>
              <a:tr h="0">
                <a:tc rowSpan="7">
                  <a:txBody>
                    <a:bodyPr/>
                    <a:lstStyle/>
                    <a:p>
                      <a:pPr algn="ctr"/>
                      <a:r>
                        <a:rPr lang="el-GR" sz="1050" dirty="0" smtClean="0"/>
                        <a:t>4Β (ΕΚΤ+)</a:t>
                      </a:r>
                      <a:endParaRPr lang="el-GR" sz="1050" dirty="0"/>
                    </a:p>
                  </a:txBody>
                  <a:tcPr marL="18000" marR="18000" marT="18000" marB="18000" anchor="ctr"/>
                </a:tc>
                <a:tc rowSpan="2">
                  <a:txBody>
                    <a:bodyPr/>
                    <a:lstStyle/>
                    <a:p>
                      <a:pPr algn="ctr"/>
                      <a:r>
                        <a:rPr lang="el-GR" sz="1050" dirty="0" smtClean="0"/>
                        <a:t>4.α</a:t>
                      </a:r>
                      <a:endParaRPr lang="el-GR" sz="1050" dirty="0"/>
                    </a:p>
                  </a:txBody>
                  <a:tcPr marL="18000" marR="18000" marT="18000" marB="18000" anchor="ctr"/>
                </a:tc>
                <a:tc rowSpan="2">
                  <a:txBody>
                    <a:bodyPr/>
                    <a:lstStyle/>
                    <a:p>
                      <a:pPr algn="ctr"/>
                      <a:r>
                        <a:rPr lang="el-GR" sz="1050" dirty="0" smtClean="0"/>
                        <a:t>1.650.000,00€</a:t>
                      </a:r>
                      <a:endParaRPr lang="el-GR" sz="1050" dirty="0"/>
                    </a:p>
                  </a:txBody>
                  <a:tcPr marL="18000" marR="18000" marT="18000" marB="18000" anchor="ctr"/>
                </a:tc>
                <a:tc>
                  <a:txBody>
                    <a:bodyPr/>
                    <a:lstStyle/>
                    <a:p>
                      <a:pPr algn="ctr"/>
                      <a:r>
                        <a:rPr lang="el-GR" sz="1050" dirty="0" smtClean="0"/>
                        <a:t>4.α.4.Δράση ΝΕΕ και παρεμφερείς δράσεις</a:t>
                      </a:r>
                      <a:endParaRPr lang="el-GR" sz="1050" dirty="0"/>
                    </a:p>
                  </a:txBody>
                  <a:tcPr marL="18000" marR="18000" marT="18000" marB="18000" anchor="ctr"/>
                </a:tc>
                <a:tc>
                  <a:txBody>
                    <a:bodyPr/>
                    <a:lstStyle/>
                    <a:p>
                      <a:pPr algn="ctr"/>
                      <a:r>
                        <a:rPr lang="el-GR" sz="1050" dirty="0" smtClean="0"/>
                        <a:t>137</a:t>
                      </a:r>
                      <a:endParaRPr lang="el-GR" sz="1050" dirty="0"/>
                    </a:p>
                  </a:txBody>
                  <a:tcPr marL="18000" marR="18000" marT="18000" marB="18000" anchor="ctr"/>
                </a:tc>
                <a:tc>
                  <a:txBody>
                    <a:bodyPr/>
                    <a:lstStyle/>
                    <a:p>
                      <a:pPr algn="ctr"/>
                      <a:r>
                        <a:rPr lang="el-GR" sz="1050" dirty="0" smtClean="0"/>
                        <a:t>1.400.000,00€</a:t>
                      </a:r>
                      <a:endParaRPr lang="el-GR" sz="1050" dirty="0"/>
                    </a:p>
                  </a:txBody>
                  <a:tcPr marL="18000" marR="18000" marT="18000" marB="18000" anchor="ctr"/>
                </a:tc>
                <a:extLst>
                  <a:ext uri="{0D108BD9-81ED-4DB2-BD59-A6C34878D82A}">
                    <a16:rowId xmlns:a16="http://schemas.microsoft.com/office/drawing/2014/main" xmlns="" val="10014"/>
                  </a:ext>
                </a:extLst>
              </a:tr>
              <a:tr h="0">
                <a:tc vMerge="1">
                  <a:txBody>
                    <a:bodyPr/>
                    <a:lstStyle/>
                    <a:p>
                      <a:pPr algn="ctr"/>
                      <a:endParaRPr lang="el-GR" sz="1100" dirty="0"/>
                    </a:p>
                  </a:txBody>
                  <a:tcPr anchor="ctr"/>
                </a:tc>
                <a:tc vMerge="1">
                  <a:txBody>
                    <a:bodyPr/>
                    <a:lstStyle/>
                    <a:p>
                      <a:endParaRPr lang="el-GR"/>
                    </a:p>
                  </a:txBody>
                  <a:tcPr marL="18000" marR="18000" marT="18000" marB="18000" anchor="ctr"/>
                </a:tc>
                <a:tc vMerge="1">
                  <a:txBody>
                    <a:bodyPr/>
                    <a:lstStyle/>
                    <a:p>
                      <a:endParaRPr lang="el-GR" dirty="0"/>
                    </a:p>
                  </a:txBody>
                  <a:tcPr marL="18000" marR="18000" marT="18000" marB="18000" anchor="ctr"/>
                </a:tc>
                <a:tc>
                  <a:txBody>
                    <a:bodyPr/>
                    <a:lstStyle/>
                    <a:p>
                      <a:pPr algn="ctr"/>
                      <a:r>
                        <a:rPr lang="el-GR" sz="1050" dirty="0" smtClean="0"/>
                        <a:t>4.α.5. Δράση ενίσχυσης/επιχορήγησης κοινωνικών επιχειρήσεων (ΚΑΛΟ)</a:t>
                      </a:r>
                      <a:endParaRPr lang="el-GR" sz="1050" dirty="0"/>
                    </a:p>
                  </a:txBody>
                  <a:tcPr marL="18000" marR="18000" marT="18000" marB="18000" anchor="ctr"/>
                </a:tc>
                <a:tc>
                  <a:txBody>
                    <a:bodyPr/>
                    <a:lstStyle/>
                    <a:p>
                      <a:pPr algn="ctr"/>
                      <a:r>
                        <a:rPr lang="el-GR" sz="1050" dirty="0" smtClean="0"/>
                        <a:t>138</a:t>
                      </a:r>
                      <a:endParaRPr lang="el-GR" sz="1050" dirty="0"/>
                    </a:p>
                  </a:txBody>
                  <a:tcPr marL="18000" marR="18000" marT="18000" marB="18000" anchor="ctr"/>
                </a:tc>
                <a:tc>
                  <a:txBody>
                    <a:bodyPr/>
                    <a:lstStyle/>
                    <a:p>
                      <a:pPr algn="ctr"/>
                      <a:r>
                        <a:rPr lang="el-GR" sz="1050" dirty="0" smtClean="0"/>
                        <a:t>250.000,00€</a:t>
                      </a:r>
                      <a:endParaRPr lang="el-GR" sz="1050" dirty="0"/>
                    </a:p>
                  </a:txBody>
                  <a:tcPr marL="18000" marR="18000" marT="18000" marB="18000" anchor="ctr"/>
                </a:tc>
                <a:extLst>
                  <a:ext uri="{0D108BD9-81ED-4DB2-BD59-A6C34878D82A}">
                    <a16:rowId xmlns:a16="http://schemas.microsoft.com/office/drawing/2014/main" xmlns="" val="10015"/>
                  </a:ext>
                </a:extLst>
              </a:tr>
              <a:tr h="0">
                <a:tc vMerge="1">
                  <a:txBody>
                    <a:bodyPr/>
                    <a:lstStyle/>
                    <a:p>
                      <a:pPr algn="ctr"/>
                      <a:endParaRPr lang="el-GR" sz="1100" dirty="0"/>
                    </a:p>
                  </a:txBody>
                  <a:tcPr anchor="ctr"/>
                </a:tc>
                <a:tc>
                  <a:txBody>
                    <a:bodyPr/>
                    <a:lstStyle/>
                    <a:p>
                      <a:pPr algn="ctr"/>
                      <a:r>
                        <a:rPr lang="el-GR" sz="1050" dirty="0" smtClean="0"/>
                        <a:t>4.δ</a:t>
                      </a:r>
                      <a:endParaRPr lang="el-GR" sz="1050" dirty="0"/>
                    </a:p>
                  </a:txBody>
                  <a:tcPr marL="18000" marR="18000" marT="18000" marB="18000" anchor="ctr"/>
                </a:tc>
                <a:tc>
                  <a:txBody>
                    <a:bodyPr/>
                    <a:lstStyle/>
                    <a:p>
                      <a:pPr algn="ctr"/>
                      <a:r>
                        <a:rPr lang="el-GR" sz="1050" dirty="0" smtClean="0"/>
                        <a:t>1.200.000,00€</a:t>
                      </a:r>
                      <a:endParaRPr lang="el-GR" sz="1050" dirty="0"/>
                    </a:p>
                  </a:txBody>
                  <a:tcPr marL="18000" marR="18000" marT="18000" marB="18000" anchor="ctr"/>
                </a:tc>
                <a:tc>
                  <a:txBody>
                    <a:bodyPr/>
                    <a:lstStyle/>
                    <a:p>
                      <a:pPr algn="ctr"/>
                      <a:r>
                        <a:rPr lang="el-GR" sz="1050" dirty="0" smtClean="0"/>
                        <a:t>4.δ.1. Δράσεις συμβουλευτικής-κατάρτισης-πιστοποίησης</a:t>
                      </a:r>
                      <a:endParaRPr lang="el-GR" sz="1050" dirty="0"/>
                    </a:p>
                  </a:txBody>
                  <a:tcPr marL="18000" marR="18000" marT="18000" marB="18000" anchor="ctr"/>
                </a:tc>
                <a:tc>
                  <a:txBody>
                    <a:bodyPr/>
                    <a:lstStyle/>
                    <a:p>
                      <a:pPr algn="ctr"/>
                      <a:r>
                        <a:rPr lang="el-GR" sz="1050" dirty="0" smtClean="0"/>
                        <a:t>146</a:t>
                      </a:r>
                      <a:endParaRPr lang="el-GR" sz="1050" dirty="0"/>
                    </a:p>
                  </a:txBody>
                  <a:tcPr marL="18000" marR="18000" marT="18000" marB="18000" anchor="ctr"/>
                </a:tc>
                <a:tc>
                  <a:txBody>
                    <a:bodyPr/>
                    <a:lstStyle/>
                    <a:p>
                      <a:pPr algn="ctr"/>
                      <a:r>
                        <a:rPr lang="el-GR" sz="1050" dirty="0" smtClean="0"/>
                        <a:t>1.200.000,00€</a:t>
                      </a:r>
                      <a:endParaRPr lang="el-GR" sz="1050" dirty="0"/>
                    </a:p>
                  </a:txBody>
                  <a:tcPr marL="18000" marR="18000" marT="18000" marB="18000" anchor="ctr"/>
                </a:tc>
                <a:extLst>
                  <a:ext uri="{0D108BD9-81ED-4DB2-BD59-A6C34878D82A}">
                    <a16:rowId xmlns:a16="http://schemas.microsoft.com/office/drawing/2014/main" xmlns="" val="10016"/>
                  </a:ext>
                </a:extLst>
              </a:tr>
              <a:tr h="0">
                <a:tc vMerge="1">
                  <a:txBody>
                    <a:bodyPr/>
                    <a:lstStyle/>
                    <a:p>
                      <a:pPr algn="ctr"/>
                      <a:endParaRPr lang="el-GR" sz="1100" dirty="0"/>
                    </a:p>
                  </a:txBody>
                  <a:tcPr anchor="ctr"/>
                </a:tc>
                <a:tc rowSpan="4">
                  <a:txBody>
                    <a:bodyPr/>
                    <a:lstStyle/>
                    <a:p>
                      <a:pPr algn="ctr"/>
                      <a:r>
                        <a:rPr lang="el-GR" sz="1050" dirty="0" smtClean="0"/>
                        <a:t>4.η</a:t>
                      </a:r>
                      <a:endParaRPr lang="el-GR" sz="1050" dirty="0"/>
                    </a:p>
                  </a:txBody>
                  <a:tcPr marL="18000" marR="18000" marT="18000" marB="18000" anchor="ctr"/>
                </a:tc>
                <a:tc rowSpan="4">
                  <a:txBody>
                    <a:bodyPr/>
                    <a:lstStyle/>
                    <a:p>
                      <a:pPr algn="ctr"/>
                      <a:r>
                        <a:rPr lang="el-GR" sz="1050" dirty="0" smtClean="0"/>
                        <a:t>3.700.000,00€</a:t>
                      </a:r>
                      <a:endParaRPr lang="el-GR" sz="1050" dirty="0"/>
                    </a:p>
                  </a:txBody>
                  <a:tcPr marL="18000" marR="18000" marT="18000" marB="18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050" dirty="0" smtClean="0"/>
                        <a:t>4.η.2. Δράσεις για την συμμετοχή </a:t>
                      </a:r>
                      <a:r>
                        <a:rPr lang="el-GR" sz="1050" dirty="0" err="1" smtClean="0"/>
                        <a:t>μειονεκτουσών</a:t>
                      </a:r>
                      <a:r>
                        <a:rPr lang="el-GR" sz="1050" dirty="0" smtClean="0"/>
                        <a:t> ομάδων στον αθλητισμό, τον πολιτισμό και την ενεργή κοινωνική ζωή χωρίς αποκλεισμούς</a:t>
                      </a:r>
                    </a:p>
                  </a:txBody>
                  <a:tcPr marL="18000" marR="18000" marT="18000" marB="18000" anchor="ctr"/>
                </a:tc>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050" dirty="0" smtClean="0"/>
                        <a:t>152</a:t>
                      </a:r>
                    </a:p>
                  </a:txBody>
                  <a:tcPr marL="18000" marR="18000" marT="18000" marB="18000" anchor="ctr"/>
                </a:tc>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050" dirty="0" smtClean="0"/>
                        <a:t>3.200.000,00€</a:t>
                      </a:r>
                    </a:p>
                  </a:txBody>
                  <a:tcPr marL="18000" marR="18000" marT="18000" marB="18000" anchor="ctr"/>
                </a:tc>
                <a:extLst>
                  <a:ext uri="{0D108BD9-81ED-4DB2-BD59-A6C34878D82A}">
                    <a16:rowId xmlns:a16="http://schemas.microsoft.com/office/drawing/2014/main" xmlns="" val="10017"/>
                  </a:ext>
                </a:extLst>
              </a:tr>
              <a:tr h="0">
                <a:tc vMerge="1">
                  <a:txBody>
                    <a:bodyPr/>
                    <a:lstStyle/>
                    <a:p>
                      <a:pPr algn="ctr"/>
                      <a:endParaRPr lang="el-GR" sz="1050" dirty="0"/>
                    </a:p>
                  </a:txBody>
                  <a:tcPr marL="18000" marR="18000" marT="18000" marB="18000" anchor="ctr"/>
                </a:tc>
                <a:tc vMerge="1">
                  <a:txBody>
                    <a:bodyPr/>
                    <a:lstStyle/>
                    <a:p>
                      <a:endParaRPr lang="el-GR" dirty="0"/>
                    </a:p>
                  </a:txBody>
                  <a:tcPr marL="18000" marR="18000" marT="18000" marB="18000" anchor="ctr"/>
                </a:tc>
                <a:tc vMerge="1">
                  <a:txBody>
                    <a:bodyPr/>
                    <a:lstStyle/>
                    <a:p>
                      <a:endParaRPr lang="el-GR" dirty="0"/>
                    </a:p>
                  </a:txBody>
                  <a:tcPr marL="18000" marR="18000" marT="18000" marB="18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050" dirty="0" smtClean="0"/>
                        <a:t>4.η.3. Καταπολέμηση του Ψηφιακού Αποκλεισμού για ηλικιωμένους (Δράσεις εξοικείωσης με τις ΤΠΕ για χρήση στην καθημερινή ζωή και την άρση του αποκλεισμού)</a:t>
                      </a:r>
                    </a:p>
                  </a:txBody>
                  <a:tcPr marL="18000" marR="18000" marT="18000" marB="18000" anchor="ct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l-GR" sz="1050" dirty="0" smtClean="0"/>
                    </a:p>
                  </a:txBody>
                  <a:tcPr marL="18000" marR="18000" marT="18000" marB="18000" anchor="ctr"/>
                </a:tc>
                <a:tc vMerge="1">
                  <a:txBody>
                    <a:bodyPr/>
                    <a:lstStyle/>
                    <a:p>
                      <a:endParaRPr lang="el-GR"/>
                    </a:p>
                  </a:txBody>
                  <a:tcPr/>
                </a:tc>
                <a:extLst>
                  <a:ext uri="{0D108BD9-81ED-4DB2-BD59-A6C34878D82A}">
                    <a16:rowId xmlns:a16="http://schemas.microsoft.com/office/drawing/2014/main" xmlns="" val="10018"/>
                  </a:ext>
                </a:extLst>
              </a:tr>
              <a:tr h="0">
                <a:tc vMerge="1">
                  <a:txBody>
                    <a:bodyPr/>
                    <a:lstStyle/>
                    <a:p>
                      <a:pPr algn="ctr"/>
                      <a:endParaRPr lang="el-GR" sz="1050" dirty="0"/>
                    </a:p>
                  </a:txBody>
                  <a:tcPr marL="18000" marR="18000" marT="18000" marB="18000" anchor="ctr"/>
                </a:tc>
                <a:tc vMerge="1">
                  <a:txBody>
                    <a:bodyPr/>
                    <a:lstStyle/>
                    <a:p>
                      <a:endParaRPr lang="el-GR" dirty="0"/>
                    </a:p>
                  </a:txBody>
                  <a:tcPr marL="18000" marR="18000" marT="18000" marB="18000" anchor="ctr"/>
                </a:tc>
                <a:tc vMerge="1">
                  <a:txBody>
                    <a:bodyPr/>
                    <a:lstStyle/>
                    <a:p>
                      <a:endParaRPr lang="el-GR" dirty="0"/>
                    </a:p>
                  </a:txBody>
                  <a:tcPr marL="18000" marR="18000" marT="18000" marB="18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050" dirty="0" smtClean="0"/>
                        <a:t>4.η.5 Δράσεις για την συμμετοχή παιδιών στον αθλητισμό, τον πολιτισμό και την ενεργή κοινωνική ζωή χωρίς αποκλεισμούς</a:t>
                      </a:r>
                    </a:p>
                  </a:txBody>
                  <a:tcPr marL="18000" marR="18000" marT="18000" marB="18000" anchor="ct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l-GR" sz="1050" dirty="0" smtClean="0"/>
                    </a:p>
                  </a:txBody>
                  <a:tcPr marL="18000" marR="18000" marT="18000" marB="18000" anchor="ctr"/>
                </a:tc>
                <a:tc vMerge="1">
                  <a:txBody>
                    <a:bodyPr/>
                    <a:lstStyle/>
                    <a:p>
                      <a:endParaRPr lang="el-GR"/>
                    </a:p>
                  </a:txBody>
                  <a:tcPr/>
                </a:tc>
                <a:extLst>
                  <a:ext uri="{0D108BD9-81ED-4DB2-BD59-A6C34878D82A}">
                    <a16:rowId xmlns:a16="http://schemas.microsoft.com/office/drawing/2014/main" xmlns="" val="10019"/>
                  </a:ext>
                </a:extLst>
              </a:tr>
              <a:tr h="0">
                <a:tc vMerge="1">
                  <a:txBody>
                    <a:bodyPr/>
                    <a:lstStyle/>
                    <a:p>
                      <a:pPr algn="ctr"/>
                      <a:endParaRPr lang="el-GR" sz="1050" dirty="0"/>
                    </a:p>
                  </a:txBody>
                  <a:tcPr marL="18000" marR="18000" marT="18000" marB="18000" anchor="ctr"/>
                </a:tc>
                <a:tc vMerge="1">
                  <a:txBody>
                    <a:bodyPr/>
                    <a:lstStyle/>
                    <a:p>
                      <a:endParaRPr lang="el-GR" dirty="0"/>
                    </a:p>
                  </a:txBody>
                  <a:tcPr marL="18000" marR="18000" marT="18000" marB="18000" anchor="ctr"/>
                </a:tc>
                <a:tc vMerge="1">
                  <a:txBody>
                    <a:bodyPr/>
                    <a:lstStyle/>
                    <a:p>
                      <a:endParaRPr lang="el-GR" dirty="0"/>
                    </a:p>
                  </a:txBody>
                  <a:tcPr marL="18000" marR="18000" marT="18000" marB="18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050" dirty="0" smtClean="0"/>
                        <a:t>4.η.4. Δράσεις για την προώθηση στην απασχόληση ή/και κατάρτιση εστιασμένες σε ειδικές πληθυσμιακές ομάδες, εκτός ΥΤΧ και Ρομά (Αποφυλακισμένοι, </a:t>
                      </a:r>
                      <a:r>
                        <a:rPr lang="el-GR" sz="1050" dirty="0" err="1" smtClean="0"/>
                        <a:t>Aπεξαρτημένοι</a:t>
                      </a:r>
                      <a:r>
                        <a:rPr lang="el-GR" sz="1050" dirty="0" smtClean="0"/>
                        <a:t>. ΑμεΑ)</a:t>
                      </a:r>
                    </a:p>
                  </a:txBody>
                  <a:tcPr marL="18000" marR="18000" marT="18000" marB="18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050" dirty="0" smtClean="0"/>
                        <a:t>153</a:t>
                      </a:r>
                    </a:p>
                  </a:txBody>
                  <a:tcPr marL="18000" marR="18000" marT="18000" marB="18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050" dirty="0" smtClean="0"/>
                        <a:t>500.000,00€</a:t>
                      </a:r>
                    </a:p>
                  </a:txBody>
                  <a:tcPr marL="18000" marR="18000" marT="18000" marB="18000" anchor="ctr"/>
                </a:tc>
                <a:extLst>
                  <a:ext uri="{0D108BD9-81ED-4DB2-BD59-A6C34878D82A}">
                    <a16:rowId xmlns:a16="http://schemas.microsoft.com/office/drawing/2014/main" xmlns="" val="10020"/>
                  </a:ext>
                </a:extLst>
              </a:tr>
              <a:tr h="0">
                <a:tc gridSpan="2">
                  <a:txBody>
                    <a:bodyPr/>
                    <a:lstStyle/>
                    <a:p>
                      <a:pPr algn="ctr"/>
                      <a:r>
                        <a:rPr lang="el-GR" sz="1050" dirty="0" smtClean="0"/>
                        <a:t>ΣΥΝΟΛΟ</a:t>
                      </a:r>
                      <a:endParaRPr lang="el-GR" sz="1050" dirty="0"/>
                    </a:p>
                  </a:txBody>
                  <a:tcPr marL="18000" marR="18000" marT="18000" marB="18000" anchor="ctr"/>
                </a:tc>
                <a:tc hMerge="1">
                  <a:txBody>
                    <a:bodyPr/>
                    <a:lstStyle/>
                    <a:p>
                      <a:pPr algn="ctr"/>
                      <a:endParaRPr lang="el-GR" sz="1100" dirty="0"/>
                    </a:p>
                  </a:txBody>
                  <a:tcPr anchor="ctr"/>
                </a:tc>
                <a:tc>
                  <a:txBody>
                    <a:bodyPr/>
                    <a:lstStyle/>
                    <a:p>
                      <a:pPr algn="ctr"/>
                      <a:r>
                        <a:rPr lang="el-GR" sz="1050" dirty="0" smtClean="0"/>
                        <a:t>25.000.000,00€</a:t>
                      </a:r>
                      <a:endParaRPr lang="el-GR" sz="1050" dirty="0"/>
                    </a:p>
                  </a:txBody>
                  <a:tcPr marL="18000" marR="18000" marT="18000" marB="18000" anchor="ctr"/>
                </a:tc>
                <a:tc>
                  <a:txBody>
                    <a:bodyPr/>
                    <a:lstStyle/>
                    <a:p>
                      <a:pPr algn="ctr"/>
                      <a:endParaRPr lang="el-GR" sz="1050" dirty="0"/>
                    </a:p>
                  </a:txBody>
                  <a:tcPr marL="18000" marR="18000" marT="18000" marB="18000" anchor="ctr"/>
                </a:tc>
                <a:tc>
                  <a:txBody>
                    <a:bodyPr/>
                    <a:lstStyle/>
                    <a:p>
                      <a:pPr algn="ctr"/>
                      <a:endParaRPr lang="el-GR" sz="1050" dirty="0"/>
                    </a:p>
                  </a:txBody>
                  <a:tcPr marL="18000" marR="18000" marT="18000" marB="18000" anchor="ctr"/>
                </a:tc>
                <a:tc>
                  <a:txBody>
                    <a:bodyPr/>
                    <a:lstStyle/>
                    <a:p>
                      <a:pPr algn="ctr"/>
                      <a:endParaRPr lang="el-GR" sz="1050" dirty="0"/>
                    </a:p>
                  </a:txBody>
                  <a:tcPr marL="18000" marR="18000" marT="18000" marB="18000" anchor="ctr"/>
                </a:tc>
                <a:extLst>
                  <a:ext uri="{0D108BD9-81ED-4DB2-BD59-A6C34878D82A}">
                    <a16:rowId xmlns:a16="http://schemas.microsoft.com/office/drawing/2014/main" xmlns="" val="10021"/>
                  </a:ext>
                </a:extLst>
              </a:tr>
            </a:tbl>
          </a:graphicData>
        </a:graphic>
      </p:graphicFrame>
    </p:spTree>
    <p:extLst>
      <p:ext uri="{BB962C8B-B14F-4D97-AF65-F5344CB8AC3E}">
        <p14:creationId xmlns:p14="http://schemas.microsoft.com/office/powerpoint/2010/main" val="37224815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Τίτλος 10"/>
          <p:cNvSpPr>
            <a:spLocks noGrp="1"/>
          </p:cNvSpPr>
          <p:nvPr>
            <p:ph type="title"/>
          </p:nvPr>
        </p:nvSpPr>
        <p:spPr>
          <a:xfrm>
            <a:off x="0" y="116632"/>
            <a:ext cx="9144000" cy="432048"/>
          </a:xfrm>
        </p:spPr>
        <p:txBody>
          <a:bodyPr/>
          <a:lstStyle/>
          <a:p>
            <a:pPr algn="ctr"/>
            <a:r>
              <a:rPr lang="el-GR" sz="2000" dirty="0"/>
              <a:t>Τι </a:t>
            </a:r>
            <a:r>
              <a:rPr lang="el-GR" sz="2000" dirty="0" err="1"/>
              <a:t>δρασεισ</a:t>
            </a:r>
            <a:r>
              <a:rPr lang="el-GR" sz="2000" dirty="0"/>
              <a:t> </a:t>
            </a:r>
            <a:r>
              <a:rPr lang="el-GR" sz="2000" dirty="0" err="1"/>
              <a:t>εχουν</a:t>
            </a:r>
            <a:r>
              <a:rPr lang="el-GR" sz="2000" dirty="0"/>
              <a:t> </a:t>
            </a:r>
            <a:r>
              <a:rPr lang="el-GR" sz="2000" dirty="0" err="1"/>
              <a:t>δρομολογηθει</a:t>
            </a:r>
            <a:r>
              <a:rPr lang="el-GR" sz="2000" dirty="0"/>
              <a:t> για </a:t>
            </a:r>
            <a:r>
              <a:rPr lang="el-GR" sz="2000" dirty="0"/>
              <a:t>την </a:t>
            </a:r>
            <a:r>
              <a:rPr lang="el-GR" sz="2000" dirty="0" err="1"/>
              <a:t>περιοχη</a:t>
            </a:r>
            <a:r>
              <a:rPr lang="el-GR" sz="2000" dirty="0"/>
              <a:t> </a:t>
            </a:r>
            <a:r>
              <a:rPr lang="el-GR" sz="2000" dirty="0" err="1"/>
              <a:t>βαα</a:t>
            </a:r>
            <a:r>
              <a:rPr lang="el-GR" sz="2000" dirty="0"/>
              <a:t> στην </a:t>
            </a:r>
            <a:r>
              <a:rPr lang="el-GR" sz="2000" dirty="0" err="1"/>
              <a:t>προγραμματικη</a:t>
            </a:r>
            <a:r>
              <a:rPr lang="el-GR" sz="2000" dirty="0"/>
              <a:t> </a:t>
            </a:r>
            <a:r>
              <a:rPr lang="el-GR" sz="2000" dirty="0" err="1"/>
              <a:t>περιοδο</a:t>
            </a:r>
            <a:r>
              <a:rPr lang="el-GR" sz="2000" dirty="0"/>
              <a:t> 2021-2027;</a:t>
            </a:r>
          </a:p>
        </p:txBody>
      </p:sp>
      <p:graphicFrame>
        <p:nvGraphicFramePr>
          <p:cNvPr id="2" name="Πίνακας 1"/>
          <p:cNvGraphicFramePr>
            <a:graphicFrameLocks noGrp="1"/>
          </p:cNvGraphicFramePr>
          <p:nvPr>
            <p:extLst>
              <p:ext uri="{D42A27DB-BD31-4B8C-83A1-F6EECF244321}">
                <p14:modId xmlns:p14="http://schemas.microsoft.com/office/powerpoint/2010/main" val="717261609"/>
              </p:ext>
            </p:extLst>
          </p:nvPr>
        </p:nvGraphicFramePr>
        <p:xfrm>
          <a:off x="161510" y="620688"/>
          <a:ext cx="8820979" cy="6078762"/>
        </p:xfrm>
        <a:graphic>
          <a:graphicData uri="http://schemas.openxmlformats.org/drawingml/2006/table">
            <a:tbl>
              <a:tblPr firstRow="1" bandRow="1">
                <a:tableStyleId>{5C22544A-7EE6-4342-B048-85BDC9FD1C3A}</a:tableStyleId>
              </a:tblPr>
              <a:tblGrid>
                <a:gridCol w="468051">
                  <a:extLst>
                    <a:ext uri="{9D8B030D-6E8A-4147-A177-3AD203B41FA5}">
                      <a16:colId xmlns:a16="http://schemas.microsoft.com/office/drawing/2014/main" xmlns="" val="20000"/>
                    </a:ext>
                  </a:extLst>
                </a:gridCol>
                <a:gridCol w="360040">
                  <a:extLst>
                    <a:ext uri="{9D8B030D-6E8A-4147-A177-3AD203B41FA5}">
                      <a16:colId xmlns:a16="http://schemas.microsoft.com/office/drawing/2014/main" xmlns="" val="20001"/>
                    </a:ext>
                  </a:extLst>
                </a:gridCol>
                <a:gridCol w="1008112">
                  <a:extLst>
                    <a:ext uri="{9D8B030D-6E8A-4147-A177-3AD203B41FA5}">
                      <a16:colId xmlns:a16="http://schemas.microsoft.com/office/drawing/2014/main" xmlns="" val="20002"/>
                    </a:ext>
                  </a:extLst>
                </a:gridCol>
                <a:gridCol w="5040560">
                  <a:extLst>
                    <a:ext uri="{9D8B030D-6E8A-4147-A177-3AD203B41FA5}">
                      <a16:colId xmlns:a16="http://schemas.microsoft.com/office/drawing/2014/main" xmlns="" val="20003"/>
                    </a:ext>
                  </a:extLst>
                </a:gridCol>
                <a:gridCol w="1944216">
                  <a:extLst>
                    <a:ext uri="{9D8B030D-6E8A-4147-A177-3AD203B41FA5}">
                      <a16:colId xmlns:a16="http://schemas.microsoft.com/office/drawing/2014/main" xmlns="" val="20004"/>
                    </a:ext>
                  </a:extLst>
                </a:gridCol>
              </a:tblGrid>
              <a:tr h="366309">
                <a:tc>
                  <a:txBody>
                    <a:bodyPr/>
                    <a:lstStyle/>
                    <a:p>
                      <a:pPr algn="ctr"/>
                      <a:r>
                        <a:rPr lang="el-GR" sz="1050" dirty="0" smtClean="0"/>
                        <a:t>ΕΙΔ. ΣΤΟΧ</a:t>
                      </a:r>
                      <a:endParaRPr lang="el-GR" sz="1050" dirty="0"/>
                    </a:p>
                  </a:txBody>
                  <a:tcPr marL="18000" marR="18000" marT="18000" marB="18000" anchor="ctr"/>
                </a:tc>
                <a:tc>
                  <a:txBody>
                    <a:bodyPr/>
                    <a:lstStyle/>
                    <a:p>
                      <a:pPr algn="ctr"/>
                      <a:r>
                        <a:rPr lang="el-GR" sz="1050" dirty="0" smtClean="0"/>
                        <a:t>ΠΕΔ. ΠΑΡ.</a:t>
                      </a:r>
                      <a:endParaRPr lang="el-GR" sz="1050" dirty="0"/>
                    </a:p>
                  </a:txBody>
                  <a:tcPr marL="18000" marR="18000" marT="18000" marB="18000" anchor="ctr"/>
                </a:tc>
                <a:tc>
                  <a:txBody>
                    <a:bodyPr/>
                    <a:lstStyle/>
                    <a:p>
                      <a:pPr algn="ctr"/>
                      <a:r>
                        <a:rPr lang="el-GR" sz="1050" dirty="0" smtClean="0"/>
                        <a:t>ΚΩΔΙΚΟΣ</a:t>
                      </a:r>
                      <a:endParaRPr lang="el-GR" sz="1050" dirty="0"/>
                    </a:p>
                  </a:txBody>
                  <a:tcPr marL="18000" marR="18000" marT="18000" marB="18000" anchor="ctr"/>
                </a:tc>
                <a:tc>
                  <a:txBody>
                    <a:bodyPr/>
                    <a:lstStyle/>
                    <a:p>
                      <a:pPr algn="ctr"/>
                      <a:r>
                        <a:rPr lang="el-GR" sz="1050" dirty="0" smtClean="0"/>
                        <a:t>ΔΡΑΣΗ</a:t>
                      </a:r>
                      <a:endParaRPr lang="el-GR" sz="1050" dirty="0"/>
                    </a:p>
                  </a:txBody>
                  <a:tcPr marL="18000" marR="18000" marT="18000" marB="18000" anchor="ctr"/>
                </a:tc>
                <a:tc>
                  <a:txBody>
                    <a:bodyPr/>
                    <a:lstStyle/>
                    <a:p>
                      <a:pPr algn="ctr"/>
                      <a:r>
                        <a:rPr lang="el-GR" sz="1050" dirty="0" smtClean="0"/>
                        <a:t>Συντελεστής συμμετοχής</a:t>
                      </a:r>
                      <a:r>
                        <a:rPr lang="el-GR" sz="1050" baseline="0" dirty="0" smtClean="0"/>
                        <a:t> στην κλιματική αλλαγή</a:t>
                      </a:r>
                      <a:endParaRPr lang="el-GR" sz="1050" dirty="0"/>
                    </a:p>
                  </a:txBody>
                  <a:tcPr marL="18000" marR="18000" marT="18000" marB="18000" anchor="ctr"/>
                </a:tc>
                <a:extLst>
                  <a:ext uri="{0D108BD9-81ED-4DB2-BD59-A6C34878D82A}">
                    <a16:rowId xmlns:a16="http://schemas.microsoft.com/office/drawing/2014/main" xmlns="" val="10000"/>
                  </a:ext>
                </a:extLst>
              </a:tr>
              <a:tr h="281295">
                <a:tc>
                  <a:txBody>
                    <a:bodyPr/>
                    <a:lstStyle/>
                    <a:p>
                      <a:pPr algn="ctr" fontAlgn="ctr"/>
                      <a:r>
                        <a:rPr lang="el-GR" sz="1200" b="1" i="0" u="none" strike="noStrike">
                          <a:solidFill>
                            <a:srgbClr val="000000"/>
                          </a:solidFill>
                          <a:effectLst/>
                          <a:latin typeface="Calibri" panose="020F0502020204030204" pitchFamily="34" charset="0"/>
                        </a:rPr>
                        <a:t>1.1</a:t>
                      </a:r>
                    </a:p>
                  </a:txBody>
                  <a:tcPr marL="9525" marR="9525" marT="9525" marB="0" anchor="ctr"/>
                </a:tc>
                <a:tc>
                  <a:txBody>
                    <a:bodyPr/>
                    <a:lstStyle/>
                    <a:p>
                      <a:pPr algn="ctr" fontAlgn="ctr"/>
                      <a:r>
                        <a:rPr lang="el-GR" sz="1200" b="1" i="0" u="none" strike="noStrike">
                          <a:solidFill>
                            <a:srgbClr val="000000"/>
                          </a:solidFill>
                          <a:effectLst/>
                          <a:latin typeface="Calibri" panose="020F0502020204030204" pitchFamily="34" charset="0"/>
                        </a:rPr>
                        <a:t>028</a:t>
                      </a:r>
                    </a:p>
                  </a:txBody>
                  <a:tcPr marL="9525" marR="9525" marT="9525" marB="0" anchor="ctr"/>
                </a:tc>
                <a:tc>
                  <a:txBody>
                    <a:bodyPr/>
                    <a:lstStyle/>
                    <a:p>
                      <a:pPr algn="ctr" fontAlgn="ctr"/>
                      <a:r>
                        <a:rPr lang="el-GR" sz="1200" b="1" i="0" u="none" strike="noStrike">
                          <a:solidFill>
                            <a:srgbClr val="000000"/>
                          </a:solidFill>
                          <a:effectLst/>
                          <a:latin typeface="Arial" panose="020B0604020202020204" pitchFamily="34" charset="0"/>
                        </a:rPr>
                        <a:t>ΣυΔΝΑ 17</a:t>
                      </a: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Ανάπτυξη καινοτομικών επιδεικτικών υπηρεσιών </a:t>
                      </a:r>
                    </a:p>
                  </a:txBody>
                  <a:tcPr marL="9525" marR="9525" marT="9525" marB="0" anchor="ctr"/>
                </a:tc>
                <a:tc>
                  <a:txBody>
                    <a:bodyPr/>
                    <a:lstStyle/>
                    <a:p>
                      <a:pPr algn="ctr" fontAlgn="ctr"/>
                      <a:r>
                        <a:rPr lang="el-GR" sz="1200" b="0" i="0" u="none" strike="noStrike">
                          <a:solidFill>
                            <a:srgbClr val="000000"/>
                          </a:solidFill>
                          <a:effectLst/>
                          <a:latin typeface="Arial" panose="020B0604020202020204" pitchFamily="34" charset="0"/>
                        </a:rPr>
                        <a:t>0%</a:t>
                      </a:r>
                    </a:p>
                  </a:txBody>
                  <a:tcPr marL="9525" marR="9525" marT="9525" marB="0" anchor="ctr"/>
                </a:tc>
                <a:extLst>
                  <a:ext uri="{0D108BD9-81ED-4DB2-BD59-A6C34878D82A}">
                    <a16:rowId xmlns:a16="http://schemas.microsoft.com/office/drawing/2014/main" xmlns="" val="10001"/>
                  </a:ext>
                </a:extLst>
              </a:tr>
              <a:tr h="448763">
                <a:tc rowSpan="3">
                  <a:txBody>
                    <a:bodyPr/>
                    <a:lstStyle/>
                    <a:p>
                      <a:pPr algn="ctr" fontAlgn="ctr"/>
                      <a:r>
                        <a:rPr lang="el-GR" sz="1200" b="1" i="0" u="none" strike="noStrike">
                          <a:solidFill>
                            <a:srgbClr val="000000"/>
                          </a:solidFill>
                          <a:effectLst/>
                          <a:latin typeface="Calibri" panose="020F0502020204030204" pitchFamily="34" charset="0"/>
                        </a:rPr>
                        <a:t>1.2</a:t>
                      </a:r>
                    </a:p>
                  </a:txBody>
                  <a:tcPr marL="9525" marR="9525" marT="9525" marB="0" anchor="ctr"/>
                </a:tc>
                <a:tc>
                  <a:txBody>
                    <a:bodyPr/>
                    <a:lstStyle/>
                    <a:p>
                      <a:pPr algn="ctr" fontAlgn="ctr"/>
                      <a:r>
                        <a:rPr lang="el-GR" sz="1200" b="1" i="0" u="none" strike="noStrike">
                          <a:solidFill>
                            <a:srgbClr val="000000"/>
                          </a:solidFill>
                          <a:effectLst/>
                          <a:latin typeface="Calibri" panose="020F0502020204030204" pitchFamily="34" charset="0"/>
                        </a:rPr>
                        <a:t>016</a:t>
                      </a:r>
                    </a:p>
                  </a:txBody>
                  <a:tcPr marL="9525" marR="9525" marT="9525" marB="0" anchor="ctr"/>
                </a:tc>
                <a:tc>
                  <a:txBody>
                    <a:bodyPr/>
                    <a:lstStyle/>
                    <a:p>
                      <a:pPr algn="ctr" fontAlgn="ctr"/>
                      <a:r>
                        <a:rPr lang="el-GR" sz="1200" b="1" i="0" u="none" strike="noStrike">
                          <a:solidFill>
                            <a:srgbClr val="000000"/>
                          </a:solidFill>
                          <a:effectLst/>
                          <a:latin typeface="Arial" panose="020B0604020202020204" pitchFamily="34" charset="0"/>
                        </a:rPr>
                        <a:t>ΣΥΔΝΑ 11</a:t>
                      </a:r>
                    </a:p>
                  </a:txBody>
                  <a:tcPr marL="9525" marR="9525" marT="9525" marB="0" anchor="ctr"/>
                </a:tc>
                <a:tc>
                  <a:txBody>
                    <a:bodyPr/>
                    <a:lstStyle/>
                    <a:p>
                      <a:pPr algn="ctr" fontAlgn="ctr"/>
                      <a:r>
                        <a:rPr lang="el-GR" sz="1200" b="0" i="0" u="none" strike="noStrike">
                          <a:solidFill>
                            <a:srgbClr val="000000"/>
                          </a:solidFill>
                          <a:effectLst/>
                          <a:latin typeface="Arial" panose="020B0604020202020204" pitchFamily="34" charset="0"/>
                        </a:rPr>
                        <a:t>Έξυπνες εφαρμογές ηλεκτρονικού πολιτισμού, ηλεκτρονικού τουρισμού και ενίσχυσης βιώσιμης κινητικότητας</a:t>
                      </a:r>
                    </a:p>
                  </a:txBody>
                  <a:tcPr marL="9525" marR="9525" marT="9525" marB="0" anchor="ctr"/>
                </a:tc>
                <a:tc>
                  <a:txBody>
                    <a:bodyPr/>
                    <a:lstStyle/>
                    <a:p>
                      <a:pPr algn="ctr" fontAlgn="ctr"/>
                      <a:r>
                        <a:rPr lang="el-GR" sz="1200" b="0" i="0" u="none" strike="noStrike">
                          <a:solidFill>
                            <a:srgbClr val="000000"/>
                          </a:solidFill>
                          <a:effectLst/>
                          <a:latin typeface="Arial" panose="020B0604020202020204" pitchFamily="34" charset="0"/>
                        </a:rPr>
                        <a:t>0%</a:t>
                      </a:r>
                    </a:p>
                  </a:txBody>
                  <a:tcPr marL="9525" marR="9525" marT="9525" marB="0" anchor="ctr"/>
                </a:tc>
                <a:extLst>
                  <a:ext uri="{0D108BD9-81ED-4DB2-BD59-A6C34878D82A}">
                    <a16:rowId xmlns:a16="http://schemas.microsoft.com/office/drawing/2014/main" xmlns="" val="10002"/>
                  </a:ext>
                </a:extLst>
              </a:tr>
              <a:tr h="302712">
                <a:tc vMerge="1">
                  <a:txBody>
                    <a:bodyPr/>
                    <a:lstStyle/>
                    <a:p>
                      <a:endParaRPr lang="el-GR"/>
                    </a:p>
                  </a:txBody>
                  <a:tcPr/>
                </a:tc>
                <a:tc>
                  <a:txBody>
                    <a:bodyPr/>
                    <a:lstStyle/>
                    <a:p>
                      <a:pPr algn="ctr" fontAlgn="ctr"/>
                      <a:r>
                        <a:rPr lang="el-GR" sz="1200" b="1" i="0" u="none" strike="noStrike">
                          <a:solidFill>
                            <a:srgbClr val="000000"/>
                          </a:solidFill>
                          <a:effectLst/>
                          <a:latin typeface="Calibri" panose="020F0502020204030204" pitchFamily="34" charset="0"/>
                        </a:rPr>
                        <a:t>016</a:t>
                      </a:r>
                    </a:p>
                  </a:txBody>
                  <a:tcPr marL="9525" marR="9525" marT="9525" marB="0" anchor="ctr"/>
                </a:tc>
                <a:tc>
                  <a:txBody>
                    <a:bodyPr/>
                    <a:lstStyle/>
                    <a:p>
                      <a:pPr algn="ctr" fontAlgn="ctr"/>
                      <a:r>
                        <a:rPr lang="el-GR" sz="1200" b="1" i="0" u="none" strike="noStrike">
                          <a:solidFill>
                            <a:srgbClr val="000000"/>
                          </a:solidFill>
                          <a:effectLst/>
                          <a:latin typeface="Arial" panose="020B0604020202020204" pitchFamily="34" charset="0"/>
                        </a:rPr>
                        <a:t>ΣυΔΝΑ 12</a:t>
                      </a: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Ανάπτυξη συστήματος παρακολούθησης περιβαλλοντικών παραμέτρων</a:t>
                      </a:r>
                    </a:p>
                  </a:txBody>
                  <a:tcPr marL="9525" marR="9525" marT="9525" marB="0" anchor="ctr"/>
                </a:tc>
                <a:tc>
                  <a:txBody>
                    <a:bodyPr/>
                    <a:lstStyle/>
                    <a:p>
                      <a:pPr algn="ctr" fontAlgn="ctr"/>
                      <a:r>
                        <a:rPr lang="el-GR" sz="1200" b="0" i="0" u="none" strike="noStrike">
                          <a:solidFill>
                            <a:srgbClr val="000000"/>
                          </a:solidFill>
                          <a:effectLst/>
                          <a:latin typeface="Arial" panose="020B0604020202020204" pitchFamily="34" charset="0"/>
                        </a:rPr>
                        <a:t>0%</a:t>
                      </a:r>
                    </a:p>
                  </a:txBody>
                  <a:tcPr marL="9525" marR="9525" marT="9525" marB="0" anchor="ctr"/>
                </a:tc>
                <a:extLst>
                  <a:ext uri="{0D108BD9-81ED-4DB2-BD59-A6C34878D82A}">
                    <a16:rowId xmlns:a16="http://schemas.microsoft.com/office/drawing/2014/main" xmlns="" val="10003"/>
                  </a:ext>
                </a:extLst>
              </a:tr>
              <a:tr h="386109">
                <a:tc vMerge="1">
                  <a:txBody>
                    <a:bodyPr/>
                    <a:lstStyle/>
                    <a:p>
                      <a:endParaRPr lang="el-GR"/>
                    </a:p>
                  </a:txBody>
                  <a:tcPr/>
                </a:tc>
                <a:tc>
                  <a:txBody>
                    <a:bodyPr/>
                    <a:lstStyle/>
                    <a:p>
                      <a:pPr algn="ctr" fontAlgn="ctr"/>
                      <a:r>
                        <a:rPr lang="el-GR" sz="1200" b="1" i="0" u="none" strike="noStrike">
                          <a:solidFill>
                            <a:srgbClr val="000000"/>
                          </a:solidFill>
                          <a:effectLst/>
                          <a:latin typeface="Calibri" panose="020F0502020204030204" pitchFamily="34" charset="0"/>
                        </a:rPr>
                        <a:t>016</a:t>
                      </a:r>
                    </a:p>
                  </a:txBody>
                  <a:tcPr marL="9525" marR="9525" marT="9525" marB="0" anchor="ctr"/>
                </a:tc>
                <a:tc>
                  <a:txBody>
                    <a:bodyPr/>
                    <a:lstStyle/>
                    <a:p>
                      <a:pPr algn="ctr" fontAlgn="ctr"/>
                      <a:r>
                        <a:rPr lang="el-GR" sz="1200" b="1" i="0" u="none" strike="noStrike">
                          <a:solidFill>
                            <a:srgbClr val="000000"/>
                          </a:solidFill>
                          <a:effectLst/>
                          <a:latin typeface="Arial" panose="020B0604020202020204" pitchFamily="34" charset="0"/>
                        </a:rPr>
                        <a:t>ΣυΔΝΑ 18</a:t>
                      </a:r>
                    </a:p>
                  </a:txBody>
                  <a:tcPr marL="9525" marR="9525" marT="9525" marB="0" anchor="ctr"/>
                </a:tc>
                <a:tc>
                  <a:txBody>
                    <a:bodyPr/>
                    <a:lstStyle/>
                    <a:p>
                      <a:pPr algn="ctr" fontAlgn="ctr"/>
                      <a:r>
                        <a:rPr lang="el-GR" sz="1200" b="0" i="0" u="none" strike="noStrike">
                          <a:solidFill>
                            <a:srgbClr val="000000"/>
                          </a:solidFill>
                          <a:effectLst/>
                          <a:latin typeface="Arial" panose="020B0604020202020204" pitchFamily="34" charset="0"/>
                        </a:rPr>
                        <a:t>Ανοικτές και οριζόντιες ψηφιακές υπηρεσίες και εφαρμογές ΤΠΕ για τις επιχειρήσεις</a:t>
                      </a:r>
                    </a:p>
                  </a:txBody>
                  <a:tcPr marL="9525" marR="9525" marT="9525" marB="0" anchor="ctr"/>
                </a:tc>
                <a:tc>
                  <a:txBody>
                    <a:bodyPr/>
                    <a:lstStyle/>
                    <a:p>
                      <a:pPr algn="ctr" fontAlgn="ctr"/>
                      <a:r>
                        <a:rPr lang="el-GR" sz="1200" b="0" i="0" u="none" strike="noStrike">
                          <a:solidFill>
                            <a:srgbClr val="000000"/>
                          </a:solidFill>
                          <a:effectLst/>
                          <a:latin typeface="Arial" panose="020B0604020202020204" pitchFamily="34" charset="0"/>
                        </a:rPr>
                        <a:t>0%</a:t>
                      </a:r>
                    </a:p>
                  </a:txBody>
                  <a:tcPr marL="9525" marR="9525" marT="9525" marB="0" anchor="ctr"/>
                </a:tc>
                <a:extLst>
                  <a:ext uri="{0D108BD9-81ED-4DB2-BD59-A6C34878D82A}">
                    <a16:rowId xmlns:a16="http://schemas.microsoft.com/office/drawing/2014/main" xmlns="" val="10004"/>
                  </a:ext>
                </a:extLst>
              </a:tr>
              <a:tr h="281295">
                <a:tc rowSpan="3">
                  <a:txBody>
                    <a:bodyPr/>
                    <a:lstStyle/>
                    <a:p>
                      <a:pPr algn="ctr" fontAlgn="ctr"/>
                      <a:r>
                        <a:rPr lang="el-GR" sz="1200" b="1" i="0" u="none" strike="noStrike">
                          <a:solidFill>
                            <a:srgbClr val="000000"/>
                          </a:solidFill>
                          <a:effectLst/>
                          <a:latin typeface="Calibri" panose="020F0502020204030204" pitchFamily="34" charset="0"/>
                        </a:rPr>
                        <a:t>1.3</a:t>
                      </a:r>
                    </a:p>
                  </a:txBody>
                  <a:tcPr marL="9525" marR="9525" marT="9525" marB="0" anchor="ctr"/>
                </a:tc>
                <a:tc>
                  <a:txBody>
                    <a:bodyPr/>
                    <a:lstStyle/>
                    <a:p>
                      <a:pPr algn="ctr" fontAlgn="ctr"/>
                      <a:r>
                        <a:rPr lang="el-GR" sz="1200" b="1" i="0" u="none" strike="noStrike">
                          <a:solidFill>
                            <a:srgbClr val="000000"/>
                          </a:solidFill>
                          <a:effectLst/>
                          <a:latin typeface="Calibri" panose="020F0502020204030204" pitchFamily="34" charset="0"/>
                        </a:rPr>
                        <a:t>024</a:t>
                      </a:r>
                    </a:p>
                  </a:txBody>
                  <a:tcPr marL="9525" marR="9525" marT="9525" marB="0" anchor="ctr"/>
                </a:tc>
                <a:tc>
                  <a:txBody>
                    <a:bodyPr/>
                    <a:lstStyle/>
                    <a:p>
                      <a:pPr algn="ctr" fontAlgn="ctr"/>
                      <a:r>
                        <a:rPr lang="el-GR" sz="1200" b="1" i="0" u="none" strike="noStrike">
                          <a:solidFill>
                            <a:srgbClr val="000000"/>
                          </a:solidFill>
                          <a:effectLst/>
                          <a:latin typeface="Arial" panose="020B0604020202020204" pitchFamily="34" charset="0"/>
                        </a:rPr>
                        <a:t>ΣυΔΝΑ 7</a:t>
                      </a:r>
                    </a:p>
                  </a:txBody>
                  <a:tcPr marL="9525" marR="9525" marT="9525" marB="0" anchor="ctr"/>
                </a:tc>
                <a:tc>
                  <a:txBody>
                    <a:bodyPr/>
                    <a:lstStyle/>
                    <a:p>
                      <a:pPr algn="ctr" fontAlgn="ctr"/>
                      <a:r>
                        <a:rPr lang="el-GR" sz="1200" b="0" i="0" u="none" strike="noStrike">
                          <a:solidFill>
                            <a:srgbClr val="000000"/>
                          </a:solidFill>
                          <a:effectLst/>
                          <a:latin typeface="Arial" panose="020B0604020202020204" pitchFamily="34" charset="0"/>
                        </a:rPr>
                        <a:t>Κέντρο Στήριξης Επιχειρηματικότητας</a:t>
                      </a:r>
                    </a:p>
                  </a:txBody>
                  <a:tcPr marL="9525" marR="9525" marT="9525" marB="0" anchor="ctr"/>
                </a:tc>
                <a:tc>
                  <a:txBody>
                    <a:bodyPr/>
                    <a:lstStyle/>
                    <a:p>
                      <a:pPr algn="ctr" fontAlgn="ctr"/>
                      <a:r>
                        <a:rPr lang="el-GR" sz="1200" b="0" i="0" u="none" strike="noStrike">
                          <a:solidFill>
                            <a:srgbClr val="000000"/>
                          </a:solidFill>
                          <a:effectLst/>
                          <a:latin typeface="Arial" panose="020B0604020202020204" pitchFamily="34" charset="0"/>
                        </a:rPr>
                        <a:t>0%</a:t>
                      </a:r>
                    </a:p>
                  </a:txBody>
                  <a:tcPr marL="9525" marR="9525" marT="9525" marB="0" anchor="ctr"/>
                </a:tc>
                <a:extLst>
                  <a:ext uri="{0D108BD9-81ED-4DB2-BD59-A6C34878D82A}">
                    <a16:rowId xmlns:a16="http://schemas.microsoft.com/office/drawing/2014/main" xmlns="" val="10005"/>
                  </a:ext>
                </a:extLst>
              </a:tr>
              <a:tr h="281295">
                <a:tc vMerge="1">
                  <a:txBody>
                    <a:bodyPr/>
                    <a:lstStyle/>
                    <a:p>
                      <a:endParaRPr lang="el-GR"/>
                    </a:p>
                  </a:txBody>
                  <a:tcPr/>
                </a:tc>
                <a:tc>
                  <a:txBody>
                    <a:bodyPr/>
                    <a:lstStyle/>
                    <a:p>
                      <a:pPr algn="ctr" fontAlgn="ctr"/>
                      <a:r>
                        <a:rPr lang="el-GR" sz="1200" b="1" i="0" u="none" strike="noStrike">
                          <a:solidFill>
                            <a:srgbClr val="000000"/>
                          </a:solidFill>
                          <a:effectLst/>
                          <a:latin typeface="Calibri" panose="020F0502020204030204" pitchFamily="34" charset="0"/>
                        </a:rPr>
                        <a:t>025</a:t>
                      </a:r>
                    </a:p>
                  </a:txBody>
                  <a:tcPr marL="9525" marR="9525" marT="9525" marB="0" anchor="ctr"/>
                </a:tc>
                <a:tc>
                  <a:txBody>
                    <a:bodyPr/>
                    <a:lstStyle/>
                    <a:p>
                      <a:pPr algn="ctr" fontAlgn="ctr"/>
                      <a:r>
                        <a:rPr lang="el-GR" sz="1200" b="1" i="0" u="none" strike="noStrike">
                          <a:solidFill>
                            <a:srgbClr val="000000"/>
                          </a:solidFill>
                          <a:effectLst/>
                          <a:latin typeface="Arial" panose="020B0604020202020204" pitchFamily="34" charset="0"/>
                        </a:rPr>
                        <a:t>ΣυΔΝΑ 16</a:t>
                      </a:r>
                    </a:p>
                  </a:txBody>
                  <a:tcPr marL="9525" marR="9525" marT="9525" marB="0" anchor="ctr"/>
                </a:tc>
                <a:tc>
                  <a:txBody>
                    <a:bodyPr/>
                    <a:lstStyle/>
                    <a:p>
                      <a:pPr algn="ctr" fontAlgn="ctr"/>
                      <a:r>
                        <a:rPr lang="el-GR" sz="1200" b="0" i="0" u="none" strike="noStrike">
                          <a:solidFill>
                            <a:srgbClr val="000000"/>
                          </a:solidFill>
                          <a:effectLst/>
                          <a:latin typeface="Arial" panose="020B0604020202020204" pitchFamily="34" charset="0"/>
                        </a:rPr>
                        <a:t>Φυτώρια επιχειρήσεων</a:t>
                      </a:r>
                    </a:p>
                  </a:txBody>
                  <a:tcPr marL="9525" marR="9525" marT="9525" marB="0" anchor="ctr"/>
                </a:tc>
                <a:tc>
                  <a:txBody>
                    <a:bodyPr/>
                    <a:lstStyle/>
                    <a:p>
                      <a:pPr algn="ctr" fontAlgn="ctr"/>
                      <a:r>
                        <a:rPr lang="el-GR" sz="1200" b="0" i="0" u="none" strike="noStrike">
                          <a:solidFill>
                            <a:srgbClr val="000000"/>
                          </a:solidFill>
                          <a:effectLst/>
                          <a:latin typeface="Arial" panose="020B0604020202020204" pitchFamily="34" charset="0"/>
                        </a:rPr>
                        <a:t>0%</a:t>
                      </a:r>
                    </a:p>
                  </a:txBody>
                  <a:tcPr marL="9525" marR="9525" marT="9525" marB="0" anchor="ctr"/>
                </a:tc>
                <a:extLst>
                  <a:ext uri="{0D108BD9-81ED-4DB2-BD59-A6C34878D82A}">
                    <a16:rowId xmlns:a16="http://schemas.microsoft.com/office/drawing/2014/main" xmlns="" val="10006"/>
                  </a:ext>
                </a:extLst>
              </a:tr>
              <a:tr h="386109">
                <a:tc vMerge="1">
                  <a:txBody>
                    <a:bodyPr/>
                    <a:lstStyle/>
                    <a:p>
                      <a:endParaRPr lang="el-GR"/>
                    </a:p>
                  </a:txBody>
                  <a:tcPr/>
                </a:tc>
                <a:tc>
                  <a:txBody>
                    <a:bodyPr/>
                    <a:lstStyle/>
                    <a:p>
                      <a:pPr algn="ctr" fontAlgn="ctr"/>
                      <a:r>
                        <a:rPr lang="el-GR" sz="1200" b="1" i="0" u="none" strike="noStrike">
                          <a:solidFill>
                            <a:srgbClr val="000000"/>
                          </a:solidFill>
                          <a:effectLst/>
                          <a:latin typeface="Calibri" panose="020F0502020204030204" pitchFamily="34" charset="0"/>
                        </a:rPr>
                        <a:t>021</a:t>
                      </a:r>
                    </a:p>
                  </a:txBody>
                  <a:tcPr marL="9525" marR="9525" marT="9525" marB="0" anchor="ctr"/>
                </a:tc>
                <a:tc>
                  <a:txBody>
                    <a:bodyPr/>
                    <a:lstStyle/>
                    <a:p>
                      <a:pPr algn="ctr" fontAlgn="ctr"/>
                      <a:r>
                        <a:rPr lang="el-GR" sz="1200" b="1" i="0" u="none" strike="noStrike">
                          <a:solidFill>
                            <a:srgbClr val="000000"/>
                          </a:solidFill>
                          <a:effectLst/>
                          <a:latin typeface="Arial" panose="020B0604020202020204" pitchFamily="34" charset="0"/>
                        </a:rPr>
                        <a:t>ΣυΔΝΑ 19</a:t>
                      </a:r>
                    </a:p>
                  </a:txBody>
                  <a:tcPr marL="9525" marR="9525" marT="9525" marB="0" anchor="ctr"/>
                </a:tc>
                <a:tc>
                  <a:txBody>
                    <a:bodyPr/>
                    <a:lstStyle/>
                    <a:p>
                      <a:pPr algn="ctr" fontAlgn="ctr"/>
                      <a:r>
                        <a:rPr lang="el-GR" sz="1200" b="0" i="0" u="none" strike="noStrike">
                          <a:solidFill>
                            <a:srgbClr val="000000"/>
                          </a:solidFill>
                          <a:effectLst/>
                          <a:latin typeface="Arial" panose="020B0604020202020204" pitchFamily="34" charset="0"/>
                        </a:rPr>
                        <a:t>Οριζόντιες Υπηρεσίες Στήριξης, Προώθησης και Διάχυσης της Επιχειρηματικότητας στους Δήμους της Νότιας Αττικής</a:t>
                      </a:r>
                    </a:p>
                  </a:txBody>
                  <a:tcPr marL="9525" marR="9525" marT="9525" marB="0" anchor="ctr"/>
                </a:tc>
                <a:tc>
                  <a:txBody>
                    <a:bodyPr/>
                    <a:lstStyle/>
                    <a:p>
                      <a:pPr algn="ctr" fontAlgn="ctr"/>
                      <a:r>
                        <a:rPr lang="el-GR" sz="1200" b="0" i="0" u="none" strike="noStrike">
                          <a:solidFill>
                            <a:srgbClr val="000000"/>
                          </a:solidFill>
                          <a:effectLst/>
                          <a:latin typeface="Arial" panose="020B0604020202020204" pitchFamily="34" charset="0"/>
                        </a:rPr>
                        <a:t>0%</a:t>
                      </a:r>
                    </a:p>
                  </a:txBody>
                  <a:tcPr marL="9525" marR="9525" marT="9525" marB="0" anchor="ctr"/>
                </a:tc>
                <a:extLst>
                  <a:ext uri="{0D108BD9-81ED-4DB2-BD59-A6C34878D82A}">
                    <a16:rowId xmlns:a16="http://schemas.microsoft.com/office/drawing/2014/main" xmlns="" val="10007"/>
                  </a:ext>
                </a:extLst>
              </a:tr>
              <a:tr h="295377">
                <a:tc>
                  <a:txBody>
                    <a:bodyPr/>
                    <a:lstStyle/>
                    <a:p>
                      <a:pPr algn="ctr" fontAlgn="ctr"/>
                      <a:r>
                        <a:rPr lang="el-GR" sz="1200" b="1" i="0" u="none" strike="noStrike">
                          <a:solidFill>
                            <a:srgbClr val="000000"/>
                          </a:solidFill>
                          <a:effectLst/>
                          <a:latin typeface="Calibri" panose="020F0502020204030204" pitchFamily="34" charset="0"/>
                        </a:rPr>
                        <a:t>4.1</a:t>
                      </a:r>
                    </a:p>
                  </a:txBody>
                  <a:tcPr marL="9525" marR="9525" marT="9525" marB="0" anchor="ctr"/>
                </a:tc>
                <a:tc>
                  <a:txBody>
                    <a:bodyPr/>
                    <a:lstStyle/>
                    <a:p>
                      <a:pPr algn="ctr" fontAlgn="ctr"/>
                      <a:r>
                        <a:rPr lang="el-GR" sz="1200" b="1" i="0" u="none" strike="noStrike">
                          <a:solidFill>
                            <a:srgbClr val="000000"/>
                          </a:solidFill>
                          <a:effectLst/>
                          <a:latin typeface="Calibri" panose="020F0502020204030204" pitchFamily="34" charset="0"/>
                        </a:rPr>
                        <a:t>137</a:t>
                      </a:r>
                    </a:p>
                  </a:txBody>
                  <a:tcPr marL="9525" marR="9525" marT="9525" marB="0" anchor="ctr"/>
                </a:tc>
                <a:tc>
                  <a:txBody>
                    <a:bodyPr/>
                    <a:lstStyle/>
                    <a:p>
                      <a:pPr algn="ctr" fontAlgn="ctr"/>
                      <a:r>
                        <a:rPr lang="el-GR" sz="1200" b="1" i="0" u="none" strike="noStrike">
                          <a:solidFill>
                            <a:srgbClr val="000000"/>
                          </a:solidFill>
                          <a:effectLst/>
                          <a:latin typeface="Arial" panose="020B0604020202020204" pitchFamily="34" charset="0"/>
                        </a:rPr>
                        <a:t>ΣυΔΝΑ 4</a:t>
                      </a: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Φυτώρια νέων ιδεών - σχολεία επιχειρηματικότητας</a:t>
                      </a:r>
                    </a:p>
                  </a:txBody>
                  <a:tcPr marL="9525" marR="9525" marT="9525" marB="0" anchor="ctr"/>
                </a:tc>
                <a:tc>
                  <a:txBody>
                    <a:bodyPr/>
                    <a:lstStyle/>
                    <a:p>
                      <a:pPr algn="ctr" fontAlgn="ctr"/>
                      <a:r>
                        <a:rPr lang="el-GR" sz="1200" b="0" i="0" u="none" strike="noStrike">
                          <a:solidFill>
                            <a:srgbClr val="000000"/>
                          </a:solidFill>
                          <a:effectLst/>
                          <a:latin typeface="Arial" panose="020B0604020202020204" pitchFamily="34" charset="0"/>
                        </a:rPr>
                        <a:t>0%</a:t>
                      </a:r>
                    </a:p>
                  </a:txBody>
                  <a:tcPr marL="9525" marR="9525" marT="9525" marB="0" anchor="ctr"/>
                </a:tc>
                <a:extLst>
                  <a:ext uri="{0D108BD9-81ED-4DB2-BD59-A6C34878D82A}">
                    <a16:rowId xmlns:a16="http://schemas.microsoft.com/office/drawing/2014/main" xmlns="" val="10008"/>
                  </a:ext>
                </a:extLst>
              </a:tr>
              <a:tr h="265614">
                <a:tc>
                  <a:txBody>
                    <a:bodyPr/>
                    <a:lstStyle/>
                    <a:p>
                      <a:pPr algn="ctr" fontAlgn="ctr"/>
                      <a:r>
                        <a:rPr lang="el-GR" sz="1200" b="1" i="0" u="none" strike="noStrike" dirty="0">
                          <a:solidFill>
                            <a:srgbClr val="000000"/>
                          </a:solidFill>
                          <a:effectLst/>
                          <a:latin typeface="Calibri" panose="020F0502020204030204" pitchFamily="34" charset="0"/>
                        </a:rPr>
                        <a:t>4.4</a:t>
                      </a:r>
                    </a:p>
                  </a:txBody>
                  <a:tcPr marL="9525" marR="9525" marT="9525" marB="0" anchor="ctr"/>
                </a:tc>
                <a:tc>
                  <a:txBody>
                    <a:bodyPr/>
                    <a:lstStyle/>
                    <a:p>
                      <a:pPr algn="ctr" fontAlgn="ctr"/>
                      <a:r>
                        <a:rPr lang="el-GR" sz="1200" b="1" i="0" u="none" strike="noStrike" dirty="0">
                          <a:solidFill>
                            <a:srgbClr val="000000"/>
                          </a:solidFill>
                          <a:effectLst/>
                          <a:latin typeface="Calibri" panose="020F0502020204030204" pitchFamily="34" charset="0"/>
                        </a:rPr>
                        <a:t>146</a:t>
                      </a:r>
                    </a:p>
                  </a:txBody>
                  <a:tcPr marL="9525" marR="9525" marT="9525" marB="0" anchor="ctr"/>
                </a:tc>
                <a:tc>
                  <a:txBody>
                    <a:bodyPr/>
                    <a:lstStyle/>
                    <a:p>
                      <a:pPr algn="ctr" fontAlgn="ctr"/>
                      <a:r>
                        <a:rPr lang="el-GR" sz="1200" b="1" i="0" u="none" strike="noStrike" dirty="0" err="1">
                          <a:solidFill>
                            <a:srgbClr val="000000"/>
                          </a:solidFill>
                          <a:effectLst/>
                          <a:latin typeface="Arial" panose="020B0604020202020204" pitchFamily="34" charset="0"/>
                        </a:rPr>
                        <a:t>ΣυΔΝΑ</a:t>
                      </a:r>
                      <a:r>
                        <a:rPr lang="el-GR" sz="1200" b="1" i="0" u="none" strike="noStrike" dirty="0">
                          <a:solidFill>
                            <a:srgbClr val="000000"/>
                          </a:solidFill>
                          <a:effectLst/>
                          <a:latin typeface="Arial" panose="020B0604020202020204" pitchFamily="34" charset="0"/>
                        </a:rPr>
                        <a:t> 9</a:t>
                      </a: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Κατάρτιση και πιστοποίηση γνώσεων και δεξιοτήτων εργαζομένων</a:t>
                      </a: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0%</a:t>
                      </a:r>
                    </a:p>
                  </a:txBody>
                  <a:tcPr marL="9525" marR="9525" marT="9525" marB="0" anchor="ctr"/>
                </a:tc>
                <a:extLst>
                  <a:ext uri="{0D108BD9-81ED-4DB2-BD59-A6C34878D82A}">
                    <a16:rowId xmlns:a16="http://schemas.microsoft.com/office/drawing/2014/main" xmlns="" val="2720697593"/>
                  </a:ext>
                </a:extLst>
              </a:tr>
              <a:tr h="249746">
                <a:tc rowSpan="2">
                  <a:txBody>
                    <a:bodyPr/>
                    <a:lstStyle/>
                    <a:p>
                      <a:pPr algn="ctr" fontAlgn="ctr"/>
                      <a:r>
                        <a:rPr lang="el-GR" sz="1200" b="1" i="0" u="none" strike="noStrike" dirty="0">
                          <a:solidFill>
                            <a:srgbClr val="000000"/>
                          </a:solidFill>
                          <a:effectLst/>
                          <a:latin typeface="Calibri" panose="020F0502020204030204" pitchFamily="34" charset="0"/>
                        </a:rPr>
                        <a:t>4.8</a:t>
                      </a:r>
                    </a:p>
                  </a:txBody>
                  <a:tcPr marL="9525" marR="9525" marT="9525" marB="0" anchor="ctr"/>
                </a:tc>
                <a:tc>
                  <a:txBody>
                    <a:bodyPr/>
                    <a:lstStyle/>
                    <a:p>
                      <a:pPr algn="ctr" fontAlgn="ctr"/>
                      <a:r>
                        <a:rPr lang="el-GR" sz="1200" b="1" i="0" u="none" strike="noStrike" dirty="0">
                          <a:solidFill>
                            <a:srgbClr val="000000"/>
                          </a:solidFill>
                          <a:effectLst/>
                          <a:latin typeface="Calibri" panose="020F0502020204030204" pitchFamily="34" charset="0"/>
                        </a:rPr>
                        <a:t>152</a:t>
                      </a:r>
                    </a:p>
                  </a:txBody>
                  <a:tcPr marL="9525" marR="9525" marT="9525" marB="0" anchor="ctr"/>
                </a:tc>
                <a:tc>
                  <a:txBody>
                    <a:bodyPr/>
                    <a:lstStyle/>
                    <a:p>
                      <a:pPr algn="ctr" fontAlgn="ctr"/>
                      <a:r>
                        <a:rPr lang="el-GR" sz="1200" b="1" i="0" u="none" strike="noStrike">
                          <a:solidFill>
                            <a:srgbClr val="000000"/>
                          </a:solidFill>
                          <a:effectLst/>
                          <a:latin typeface="Arial" panose="020B0604020202020204" pitchFamily="34" charset="0"/>
                        </a:rPr>
                        <a:t>ΣυΔΝΑ 2</a:t>
                      </a:r>
                    </a:p>
                  </a:txBody>
                  <a:tcPr marL="9525" marR="9525" marT="9525" marB="0" anchor="ctr"/>
                </a:tc>
                <a:tc>
                  <a:txBody>
                    <a:bodyPr/>
                    <a:lstStyle/>
                    <a:p>
                      <a:pPr algn="ctr" fontAlgn="ctr"/>
                      <a:r>
                        <a:rPr lang="el-GR" sz="1200" b="0" i="0" u="none" strike="noStrike">
                          <a:solidFill>
                            <a:srgbClr val="000000"/>
                          </a:solidFill>
                          <a:effectLst/>
                          <a:latin typeface="Arial" panose="020B0604020202020204" pitchFamily="34" charset="0"/>
                        </a:rPr>
                        <a:t>Δράσεις για την βελτίωση της απασχολησιμότητας</a:t>
                      </a:r>
                    </a:p>
                  </a:txBody>
                  <a:tcPr marL="9525" marR="9525" marT="9525" marB="0" anchor="ctr"/>
                </a:tc>
                <a:tc>
                  <a:txBody>
                    <a:bodyPr/>
                    <a:lstStyle/>
                    <a:p>
                      <a:pPr algn="ctr" fontAlgn="ctr"/>
                      <a:r>
                        <a:rPr lang="el-GR" sz="1200" b="0" i="0" u="none" strike="noStrike">
                          <a:solidFill>
                            <a:srgbClr val="000000"/>
                          </a:solidFill>
                          <a:effectLst/>
                          <a:latin typeface="Arial" panose="020B0604020202020204" pitchFamily="34" charset="0"/>
                        </a:rPr>
                        <a:t>0%</a:t>
                      </a:r>
                    </a:p>
                  </a:txBody>
                  <a:tcPr marL="9525" marR="9525" marT="9525" marB="0" anchor="ctr"/>
                </a:tc>
                <a:extLst>
                  <a:ext uri="{0D108BD9-81ED-4DB2-BD59-A6C34878D82A}">
                    <a16:rowId xmlns:a16="http://schemas.microsoft.com/office/drawing/2014/main" xmlns="" val="2702915903"/>
                  </a:ext>
                </a:extLst>
              </a:tr>
              <a:tr h="277063">
                <a:tc vMerge="1">
                  <a:txBody>
                    <a:bodyPr/>
                    <a:lstStyle/>
                    <a:p>
                      <a:endParaRPr lang="el-GR"/>
                    </a:p>
                  </a:txBody>
                  <a:tcPr/>
                </a:tc>
                <a:tc>
                  <a:txBody>
                    <a:bodyPr/>
                    <a:lstStyle/>
                    <a:p>
                      <a:pPr algn="ctr" fontAlgn="ctr"/>
                      <a:r>
                        <a:rPr lang="el-GR" sz="1200" b="1" i="0" u="none" strike="noStrike">
                          <a:solidFill>
                            <a:srgbClr val="000000"/>
                          </a:solidFill>
                          <a:effectLst/>
                          <a:latin typeface="Calibri" panose="020F0502020204030204" pitchFamily="34" charset="0"/>
                        </a:rPr>
                        <a:t>153</a:t>
                      </a:r>
                    </a:p>
                  </a:txBody>
                  <a:tcPr marL="9525" marR="9525" marT="9525" marB="0" anchor="ctr"/>
                </a:tc>
                <a:tc>
                  <a:txBody>
                    <a:bodyPr/>
                    <a:lstStyle/>
                    <a:p>
                      <a:pPr algn="ctr" fontAlgn="ctr"/>
                      <a:r>
                        <a:rPr lang="el-GR" sz="1200" b="1" i="0" u="none" strike="noStrike" dirty="0" err="1">
                          <a:solidFill>
                            <a:srgbClr val="000000"/>
                          </a:solidFill>
                          <a:effectLst/>
                          <a:latin typeface="Arial" panose="020B0604020202020204" pitchFamily="34" charset="0"/>
                        </a:rPr>
                        <a:t>ΣυΔΝΑ</a:t>
                      </a:r>
                      <a:r>
                        <a:rPr lang="el-GR" sz="1200" b="1" i="0" u="none" strike="noStrike" dirty="0">
                          <a:solidFill>
                            <a:srgbClr val="000000"/>
                          </a:solidFill>
                          <a:effectLst/>
                          <a:latin typeface="Arial" panose="020B0604020202020204" pitchFamily="34" charset="0"/>
                        </a:rPr>
                        <a:t> 3</a:t>
                      </a: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Βελτίωση ικανοτήτων και διαβίωσης των </a:t>
                      </a:r>
                      <a:r>
                        <a:rPr lang="el-GR" sz="1200" b="0" i="0" u="none" strike="noStrike" dirty="0" err="1">
                          <a:solidFill>
                            <a:srgbClr val="000000"/>
                          </a:solidFill>
                          <a:effectLst/>
                          <a:latin typeface="Arial" panose="020B0604020202020204" pitchFamily="34" charset="0"/>
                        </a:rPr>
                        <a:t>ΑμεΑ</a:t>
                      </a:r>
                      <a:endParaRPr lang="el-GR"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0%</a:t>
                      </a:r>
                    </a:p>
                  </a:txBody>
                  <a:tcPr marL="9525" marR="9525" marT="9525" marB="0" anchor="ctr"/>
                </a:tc>
                <a:extLst>
                  <a:ext uri="{0D108BD9-81ED-4DB2-BD59-A6C34878D82A}">
                    <a16:rowId xmlns:a16="http://schemas.microsoft.com/office/drawing/2014/main" xmlns="" val="3570261973"/>
                  </a:ext>
                </a:extLst>
              </a:tr>
              <a:tr h="256072">
                <a:tc rowSpan="6">
                  <a:txBody>
                    <a:bodyPr/>
                    <a:lstStyle/>
                    <a:p>
                      <a:pPr algn="ctr" fontAlgn="ctr"/>
                      <a:r>
                        <a:rPr lang="el-GR" sz="1200" b="1" i="0" u="none" strike="noStrike" dirty="0">
                          <a:solidFill>
                            <a:srgbClr val="000000"/>
                          </a:solidFill>
                          <a:effectLst/>
                          <a:latin typeface="Calibri" panose="020F0502020204030204" pitchFamily="34" charset="0"/>
                        </a:rPr>
                        <a:t>5.1</a:t>
                      </a:r>
                    </a:p>
                  </a:txBody>
                  <a:tcPr marL="9525" marR="9525" marT="9525" marB="0" anchor="ctr">
                    <a:solidFill>
                      <a:srgbClr val="D5E0D6"/>
                    </a:solidFill>
                  </a:tcPr>
                </a:tc>
                <a:tc>
                  <a:txBody>
                    <a:bodyPr/>
                    <a:lstStyle/>
                    <a:p>
                      <a:pPr algn="ctr" fontAlgn="ctr"/>
                      <a:r>
                        <a:rPr lang="el-GR" sz="1200" b="1" i="0" u="none" strike="noStrike">
                          <a:solidFill>
                            <a:srgbClr val="000000"/>
                          </a:solidFill>
                          <a:effectLst/>
                          <a:latin typeface="Calibri" panose="020F0502020204030204" pitchFamily="34" charset="0"/>
                        </a:rPr>
                        <a:t>067</a:t>
                      </a:r>
                    </a:p>
                  </a:txBody>
                  <a:tcPr marL="9525" marR="9525" marT="9525" marB="0" anchor="ctr"/>
                </a:tc>
                <a:tc>
                  <a:txBody>
                    <a:bodyPr/>
                    <a:lstStyle/>
                    <a:p>
                      <a:pPr algn="ctr" fontAlgn="ctr"/>
                      <a:r>
                        <a:rPr lang="el-GR" sz="1200" b="1" i="0" u="none" strike="noStrike">
                          <a:solidFill>
                            <a:srgbClr val="000000"/>
                          </a:solidFill>
                          <a:effectLst/>
                          <a:latin typeface="Arial" panose="020B0604020202020204" pitchFamily="34" charset="0"/>
                        </a:rPr>
                        <a:t>ΣυΔΝΑ 8</a:t>
                      </a:r>
                    </a:p>
                  </a:txBody>
                  <a:tcPr marL="9525" marR="9525" marT="9525" marB="0" anchor="ctr"/>
                </a:tc>
                <a:tc>
                  <a:txBody>
                    <a:bodyPr/>
                    <a:lstStyle/>
                    <a:p>
                      <a:pPr algn="ctr" fontAlgn="ctr"/>
                      <a:r>
                        <a:rPr lang="el-GR" sz="1200" b="0" i="0" u="none" strike="noStrike">
                          <a:solidFill>
                            <a:srgbClr val="000000"/>
                          </a:solidFill>
                          <a:effectLst/>
                          <a:latin typeface="Arial" panose="020B0604020202020204" pitchFamily="34" charset="0"/>
                        </a:rPr>
                        <a:t>Πρόληψη - αξιοποίηση αποβλήτων τροφών στον τομέα της εστίασης  </a:t>
                      </a:r>
                    </a:p>
                  </a:txBody>
                  <a:tcPr marL="9525" marR="9525" marT="9525" marB="0" anchor="ctr"/>
                </a:tc>
                <a:tc>
                  <a:txBody>
                    <a:bodyPr/>
                    <a:lstStyle/>
                    <a:p>
                      <a:pPr algn="ctr" fontAlgn="ctr"/>
                      <a:r>
                        <a:rPr lang="el-GR" sz="1200" b="0" i="0" u="none" strike="noStrike">
                          <a:solidFill>
                            <a:srgbClr val="000000"/>
                          </a:solidFill>
                          <a:effectLst/>
                          <a:latin typeface="Arial" panose="020B0604020202020204" pitchFamily="34" charset="0"/>
                        </a:rPr>
                        <a:t>40%</a:t>
                      </a:r>
                    </a:p>
                  </a:txBody>
                  <a:tcPr marL="9525" marR="9525" marT="9525" marB="0" anchor="ctr"/>
                </a:tc>
                <a:extLst>
                  <a:ext uri="{0D108BD9-81ED-4DB2-BD59-A6C34878D82A}">
                    <a16:rowId xmlns:a16="http://schemas.microsoft.com/office/drawing/2014/main" xmlns="" val="676559763"/>
                  </a:ext>
                </a:extLst>
              </a:tr>
              <a:tr h="386109">
                <a:tc vMerge="1">
                  <a:txBody>
                    <a:bodyPr/>
                    <a:lstStyle/>
                    <a:p>
                      <a:endParaRPr lang="el-GR"/>
                    </a:p>
                  </a:txBody>
                  <a:tcPr/>
                </a:tc>
                <a:tc>
                  <a:txBody>
                    <a:bodyPr/>
                    <a:lstStyle/>
                    <a:p>
                      <a:pPr algn="ctr" fontAlgn="ctr"/>
                      <a:r>
                        <a:rPr lang="el-GR" sz="1200" b="1" i="0" u="none" strike="noStrike">
                          <a:solidFill>
                            <a:srgbClr val="000000"/>
                          </a:solidFill>
                          <a:effectLst/>
                          <a:latin typeface="Calibri" panose="020F0502020204030204" pitchFamily="34" charset="0"/>
                        </a:rPr>
                        <a:t>045</a:t>
                      </a:r>
                    </a:p>
                  </a:txBody>
                  <a:tcPr marL="9525" marR="9525" marT="9525" marB="0" anchor="ctr"/>
                </a:tc>
                <a:tc>
                  <a:txBody>
                    <a:bodyPr/>
                    <a:lstStyle/>
                    <a:p>
                      <a:pPr algn="ctr" fontAlgn="ctr"/>
                      <a:r>
                        <a:rPr lang="el-GR" sz="1200" b="1" i="0" u="none" strike="noStrike">
                          <a:solidFill>
                            <a:srgbClr val="000000"/>
                          </a:solidFill>
                          <a:effectLst/>
                          <a:latin typeface="Arial" panose="020B0604020202020204" pitchFamily="34" charset="0"/>
                        </a:rPr>
                        <a:t>ΣΥΔΝΑ 10</a:t>
                      </a: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Βιοκλιματικές αναβαθμίσεις σε επιλεγμένα δημοτικά κτίρια του Δήμου Αλίμου</a:t>
                      </a:r>
                    </a:p>
                  </a:txBody>
                  <a:tcPr marL="9525" marR="9525" marT="9525" marB="0" anchor="ctr"/>
                </a:tc>
                <a:tc>
                  <a:txBody>
                    <a:bodyPr/>
                    <a:lstStyle/>
                    <a:p>
                      <a:pPr algn="ctr" fontAlgn="ctr"/>
                      <a:r>
                        <a:rPr lang="el-GR" sz="1200" b="0" i="0" u="none" strike="noStrike">
                          <a:solidFill>
                            <a:srgbClr val="000000"/>
                          </a:solidFill>
                          <a:effectLst/>
                          <a:latin typeface="Arial" panose="020B0604020202020204" pitchFamily="34" charset="0"/>
                        </a:rPr>
                        <a:t>100%</a:t>
                      </a:r>
                    </a:p>
                  </a:txBody>
                  <a:tcPr marL="9525" marR="9525" marT="9525" marB="0" anchor="ctr"/>
                </a:tc>
                <a:extLst>
                  <a:ext uri="{0D108BD9-81ED-4DB2-BD59-A6C34878D82A}">
                    <a16:rowId xmlns:a16="http://schemas.microsoft.com/office/drawing/2014/main" xmlns="" val="4165398397"/>
                  </a:ext>
                </a:extLst>
              </a:tr>
              <a:tr h="238487">
                <a:tc vMerge="1">
                  <a:txBody>
                    <a:bodyPr/>
                    <a:lstStyle/>
                    <a:p>
                      <a:endParaRPr lang="el-GR"/>
                    </a:p>
                  </a:txBody>
                  <a:tcPr/>
                </a:tc>
                <a:tc>
                  <a:txBody>
                    <a:bodyPr/>
                    <a:lstStyle/>
                    <a:p>
                      <a:pPr algn="ctr" fontAlgn="ctr"/>
                      <a:r>
                        <a:rPr lang="el-GR" sz="1200" b="1" i="0" u="none" strike="noStrike">
                          <a:solidFill>
                            <a:srgbClr val="000000"/>
                          </a:solidFill>
                          <a:effectLst/>
                          <a:latin typeface="Calibri" panose="020F0502020204030204" pitchFamily="34" charset="0"/>
                        </a:rPr>
                        <a:t>079</a:t>
                      </a:r>
                    </a:p>
                  </a:txBody>
                  <a:tcPr marL="9525" marR="9525" marT="9525" marB="0" anchor="ctr"/>
                </a:tc>
                <a:tc>
                  <a:txBody>
                    <a:bodyPr/>
                    <a:lstStyle/>
                    <a:p>
                      <a:pPr algn="ctr" fontAlgn="ctr"/>
                      <a:r>
                        <a:rPr lang="el-GR" sz="1200" b="1" i="0" u="none" strike="noStrike">
                          <a:solidFill>
                            <a:srgbClr val="000000"/>
                          </a:solidFill>
                          <a:effectLst/>
                          <a:latin typeface="Arial" panose="020B0604020202020204" pitchFamily="34" charset="0"/>
                        </a:rPr>
                        <a:t>ΣυΔΝΑ 13</a:t>
                      </a:r>
                    </a:p>
                  </a:txBody>
                  <a:tcPr marL="9525" marR="9525" marT="9525" marB="0" anchor="ctr"/>
                </a:tc>
                <a:tc>
                  <a:txBody>
                    <a:bodyPr/>
                    <a:lstStyle/>
                    <a:p>
                      <a:pPr algn="ctr" fontAlgn="ctr"/>
                      <a:r>
                        <a:rPr lang="el-GR" sz="1200" b="0" i="0" u="none" strike="noStrike">
                          <a:solidFill>
                            <a:srgbClr val="000000"/>
                          </a:solidFill>
                          <a:effectLst/>
                          <a:latin typeface="Arial" panose="020B0604020202020204" pitchFamily="34" charset="0"/>
                        </a:rPr>
                        <a:t>Πράσινη πολιτιστική διαδρομή Δήμου Αλίμου</a:t>
                      </a:r>
                    </a:p>
                  </a:txBody>
                  <a:tcPr marL="9525" marR="9525" marT="9525" marB="0" anchor="ctr"/>
                </a:tc>
                <a:tc>
                  <a:txBody>
                    <a:bodyPr/>
                    <a:lstStyle/>
                    <a:p>
                      <a:pPr algn="ctr" fontAlgn="ctr"/>
                      <a:r>
                        <a:rPr lang="el-GR" sz="1200" b="0" i="0" u="none" strike="noStrike">
                          <a:solidFill>
                            <a:srgbClr val="000000"/>
                          </a:solidFill>
                          <a:effectLst/>
                          <a:latin typeface="Arial" panose="020B0604020202020204" pitchFamily="34" charset="0"/>
                        </a:rPr>
                        <a:t>40%</a:t>
                      </a:r>
                    </a:p>
                  </a:txBody>
                  <a:tcPr marL="9525" marR="9525" marT="9525" marB="0" anchor="ctr"/>
                </a:tc>
                <a:extLst>
                  <a:ext uri="{0D108BD9-81ED-4DB2-BD59-A6C34878D82A}">
                    <a16:rowId xmlns:a16="http://schemas.microsoft.com/office/drawing/2014/main" xmlns="" val="3047610188"/>
                  </a:ext>
                </a:extLst>
              </a:tr>
              <a:tr h="377723">
                <a:tc vMerge="1">
                  <a:txBody>
                    <a:bodyPr/>
                    <a:lstStyle/>
                    <a:p>
                      <a:endParaRPr lang="el-GR"/>
                    </a:p>
                  </a:txBody>
                  <a:tcPr/>
                </a:tc>
                <a:tc>
                  <a:txBody>
                    <a:bodyPr/>
                    <a:lstStyle/>
                    <a:p>
                      <a:pPr algn="ctr" fontAlgn="ctr"/>
                      <a:r>
                        <a:rPr lang="el-GR" sz="1200" b="1" i="0" u="none" strike="noStrike">
                          <a:solidFill>
                            <a:srgbClr val="000000"/>
                          </a:solidFill>
                          <a:effectLst/>
                          <a:latin typeface="Calibri" panose="020F0502020204030204" pitchFamily="34" charset="0"/>
                        </a:rPr>
                        <a:t>079</a:t>
                      </a:r>
                    </a:p>
                  </a:txBody>
                  <a:tcPr marL="9525" marR="9525" marT="9525" marB="0" anchor="ctr"/>
                </a:tc>
                <a:tc>
                  <a:txBody>
                    <a:bodyPr/>
                    <a:lstStyle/>
                    <a:p>
                      <a:pPr algn="ctr" fontAlgn="ctr"/>
                      <a:r>
                        <a:rPr lang="el-GR" sz="1200" b="1" i="0" u="none" strike="noStrike">
                          <a:solidFill>
                            <a:srgbClr val="000000"/>
                          </a:solidFill>
                          <a:effectLst/>
                          <a:latin typeface="Arial" panose="020B0604020202020204" pitchFamily="34" charset="0"/>
                        </a:rPr>
                        <a:t>ΣυΔΝΑ 14</a:t>
                      </a:r>
                    </a:p>
                  </a:txBody>
                  <a:tcPr marL="9525" marR="9525" marT="9525" marB="0" anchor="ctr"/>
                </a:tc>
                <a:tc>
                  <a:txBody>
                    <a:bodyPr/>
                    <a:lstStyle/>
                    <a:p>
                      <a:pPr algn="ctr" fontAlgn="ctr"/>
                      <a:r>
                        <a:rPr lang="el-GR" sz="1200" b="0" i="0" u="none" strike="noStrike">
                          <a:solidFill>
                            <a:srgbClr val="000000"/>
                          </a:solidFill>
                          <a:effectLst/>
                          <a:latin typeface="Arial" panose="020B0604020202020204" pitchFamily="34" charset="0"/>
                        </a:rPr>
                        <a:t>Λειτουργική και περιβαλλοντική αναβάθμιση πεζόδρομου Αγ. Δημητρίου</a:t>
                      </a:r>
                    </a:p>
                  </a:txBody>
                  <a:tcPr marL="9525" marR="9525" marT="9525" marB="0" anchor="ctr"/>
                </a:tc>
                <a:tc>
                  <a:txBody>
                    <a:bodyPr/>
                    <a:lstStyle/>
                    <a:p>
                      <a:pPr algn="ctr" fontAlgn="ctr"/>
                      <a:r>
                        <a:rPr lang="el-GR" sz="1200" b="0" i="0" u="none" strike="noStrike">
                          <a:solidFill>
                            <a:srgbClr val="000000"/>
                          </a:solidFill>
                          <a:effectLst/>
                          <a:latin typeface="Arial" panose="020B0604020202020204" pitchFamily="34" charset="0"/>
                        </a:rPr>
                        <a:t>40%</a:t>
                      </a:r>
                    </a:p>
                  </a:txBody>
                  <a:tcPr marL="9525" marR="9525" marT="9525" marB="0" anchor="ctr"/>
                </a:tc>
                <a:extLst>
                  <a:ext uri="{0D108BD9-81ED-4DB2-BD59-A6C34878D82A}">
                    <a16:rowId xmlns:a16="http://schemas.microsoft.com/office/drawing/2014/main" xmlns="" val="3341705367"/>
                  </a:ext>
                </a:extLst>
              </a:tr>
              <a:tr h="464537">
                <a:tc vMerge="1">
                  <a:txBody>
                    <a:bodyPr/>
                    <a:lstStyle/>
                    <a:p>
                      <a:endParaRPr lang="el-GR"/>
                    </a:p>
                  </a:txBody>
                  <a:tcPr/>
                </a:tc>
                <a:tc>
                  <a:txBody>
                    <a:bodyPr/>
                    <a:lstStyle/>
                    <a:p>
                      <a:pPr algn="ctr" fontAlgn="ctr"/>
                      <a:r>
                        <a:rPr lang="el-GR" sz="1200" b="1" i="0" u="none" strike="noStrike">
                          <a:solidFill>
                            <a:srgbClr val="000000"/>
                          </a:solidFill>
                          <a:effectLst/>
                          <a:latin typeface="Calibri" panose="020F0502020204030204" pitchFamily="34" charset="0"/>
                        </a:rPr>
                        <a:t>058</a:t>
                      </a:r>
                    </a:p>
                  </a:txBody>
                  <a:tcPr marL="9525" marR="9525" marT="9525" marB="0" anchor="ctr"/>
                </a:tc>
                <a:tc>
                  <a:txBody>
                    <a:bodyPr/>
                    <a:lstStyle/>
                    <a:p>
                      <a:pPr algn="ctr" fontAlgn="ctr"/>
                      <a:r>
                        <a:rPr lang="el-GR" sz="1200" b="1" i="0" u="none" strike="noStrike">
                          <a:solidFill>
                            <a:srgbClr val="000000"/>
                          </a:solidFill>
                          <a:effectLst/>
                          <a:latin typeface="Arial" panose="020B0604020202020204" pitchFamily="34" charset="0"/>
                        </a:rPr>
                        <a:t>ΣυΔΝΑ 15</a:t>
                      </a: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Επέκταση δικτύου αποχέτευσης </a:t>
                      </a:r>
                      <a:r>
                        <a:rPr lang="el-GR" sz="1200" b="0" i="0" u="none" strike="noStrike" dirty="0" err="1">
                          <a:solidFill>
                            <a:srgbClr val="000000"/>
                          </a:solidFill>
                          <a:effectLst/>
                          <a:latin typeface="Arial" panose="020B0604020202020204" pitchFamily="34" charset="0"/>
                        </a:rPr>
                        <a:t>ομβρίων</a:t>
                      </a:r>
                      <a:r>
                        <a:rPr lang="el-GR" sz="1200" b="0" i="0" u="none" strike="noStrike" dirty="0">
                          <a:solidFill>
                            <a:srgbClr val="000000"/>
                          </a:solidFill>
                          <a:effectLst/>
                          <a:latin typeface="Arial" panose="020B0604020202020204" pitchFamily="34" charset="0"/>
                        </a:rPr>
                        <a:t> στην περιοχή Πανί του Δήμου Αλίμου - </a:t>
                      </a:r>
                      <a:r>
                        <a:rPr lang="el-GR" sz="1200" b="0" i="0" u="none" strike="noStrike" dirty="0" err="1">
                          <a:solidFill>
                            <a:srgbClr val="000000"/>
                          </a:solidFill>
                          <a:effectLst/>
                          <a:latin typeface="Arial" panose="020B0604020202020204" pitchFamily="34" charset="0"/>
                        </a:rPr>
                        <a:t>Υποέργο</a:t>
                      </a:r>
                      <a:r>
                        <a:rPr lang="el-GR" sz="1200" b="0" i="0" u="none" strike="noStrike" dirty="0">
                          <a:solidFill>
                            <a:srgbClr val="000000"/>
                          </a:solidFill>
                          <a:effectLst/>
                          <a:latin typeface="Arial" panose="020B0604020202020204" pitchFamily="34" charset="0"/>
                        </a:rPr>
                        <a:t> 1</a:t>
                      </a:r>
                    </a:p>
                  </a:txBody>
                  <a:tcPr marL="9525" marR="9525" marT="9525" marB="0" anchor="ctr"/>
                </a:tc>
                <a:tc>
                  <a:txBody>
                    <a:bodyPr/>
                    <a:lstStyle/>
                    <a:p>
                      <a:pPr algn="ctr" fontAlgn="ctr"/>
                      <a:r>
                        <a:rPr lang="el-GR" sz="1200" b="0" i="0" u="none" strike="noStrike">
                          <a:solidFill>
                            <a:srgbClr val="000000"/>
                          </a:solidFill>
                          <a:effectLst/>
                          <a:latin typeface="Arial" panose="020B0604020202020204" pitchFamily="34" charset="0"/>
                        </a:rPr>
                        <a:t>100%</a:t>
                      </a:r>
                    </a:p>
                  </a:txBody>
                  <a:tcPr marL="9525" marR="9525" marT="9525" marB="0" anchor="ctr"/>
                </a:tc>
                <a:extLst>
                  <a:ext uri="{0D108BD9-81ED-4DB2-BD59-A6C34878D82A}">
                    <a16:rowId xmlns:a16="http://schemas.microsoft.com/office/drawing/2014/main" xmlns="" val="816977978"/>
                  </a:ext>
                </a:extLst>
              </a:tr>
              <a:tr h="534147">
                <a:tc vMerge="1">
                  <a:txBody>
                    <a:bodyPr/>
                    <a:lstStyle/>
                    <a:p>
                      <a:pPr algn="ctr" fontAlgn="ctr"/>
                      <a:endParaRPr lang="el-GR"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l-GR" sz="1200" b="1" i="0" u="none" strike="noStrike">
                          <a:solidFill>
                            <a:srgbClr val="000000"/>
                          </a:solidFill>
                          <a:effectLst/>
                          <a:latin typeface="Calibri" panose="020F0502020204030204" pitchFamily="34" charset="0"/>
                        </a:rPr>
                        <a:t>045</a:t>
                      </a:r>
                    </a:p>
                  </a:txBody>
                  <a:tcPr marL="9525" marR="9525" marT="9525" marB="0" anchor="ctr"/>
                </a:tc>
                <a:tc>
                  <a:txBody>
                    <a:bodyPr/>
                    <a:lstStyle/>
                    <a:p>
                      <a:pPr algn="ctr" fontAlgn="ctr"/>
                      <a:r>
                        <a:rPr lang="el-GR" sz="1200" b="1" i="0" u="none" strike="noStrike">
                          <a:solidFill>
                            <a:srgbClr val="000000"/>
                          </a:solidFill>
                          <a:effectLst/>
                          <a:latin typeface="Arial" panose="020B0604020202020204" pitchFamily="34" charset="0"/>
                        </a:rPr>
                        <a:t>ΣυΔΝΑ 21</a:t>
                      </a: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ΚΕΑΤ - Δια βίου Μάθηση</a:t>
                      </a:r>
                    </a:p>
                  </a:txBody>
                  <a:tcPr marL="9525" marR="9525" marT="9525" marB="0" anchor="ctr"/>
                </a:tc>
                <a:tc>
                  <a:txBody>
                    <a:bodyPr/>
                    <a:lstStyle/>
                    <a:p>
                      <a:pPr algn="ctr" fontAlgn="ctr"/>
                      <a:r>
                        <a:rPr lang="el-GR" sz="1200" b="0" i="0" u="none" strike="noStrike" dirty="0">
                          <a:solidFill>
                            <a:srgbClr val="000000"/>
                          </a:solidFill>
                          <a:effectLst/>
                          <a:latin typeface="Arial" panose="020B0604020202020204" pitchFamily="34" charset="0"/>
                        </a:rPr>
                        <a:t>100%</a:t>
                      </a:r>
                    </a:p>
                  </a:txBody>
                  <a:tcPr marL="9525" marR="9525" marT="9525" marB="0" anchor="ctr"/>
                </a:tc>
                <a:extLst>
                  <a:ext uri="{0D108BD9-81ED-4DB2-BD59-A6C34878D82A}">
                    <a16:rowId xmlns:a16="http://schemas.microsoft.com/office/drawing/2014/main" xmlns="" val="1603460996"/>
                  </a:ext>
                </a:extLst>
              </a:tr>
            </a:tbl>
          </a:graphicData>
        </a:graphic>
      </p:graphicFrame>
    </p:spTree>
    <p:extLst>
      <p:ext uri="{BB962C8B-B14F-4D97-AF65-F5344CB8AC3E}">
        <p14:creationId xmlns:p14="http://schemas.microsoft.com/office/powerpoint/2010/main" val="33888950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2DC9B965-9FE7-AF78-8A7E-D8AAD3B86DBD}"/>
              </a:ext>
            </a:extLst>
          </p:cNvPr>
          <p:cNvSpPr txBox="1"/>
          <p:nvPr/>
        </p:nvSpPr>
        <p:spPr>
          <a:xfrm>
            <a:off x="467543" y="5553763"/>
            <a:ext cx="7848873" cy="535531"/>
          </a:xfrm>
          <a:prstGeom prst="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lvl="0" algn="ctr" defTabSz="533400">
              <a:lnSpc>
                <a:spcPct val="90000"/>
              </a:lnSpc>
              <a:spcBef>
                <a:spcPct val="0"/>
              </a:spcBef>
              <a:spcAft>
                <a:spcPct val="35000"/>
              </a:spcAft>
            </a:pPr>
            <a:r>
              <a:rPr lang="el-GR" sz="1600" b="1" dirty="0" smtClean="0">
                <a:solidFill>
                  <a:sysClr val="window" lastClr="FFFFFF"/>
                </a:solidFill>
                <a:cs typeface="Arial" pitchFamily="34" charset="0"/>
              </a:rPr>
              <a:t>43</a:t>
            </a:r>
            <a:r>
              <a:rPr lang="el-GR" sz="1600" b="1" dirty="0">
                <a:solidFill>
                  <a:sysClr val="window" lastClr="FFFFFF"/>
                </a:solidFill>
                <a:cs typeface="Arial" pitchFamily="34" charset="0"/>
              </a:rPr>
              <a:t>% </a:t>
            </a:r>
            <a:r>
              <a:rPr lang="el-GR" sz="1600" b="1" dirty="0" smtClean="0">
                <a:solidFill>
                  <a:sysClr val="window" lastClr="FFFFFF"/>
                </a:solidFill>
                <a:cs typeface="Arial" pitchFamily="34" charset="0"/>
              </a:rPr>
              <a:t>του π/υ των ήδη δρομολογημένων δράσεων συμβάλλει </a:t>
            </a:r>
            <a:r>
              <a:rPr lang="el-GR" sz="1600" b="1" dirty="0">
                <a:solidFill>
                  <a:sysClr val="window" lastClr="FFFFFF"/>
                </a:solidFill>
                <a:cs typeface="Arial" pitchFamily="34" charset="0"/>
              </a:rPr>
              <a:t>στην αντιμετώπιση της κλιματικής αλλαγής.</a:t>
            </a:r>
            <a:endParaRPr lang="el-GR" sz="1600" b="1" dirty="0">
              <a:solidFill>
                <a:sysClr val="window" lastClr="FFFFFF"/>
              </a:solidFill>
              <a:cs typeface="Arial" pitchFamily="34" charset="0"/>
            </a:endParaRPr>
          </a:p>
        </p:txBody>
      </p:sp>
      <p:sp>
        <p:nvSpPr>
          <p:cNvPr id="10" name="Τίτλος 1"/>
          <p:cNvSpPr txBox="1">
            <a:spLocks/>
          </p:cNvSpPr>
          <p:nvPr/>
        </p:nvSpPr>
        <p:spPr>
          <a:xfrm>
            <a:off x="0" y="44624"/>
            <a:ext cx="9144000"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l-GR" sz="2000" dirty="0"/>
              <a:t>Τι </a:t>
            </a:r>
            <a:r>
              <a:rPr lang="el-GR" sz="2000" dirty="0" err="1"/>
              <a:t>δρασεισ</a:t>
            </a:r>
            <a:r>
              <a:rPr lang="el-GR" sz="2000" dirty="0"/>
              <a:t> </a:t>
            </a:r>
            <a:r>
              <a:rPr lang="el-GR" sz="2000" dirty="0" err="1" smtClean="0"/>
              <a:t>εχουν</a:t>
            </a:r>
            <a:r>
              <a:rPr lang="el-GR" sz="2000" dirty="0" smtClean="0"/>
              <a:t> </a:t>
            </a:r>
            <a:r>
              <a:rPr lang="el-GR" sz="2000" dirty="0" err="1" smtClean="0"/>
              <a:t>δρομολογηθει</a:t>
            </a:r>
            <a:r>
              <a:rPr lang="el-GR" sz="2000" dirty="0" smtClean="0"/>
              <a:t> </a:t>
            </a:r>
            <a:r>
              <a:rPr lang="el-GR" sz="2000" dirty="0"/>
              <a:t>για την </a:t>
            </a:r>
            <a:r>
              <a:rPr lang="el-GR" sz="2000" dirty="0" err="1"/>
              <a:t>περιοχη</a:t>
            </a:r>
            <a:r>
              <a:rPr lang="el-GR" sz="2000" dirty="0"/>
              <a:t> </a:t>
            </a:r>
            <a:r>
              <a:rPr lang="el-GR" sz="2000" dirty="0" err="1"/>
              <a:t>βαα</a:t>
            </a:r>
            <a:r>
              <a:rPr lang="el-GR" sz="2000" dirty="0"/>
              <a:t> στην </a:t>
            </a:r>
            <a:r>
              <a:rPr lang="el-GR" sz="2000" dirty="0" err="1"/>
              <a:t>προγραμματικη</a:t>
            </a:r>
            <a:r>
              <a:rPr lang="el-GR" sz="2000" dirty="0"/>
              <a:t> </a:t>
            </a:r>
            <a:r>
              <a:rPr lang="el-GR" sz="2000" dirty="0" err="1"/>
              <a:t>περιοδο</a:t>
            </a:r>
            <a:r>
              <a:rPr lang="el-GR" sz="2000" dirty="0"/>
              <a:t> 2021-2027;</a:t>
            </a:r>
          </a:p>
        </p:txBody>
      </p:sp>
      <p:pic>
        <p:nvPicPr>
          <p:cNvPr id="3" name="Εικόνα 2"/>
          <p:cNvPicPr>
            <a:picLocks noChangeAspect="1"/>
          </p:cNvPicPr>
          <p:nvPr/>
        </p:nvPicPr>
        <p:blipFill>
          <a:blip r:embed="rId2"/>
          <a:stretch>
            <a:fillRect/>
          </a:stretch>
        </p:blipFill>
        <p:spPr>
          <a:xfrm>
            <a:off x="100372" y="1045260"/>
            <a:ext cx="7775691" cy="4905367"/>
          </a:xfrm>
          <a:prstGeom prst="rect">
            <a:avLst/>
          </a:prstGeom>
        </p:spPr>
      </p:pic>
      <p:pic>
        <p:nvPicPr>
          <p:cNvPr id="4" name="Εικόνα 3"/>
          <p:cNvPicPr>
            <a:picLocks noChangeAspect="1"/>
          </p:cNvPicPr>
          <p:nvPr/>
        </p:nvPicPr>
        <p:blipFill>
          <a:blip r:embed="rId3"/>
          <a:stretch>
            <a:fillRect/>
          </a:stretch>
        </p:blipFill>
        <p:spPr>
          <a:xfrm>
            <a:off x="6566846" y="1124744"/>
            <a:ext cx="2577154" cy="2841478"/>
          </a:xfrm>
          <a:prstGeom prst="rect">
            <a:avLst/>
          </a:prstGeom>
        </p:spPr>
      </p:pic>
      <p:sp>
        <p:nvSpPr>
          <p:cNvPr id="8" name="TextBox 7"/>
          <p:cNvSpPr txBox="1"/>
          <p:nvPr/>
        </p:nvSpPr>
        <p:spPr>
          <a:xfrm>
            <a:off x="6759939" y="620688"/>
            <a:ext cx="2232248" cy="600164"/>
          </a:xfrm>
          <a:prstGeom prst="rect">
            <a:avLst/>
          </a:prstGeom>
          <a:noFill/>
        </p:spPr>
        <p:txBody>
          <a:bodyPr wrap="square" rtlCol="0">
            <a:spAutoFit/>
          </a:bodyPr>
          <a:lstStyle/>
          <a:p>
            <a:pPr algn="ctr"/>
            <a:r>
              <a:rPr lang="el-GR" sz="1100" dirty="0" smtClean="0"/>
              <a:t>Κατανομή των ήδη δρομολογημένων δράσεων ανά Ειδικό Στόχο</a:t>
            </a:r>
            <a:endParaRPr lang="el-GR" sz="1100" dirty="0"/>
          </a:p>
        </p:txBody>
      </p:sp>
      <p:sp>
        <p:nvSpPr>
          <p:cNvPr id="9" name="TextBox 8"/>
          <p:cNvSpPr txBox="1"/>
          <p:nvPr/>
        </p:nvSpPr>
        <p:spPr>
          <a:xfrm>
            <a:off x="2483768" y="1443343"/>
            <a:ext cx="2232248" cy="261610"/>
          </a:xfrm>
          <a:prstGeom prst="rect">
            <a:avLst/>
          </a:prstGeom>
          <a:noFill/>
        </p:spPr>
        <p:txBody>
          <a:bodyPr wrap="square" rtlCol="0">
            <a:spAutoFit/>
          </a:bodyPr>
          <a:lstStyle/>
          <a:p>
            <a:r>
              <a:rPr lang="el-GR" sz="1100" dirty="0" smtClean="0"/>
              <a:t>Κατανομή ανά Ειδικό Στόχο</a:t>
            </a:r>
            <a:endParaRPr lang="el-GR" sz="1100" dirty="0"/>
          </a:p>
        </p:txBody>
      </p:sp>
    </p:spTree>
    <p:extLst>
      <p:ext uri="{BB962C8B-B14F-4D97-AF65-F5344CB8AC3E}">
        <p14:creationId xmlns:p14="http://schemas.microsoft.com/office/powerpoint/2010/main" val="6511850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179512" y="188640"/>
            <a:ext cx="5212080" cy="2332874"/>
          </a:xfrm>
        </p:spPr>
        <p:txBody>
          <a:bodyPr anchor="ctr"/>
          <a:lstStyle/>
          <a:p>
            <a:pPr algn="just"/>
            <a:r>
              <a:rPr lang="el-GR" sz="2000" cap="none" dirty="0" smtClean="0">
                <a:solidFill>
                  <a:schemeClr val="bg2">
                    <a:lumMod val="25000"/>
                  </a:schemeClr>
                </a:solidFill>
              </a:rPr>
              <a:t>Σας καλούμε να γίνεται συμμέτοχοι στον ανοιχτό διάλογο για την επικαιροποίηση της ΣΒΑΑ «Η μουσική και η ιστορία των δρόμων» στην περιοχή των 3 δήμων Καλλιθέας, </a:t>
            </a:r>
            <a:r>
              <a:rPr lang="el-GR" sz="2000" cap="none" dirty="0">
                <a:solidFill>
                  <a:schemeClr val="bg2">
                    <a:lumMod val="25000"/>
                  </a:schemeClr>
                </a:solidFill>
              </a:rPr>
              <a:t>Π</a:t>
            </a:r>
            <a:r>
              <a:rPr lang="el-GR" sz="2000" cap="none" dirty="0" smtClean="0">
                <a:solidFill>
                  <a:schemeClr val="bg2">
                    <a:lumMod val="25000"/>
                  </a:schemeClr>
                </a:solidFill>
              </a:rPr>
              <a:t>αλαιού Φαλήρου και Αλίμου.</a:t>
            </a:r>
            <a:endParaRPr lang="el-GR" sz="2000" cap="none" dirty="0">
              <a:solidFill>
                <a:schemeClr val="bg2">
                  <a:lumMod val="25000"/>
                </a:schemeClr>
              </a:solidFill>
            </a:endParaRPr>
          </a:p>
        </p:txBody>
      </p:sp>
      <p:sp>
        <p:nvSpPr>
          <p:cNvPr id="3" name="Θέση περιεχομένου 2"/>
          <p:cNvSpPr>
            <a:spLocks noGrp="1"/>
          </p:cNvSpPr>
          <p:nvPr>
            <p:ph idx="1"/>
          </p:nvPr>
        </p:nvSpPr>
        <p:spPr>
          <a:xfrm>
            <a:off x="4932040" y="1772816"/>
            <a:ext cx="4176464" cy="3096345"/>
          </a:xfrm>
        </p:spPr>
        <p:txBody>
          <a:bodyPr anchor="ctr">
            <a:normAutofit/>
          </a:bodyPr>
          <a:lstStyle/>
          <a:p>
            <a:pPr marL="0" indent="0" algn="ctr"/>
            <a:r>
              <a:rPr lang="el-GR" sz="2000" dirty="0" smtClean="0"/>
              <a:t>Περίοδος Διαβούλευσης</a:t>
            </a:r>
          </a:p>
          <a:p>
            <a:pPr marL="0" indent="0" algn="ctr"/>
            <a:r>
              <a:rPr lang="el-GR" sz="2000" dirty="0" smtClean="0"/>
              <a:t>Έναρξη: 07/07/2023</a:t>
            </a:r>
          </a:p>
          <a:p>
            <a:pPr marL="0" indent="0" algn="ctr"/>
            <a:r>
              <a:rPr lang="el-GR" sz="2000" dirty="0" smtClean="0"/>
              <a:t>Λήξη: 21/07/2023</a:t>
            </a:r>
          </a:p>
          <a:p>
            <a:pPr marL="0" indent="0" algn="ctr"/>
            <a:endParaRPr lang="el-GR" sz="2000" dirty="0" smtClean="0"/>
          </a:p>
          <a:p>
            <a:pPr marL="0" indent="0" algn="ctr"/>
            <a:r>
              <a:rPr lang="el-GR" sz="2000" dirty="0" smtClean="0"/>
              <a:t>Οι </a:t>
            </a:r>
            <a:r>
              <a:rPr lang="el-GR" sz="2000" dirty="0" smtClean="0"/>
              <a:t>προτάσεις μπορούν να αποστέλλονται στο </a:t>
            </a:r>
          </a:p>
          <a:p>
            <a:pPr marL="0" indent="0" algn="ctr"/>
            <a:r>
              <a:rPr lang="en-US" sz="2000" u="sng" dirty="0" smtClean="0"/>
              <a:t>info@sydna.gr</a:t>
            </a:r>
            <a:endParaRPr lang="el-GR" sz="2000" u="sng" dirty="0" smtClean="0"/>
          </a:p>
        </p:txBody>
      </p:sp>
    </p:spTree>
    <p:extLst>
      <p:ext uri="{BB962C8B-B14F-4D97-AF65-F5344CB8AC3E}">
        <p14:creationId xmlns:p14="http://schemas.microsoft.com/office/powerpoint/2010/main" val="26855893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ctrTitle"/>
          </p:nvPr>
        </p:nvSpPr>
        <p:spPr>
          <a:xfrm>
            <a:off x="3122339" y="3861048"/>
            <a:ext cx="6008663" cy="1204306"/>
          </a:xfrm>
        </p:spPr>
        <p:txBody>
          <a:bodyPr anchor="ctr"/>
          <a:lstStyle/>
          <a:p>
            <a:pPr algn="ctr"/>
            <a:r>
              <a:rPr lang="el-GR" sz="2800" dirty="0"/>
              <a:t>ΣΑΣ </a:t>
            </a:r>
            <a:r>
              <a:rPr lang="el-GR" sz="2800" dirty="0" err="1" smtClean="0"/>
              <a:t>Ευχαριστουμε</a:t>
            </a:r>
            <a:endParaRPr lang="el-GR" sz="2800" dirty="0"/>
          </a:p>
        </p:txBody>
      </p:sp>
      <p:pic>
        <p:nvPicPr>
          <p:cNvPr id="4" name="Picture 2" descr="ΣΥΝΔΕΣΜΟΣ ΔΗΜΩΝ ΝΟΤΙΑΣ ΑΤΤΙΚΗ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198341"/>
            <a:ext cx="1436415" cy="8400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kallithea.gr/wp-content/uploads/2021/01/logo-large-tr-400x4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704" y="116632"/>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https://cdn.e-satisfaction.com/files/q/Hr1nxdsnRCitr8w7jmrHZQ/profile/icon_cR0fudc4QlamgKIA8Cr60g.PN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0298" t="26861" r="20773" b="16903"/>
          <a:stretch/>
        </p:blipFill>
        <p:spPr bwMode="auto">
          <a:xfrm>
            <a:off x="2987824" y="77493"/>
            <a:ext cx="1224136" cy="9867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3" descr="Δήμος Αλίμου - ΠΕΔΑ"/>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5600" r="25067"/>
          <a:stretch/>
        </p:blipFill>
        <p:spPr bwMode="auto">
          <a:xfrm>
            <a:off x="4355976" y="120378"/>
            <a:ext cx="936104" cy="948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792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0"/>
            <a:ext cx="4310215" cy="521256"/>
          </a:xfrm>
        </p:spPr>
        <p:txBody>
          <a:bodyPr/>
          <a:lstStyle/>
          <a:p>
            <a:pPr algn="ctr"/>
            <a:r>
              <a:rPr lang="el-GR" sz="2000" dirty="0"/>
              <a:t>Ποια </a:t>
            </a:r>
            <a:r>
              <a:rPr lang="el-GR" sz="2000" dirty="0" err="1"/>
              <a:t>ειναι</a:t>
            </a:r>
            <a:r>
              <a:rPr lang="el-GR" sz="2000" dirty="0"/>
              <a:t> η </a:t>
            </a:r>
            <a:r>
              <a:rPr lang="el-GR" sz="2000" dirty="0" err="1"/>
              <a:t>περιοχη</a:t>
            </a:r>
            <a:r>
              <a:rPr lang="el-GR" sz="2000" dirty="0"/>
              <a:t> </a:t>
            </a:r>
            <a:r>
              <a:rPr lang="el-GR" sz="2000" dirty="0" err="1"/>
              <a:t>βαα</a:t>
            </a:r>
            <a:r>
              <a:rPr lang="el-GR" sz="2000" dirty="0"/>
              <a:t>;</a:t>
            </a:r>
          </a:p>
        </p:txBody>
      </p:sp>
      <p:sp>
        <p:nvSpPr>
          <p:cNvPr id="31" name="TextBox 30"/>
          <p:cNvSpPr txBox="1"/>
          <p:nvPr/>
        </p:nvSpPr>
        <p:spPr>
          <a:xfrm>
            <a:off x="0" y="404664"/>
            <a:ext cx="4310217" cy="6456789"/>
          </a:xfrm>
          <a:prstGeom prst="rect">
            <a:avLst/>
          </a:prstGeom>
          <a:noFill/>
        </p:spPr>
        <p:txBody>
          <a:bodyPr wrap="square" rtlCol="0" anchor="ctr">
            <a:spAutoFit/>
          </a:bodyPr>
          <a:lstStyle/>
          <a:p>
            <a:pPr marL="285750" indent="-285750">
              <a:buFont typeface="Wingdings" panose="05000000000000000000" pitchFamily="2" charset="2"/>
              <a:buChar char="§"/>
            </a:pPr>
            <a:r>
              <a:rPr lang="el-GR" sz="1400" b="1" dirty="0"/>
              <a:t>Περιλαμβάνει:</a:t>
            </a:r>
            <a:r>
              <a:rPr lang="el-GR" sz="1400" dirty="0"/>
              <a:t> τον Δήμο Καλλιθέας και τμήματα των Δήμων Αλίμου και Παλαιού Φαλήρου </a:t>
            </a:r>
          </a:p>
          <a:p>
            <a:pPr marL="285750" indent="-285750">
              <a:buFont typeface="Wingdings" panose="05000000000000000000" pitchFamily="2" charset="2"/>
              <a:buChar char="§"/>
            </a:pPr>
            <a:r>
              <a:rPr lang="el-GR" sz="1400" b="1" dirty="0" err="1"/>
              <a:t>Οριοθετείται</a:t>
            </a:r>
            <a:r>
              <a:rPr lang="el-GR" sz="1400" b="1" dirty="0"/>
              <a:t>:</a:t>
            </a:r>
            <a:r>
              <a:rPr lang="el-GR" sz="1400" dirty="0"/>
              <a:t> </a:t>
            </a:r>
          </a:p>
          <a:p>
            <a:pPr marL="550863" lvl="1" indent="-93663">
              <a:buFont typeface="Arial" panose="020B0604020202020204" pitchFamily="34" charset="0"/>
              <a:buChar char="•"/>
            </a:pPr>
            <a:r>
              <a:rPr lang="el-GR" sz="1400" dirty="0"/>
              <a:t>στον Δήμο Καλλιθέας, βόρεια από την </a:t>
            </a:r>
            <a:r>
              <a:rPr lang="el-GR" sz="1400" dirty="0" err="1"/>
              <a:t>λεωφ</a:t>
            </a:r>
            <a:r>
              <a:rPr lang="el-GR" sz="1400" dirty="0"/>
              <a:t>. </a:t>
            </a:r>
            <a:r>
              <a:rPr lang="el-GR" sz="1400" dirty="0" err="1"/>
              <a:t>Ποσειδώνος</a:t>
            </a:r>
            <a:r>
              <a:rPr lang="el-GR" sz="1400" dirty="0"/>
              <a:t> από τις οδούς Παναγή Τσαλδάρη – Ιλισού, Χανδρή, Κύπρου, Θεσσαλονίκης, </a:t>
            </a:r>
            <a:r>
              <a:rPr lang="el-GR" sz="1400" dirty="0" err="1"/>
              <a:t>Χαμοστέρνας</a:t>
            </a:r>
            <a:r>
              <a:rPr lang="el-GR" sz="1400" dirty="0"/>
              <a:t>, Λαγουμιτζή, Συγγρού &amp; νότια της </a:t>
            </a:r>
            <a:r>
              <a:rPr lang="el-GR" sz="1400" dirty="0" err="1"/>
              <a:t>λεωφ</a:t>
            </a:r>
            <a:r>
              <a:rPr lang="el-GR" sz="1400" dirty="0"/>
              <a:t>. </a:t>
            </a:r>
            <a:r>
              <a:rPr lang="el-GR" sz="1400" dirty="0" err="1"/>
              <a:t>Ποσειδώνος</a:t>
            </a:r>
            <a:r>
              <a:rPr lang="el-GR" sz="1400" dirty="0"/>
              <a:t> από το τμήμα του μητροπολιτικού Φαληρικού Όρμου που έχει παραχωρηθεί στο Δήμο</a:t>
            </a:r>
          </a:p>
          <a:p>
            <a:pPr marL="550863" lvl="1" indent="-93663">
              <a:buFont typeface="Arial" panose="020B0604020202020204" pitchFamily="34" charset="0"/>
              <a:buChar char="•"/>
            </a:pPr>
            <a:r>
              <a:rPr lang="el-GR" sz="1400" dirty="0"/>
              <a:t>στον Δήμο Παλαιού Φαλήρου, βόρεια από την </a:t>
            </a:r>
            <a:r>
              <a:rPr lang="el-GR" sz="1400" dirty="0" err="1"/>
              <a:t>λεωφ</a:t>
            </a:r>
            <a:r>
              <a:rPr lang="el-GR" sz="1400" dirty="0"/>
              <a:t>. </a:t>
            </a:r>
            <a:r>
              <a:rPr lang="el-GR" sz="1400" dirty="0" err="1"/>
              <a:t>Ποσειδώνος</a:t>
            </a:r>
            <a:r>
              <a:rPr lang="el-GR" sz="1400" dirty="0"/>
              <a:t> από τη </a:t>
            </a:r>
            <a:r>
              <a:rPr lang="el-GR" sz="1400" dirty="0" err="1"/>
              <a:t>λεωφ</a:t>
            </a:r>
            <a:r>
              <a:rPr lang="el-GR" sz="1400" dirty="0"/>
              <a:t>. Αμφιθέας, το ρέμα Πικροδάφνης, τις οδούς Αισχύλου, Πυθαγόρα &amp; νότια της </a:t>
            </a:r>
            <a:r>
              <a:rPr lang="el-GR" sz="1400" dirty="0" err="1"/>
              <a:t>λεωφ</a:t>
            </a:r>
            <a:r>
              <a:rPr lang="el-GR" sz="1400" dirty="0"/>
              <a:t>. </a:t>
            </a:r>
            <a:r>
              <a:rPr lang="el-GR" sz="1400" dirty="0" err="1"/>
              <a:t>Ποσειδώνος</a:t>
            </a:r>
            <a:r>
              <a:rPr lang="el-GR" sz="1400" dirty="0"/>
              <a:t> από δύο τμήματα που έχουν ήδη παραχωρηθεί στο Δήμο</a:t>
            </a:r>
          </a:p>
          <a:p>
            <a:pPr marL="550863" lvl="1" indent="-93663">
              <a:buFont typeface="Arial" panose="020B0604020202020204" pitchFamily="34" charset="0"/>
              <a:buChar char="•"/>
            </a:pPr>
            <a:r>
              <a:rPr lang="el-GR" sz="1400" dirty="0"/>
              <a:t>στον Δήμο Αλίμου, βόρεια από την </a:t>
            </a:r>
            <a:r>
              <a:rPr lang="el-GR" sz="1400" dirty="0" err="1"/>
              <a:t>λεωφ</a:t>
            </a:r>
            <a:r>
              <a:rPr lang="el-GR" sz="1400" dirty="0"/>
              <a:t>. </a:t>
            </a:r>
            <a:r>
              <a:rPr lang="el-GR" sz="1400" dirty="0" err="1"/>
              <a:t>Ποσειδώνος</a:t>
            </a:r>
            <a:r>
              <a:rPr lang="el-GR" sz="1400" dirty="0"/>
              <a:t> από τις οδούς Πυθαγόρα, Θεομήτορος, </a:t>
            </a:r>
            <a:r>
              <a:rPr lang="el-GR" sz="1400" dirty="0" err="1"/>
              <a:t>λεωφ</a:t>
            </a:r>
            <a:r>
              <a:rPr lang="el-GR" sz="1400" dirty="0"/>
              <a:t>. Ιωνίας, </a:t>
            </a:r>
            <a:r>
              <a:rPr lang="el-GR" sz="1400" dirty="0" err="1"/>
              <a:t>Ήρωος</a:t>
            </a:r>
            <a:r>
              <a:rPr lang="el-GR" sz="1400" dirty="0"/>
              <a:t> </a:t>
            </a:r>
            <a:r>
              <a:rPr lang="el-GR" sz="1400" dirty="0" err="1"/>
              <a:t>Μάτση</a:t>
            </a:r>
            <a:r>
              <a:rPr lang="el-GR" sz="1400" dirty="0"/>
              <a:t>, Εθνικής Αντιστάσεως, Μ. Αλέξανδρου, </a:t>
            </a:r>
            <a:r>
              <a:rPr lang="el-GR" sz="1400" dirty="0" err="1"/>
              <a:t>Πλαπούτα</a:t>
            </a:r>
            <a:r>
              <a:rPr lang="el-GR" sz="1400" dirty="0"/>
              <a:t>, </a:t>
            </a:r>
            <a:r>
              <a:rPr lang="el-GR" sz="1400" dirty="0" err="1"/>
              <a:t>Φενεού</a:t>
            </a:r>
            <a:r>
              <a:rPr lang="el-GR" sz="1400" dirty="0"/>
              <a:t>, Κυβέλης, Αλίμου, Αεροπορίας, το όριο της ανάπτυξης του Ελληνικού &amp; νότια της </a:t>
            </a:r>
            <a:r>
              <a:rPr lang="el-GR" sz="1400" dirty="0" err="1"/>
              <a:t>λεωφ</a:t>
            </a:r>
            <a:r>
              <a:rPr lang="el-GR" sz="1400" dirty="0"/>
              <a:t>. </a:t>
            </a:r>
            <a:r>
              <a:rPr lang="el-GR" sz="1400" dirty="0" err="1"/>
              <a:t>Ποσειδώνος</a:t>
            </a:r>
            <a:r>
              <a:rPr lang="el-GR" sz="1400" dirty="0"/>
              <a:t> από τμήμα της παράκτιας ζώνης που έχει ήδη παραχωρηθεί στο Δήμο</a:t>
            </a:r>
          </a:p>
          <a:p>
            <a:pPr marL="285750" indent="-285750">
              <a:buFont typeface="Wingdings" panose="05000000000000000000" pitchFamily="2" charset="2"/>
              <a:buChar char="§"/>
            </a:pPr>
            <a:r>
              <a:rPr lang="el-GR" sz="1400" b="1" dirty="0"/>
              <a:t>Έκταση:</a:t>
            </a:r>
            <a:r>
              <a:rPr lang="el-GR" sz="1400" dirty="0"/>
              <a:t> 12,38τ.χλμ. (83,69% των 3 Δήμων &amp; 0,32% της Περιφέρειας)</a:t>
            </a:r>
          </a:p>
          <a:p>
            <a:pPr marL="285750" indent="-285750">
              <a:buFont typeface="Wingdings" panose="05000000000000000000" pitchFamily="2" charset="2"/>
              <a:buChar char="§"/>
            </a:pPr>
            <a:r>
              <a:rPr lang="el-GR" sz="1400" b="1" dirty="0"/>
              <a:t>Πληθυσμός:</a:t>
            </a:r>
            <a:r>
              <a:rPr lang="el-GR" sz="1400" dirty="0"/>
              <a:t> 176.419 (85,48% των 3 Δήμων &amp; 4,61% της Περιφέρειας)</a:t>
            </a:r>
          </a:p>
        </p:txBody>
      </p:sp>
      <p:pic>
        <p:nvPicPr>
          <p:cNvPr id="6" name="Εικόνα 5">
            <a:extLst>
              <a:ext uri="{FF2B5EF4-FFF2-40B4-BE49-F238E27FC236}">
                <a16:creationId xmlns:a16="http://schemas.microsoft.com/office/drawing/2014/main" xmlns="" id="{4D6AC697-0498-94C2-5298-0B2864D83D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0215" y="0"/>
            <a:ext cx="4833784" cy="6858000"/>
          </a:xfrm>
          <a:prstGeom prst="rect">
            <a:avLst/>
          </a:prstGeom>
        </p:spPr>
      </p:pic>
    </p:spTree>
    <p:extLst>
      <p:ext uri="{BB962C8B-B14F-4D97-AF65-F5344CB8AC3E}">
        <p14:creationId xmlns:p14="http://schemas.microsoft.com/office/powerpoint/2010/main" val="677355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755576" y="5229200"/>
            <a:ext cx="7959826" cy="1554272"/>
          </a:xfrm>
          <a:prstGeom prst="rect">
            <a:avLst/>
          </a:prstGeom>
          <a:noFill/>
        </p:spPr>
        <p:txBody>
          <a:bodyPr wrap="square" rtlCol="0">
            <a:spAutoFit/>
          </a:bodyPr>
          <a:lstStyle/>
          <a:p>
            <a:pPr marL="93663" indent="-93663" algn="just">
              <a:lnSpc>
                <a:spcPts val="1900"/>
              </a:lnSpc>
              <a:buClr>
                <a:schemeClr val="tx2"/>
              </a:buClr>
              <a:buFont typeface="Arial" panose="020B0604020202020204" pitchFamily="34" charset="0"/>
              <a:buChar char="•"/>
            </a:pPr>
            <a:r>
              <a:rPr lang="el-GR" sz="1400" dirty="0"/>
              <a:t>Καταλαμβάνει το</a:t>
            </a:r>
            <a:r>
              <a:rPr lang="en-US" sz="1400" dirty="0"/>
              <a:t> </a:t>
            </a:r>
            <a:r>
              <a:rPr lang="el-GR" sz="1400" dirty="0"/>
              <a:t>100% του </a:t>
            </a:r>
            <a:r>
              <a:rPr lang="el-GR" sz="1400" b="1" dirty="0"/>
              <a:t>παράκτιου μετώπου </a:t>
            </a:r>
            <a:r>
              <a:rPr lang="el-GR" sz="1400" dirty="0"/>
              <a:t>των 3 Δήμων και το 0,32% της Περιφέρειας</a:t>
            </a:r>
          </a:p>
          <a:p>
            <a:pPr marL="93663" indent="-93663" algn="just">
              <a:lnSpc>
                <a:spcPts val="1900"/>
              </a:lnSpc>
              <a:buClr>
                <a:schemeClr val="tx2"/>
              </a:buClr>
              <a:buFont typeface="Arial" panose="020B0604020202020204" pitchFamily="34" charset="0"/>
              <a:buChar char="•"/>
            </a:pPr>
            <a:r>
              <a:rPr lang="el-GR" sz="1400" dirty="0"/>
              <a:t>Περιλαμβάνει το 100% της </a:t>
            </a:r>
            <a:r>
              <a:rPr lang="el-GR" sz="1400" b="1" dirty="0"/>
              <a:t>κεντρική περιοχής </a:t>
            </a:r>
            <a:r>
              <a:rPr lang="el-GR" sz="1400" dirty="0"/>
              <a:t>των 3 Δήμων (όπως αυτή ορίζεται από τα ΓΠΣ)</a:t>
            </a:r>
          </a:p>
          <a:p>
            <a:pPr marL="93663" indent="-93663" algn="just">
              <a:lnSpc>
                <a:spcPts val="1900"/>
              </a:lnSpc>
              <a:buClr>
                <a:schemeClr val="tx2"/>
              </a:buClr>
              <a:buFont typeface="Arial" panose="020B0604020202020204" pitchFamily="34" charset="0"/>
              <a:buChar char="•"/>
            </a:pPr>
            <a:r>
              <a:rPr lang="el-GR" sz="1400" dirty="0" smtClean="0"/>
              <a:t>Περιλαμβάνει </a:t>
            </a:r>
            <a:r>
              <a:rPr lang="el-GR" sz="1400" dirty="0"/>
              <a:t>το Κέντρο Πολιτισμού Ίδρυμα Σταύρος Νιάρχος (ΚΠΙΣΝ)</a:t>
            </a:r>
          </a:p>
          <a:p>
            <a:pPr marL="93663" indent="-93663" algn="just">
              <a:lnSpc>
                <a:spcPts val="1900"/>
              </a:lnSpc>
              <a:buClr>
                <a:schemeClr val="tx2"/>
              </a:buClr>
              <a:buFont typeface="Arial" panose="020B0604020202020204" pitchFamily="34" charset="0"/>
              <a:buChar char="•"/>
            </a:pPr>
            <a:r>
              <a:rPr lang="el-GR" sz="1400" dirty="0"/>
              <a:t>Απέχει 5χλμ. από την </a:t>
            </a:r>
            <a:r>
              <a:rPr lang="el-GR" sz="1400" b="1" dirty="0"/>
              <a:t>Ακρόπολη </a:t>
            </a:r>
            <a:r>
              <a:rPr lang="el-GR" sz="1400" b="1" dirty="0" smtClean="0"/>
              <a:t>Αθηνών</a:t>
            </a:r>
          </a:p>
          <a:p>
            <a:pPr marL="93663" indent="-93663" algn="just">
              <a:lnSpc>
                <a:spcPts val="1900"/>
              </a:lnSpc>
              <a:buClr>
                <a:schemeClr val="tx2"/>
              </a:buClr>
              <a:buFont typeface="Arial" panose="020B0604020202020204" pitchFamily="34" charset="0"/>
              <a:buChar char="•"/>
            </a:pPr>
            <a:r>
              <a:rPr lang="el-GR" sz="1400" dirty="0" smtClean="0"/>
              <a:t>Απέχει 5χλμ. από το </a:t>
            </a:r>
            <a:r>
              <a:rPr lang="el-GR" sz="1400" b="1" dirty="0" smtClean="0"/>
              <a:t>λιμάνι του Πειραιά</a:t>
            </a:r>
            <a:endParaRPr lang="el-GR" sz="1400" b="1" dirty="0"/>
          </a:p>
          <a:p>
            <a:pPr marL="93663" indent="-93663" algn="just">
              <a:lnSpc>
                <a:spcPts val="1900"/>
              </a:lnSpc>
              <a:buClr>
                <a:schemeClr val="tx2"/>
              </a:buClr>
              <a:buFont typeface="Arial" panose="020B0604020202020204" pitchFamily="34" charset="0"/>
              <a:buChar char="•"/>
            </a:pPr>
            <a:r>
              <a:rPr lang="el-GR" sz="1400" dirty="0" smtClean="0"/>
              <a:t>Απέχει </a:t>
            </a:r>
            <a:r>
              <a:rPr lang="el-GR" sz="1400" dirty="0"/>
              <a:t>38,2χλμ. από τον </a:t>
            </a:r>
            <a:r>
              <a:rPr lang="el-GR" sz="1400" b="1" dirty="0"/>
              <a:t>Διεθνή Αερολιμένα Αθηνών «Ελευθέριος Βενιζέλος»</a:t>
            </a:r>
          </a:p>
        </p:txBody>
      </p:sp>
      <p:sp>
        <p:nvSpPr>
          <p:cNvPr id="15" name="Τίτλος 3"/>
          <p:cNvSpPr txBox="1">
            <a:spLocks/>
          </p:cNvSpPr>
          <p:nvPr/>
        </p:nvSpPr>
        <p:spPr>
          <a:xfrm>
            <a:off x="1" y="4725144"/>
            <a:ext cx="9143999" cy="3089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l-GR" sz="2000" dirty="0"/>
              <a:t>Ποια </a:t>
            </a:r>
            <a:r>
              <a:rPr lang="el-GR" sz="2000" dirty="0" err="1"/>
              <a:t>ειναι</a:t>
            </a:r>
            <a:r>
              <a:rPr lang="el-GR" sz="2000" dirty="0"/>
              <a:t> η </a:t>
            </a:r>
            <a:r>
              <a:rPr lang="el-GR" sz="2000" dirty="0" err="1"/>
              <a:t>σχετικη</a:t>
            </a:r>
            <a:r>
              <a:rPr lang="el-GR" sz="2000" dirty="0"/>
              <a:t> </a:t>
            </a:r>
            <a:r>
              <a:rPr lang="el-GR" sz="2000" dirty="0" err="1"/>
              <a:t>θεση</a:t>
            </a:r>
            <a:r>
              <a:rPr lang="el-GR" sz="2000" dirty="0"/>
              <a:t> </a:t>
            </a:r>
            <a:r>
              <a:rPr lang="el-GR" sz="2000" dirty="0" err="1"/>
              <a:t>τησ</a:t>
            </a:r>
            <a:r>
              <a:rPr lang="el-GR" sz="2000" dirty="0"/>
              <a:t> </a:t>
            </a:r>
            <a:r>
              <a:rPr lang="el-GR" sz="2000" dirty="0" err="1"/>
              <a:t>περιοχησ</a:t>
            </a:r>
            <a:r>
              <a:rPr lang="el-GR" sz="2000" dirty="0"/>
              <a:t> </a:t>
            </a:r>
            <a:r>
              <a:rPr lang="el-GR" sz="2000" dirty="0" err="1"/>
              <a:t>βαα</a:t>
            </a:r>
            <a:r>
              <a:rPr lang="el-GR" sz="2000" dirty="0"/>
              <a:t>;</a:t>
            </a:r>
          </a:p>
        </p:txBody>
      </p:sp>
      <p:pic>
        <p:nvPicPr>
          <p:cNvPr id="5" name="Εικόνα 4">
            <a:extLst>
              <a:ext uri="{FF2B5EF4-FFF2-40B4-BE49-F238E27FC236}">
                <a16:creationId xmlns:a16="http://schemas.microsoft.com/office/drawing/2014/main" xmlns="" id="{4A28DF33-A8FF-3821-756F-1574D7E67401}"/>
              </a:ext>
            </a:extLst>
          </p:cNvPr>
          <p:cNvPicPr>
            <a:picLocks noChangeAspect="1"/>
          </p:cNvPicPr>
          <p:nvPr/>
        </p:nvPicPr>
        <p:blipFill rotWithShape="1">
          <a:blip r:embed="rId3">
            <a:extLst>
              <a:ext uri="{28A0092B-C50C-407E-A947-70E740481C1C}">
                <a14:useLocalDpi xmlns:a14="http://schemas.microsoft.com/office/drawing/2010/main" val="0"/>
              </a:ext>
            </a:extLst>
          </a:blip>
          <a:srcRect t="7934"/>
          <a:stretch/>
        </p:blipFill>
        <p:spPr>
          <a:xfrm>
            <a:off x="0" y="-8722"/>
            <a:ext cx="9144000" cy="4763648"/>
          </a:xfrm>
          <a:prstGeom prst="rect">
            <a:avLst/>
          </a:prstGeom>
        </p:spPr>
      </p:pic>
    </p:spTree>
    <p:extLst>
      <p:ext uri="{BB962C8B-B14F-4D97-AF65-F5344CB8AC3E}">
        <p14:creationId xmlns:p14="http://schemas.microsoft.com/office/powerpoint/2010/main" val="1201663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xmlns="" id="{B9453E8D-C661-0A33-E2EB-63281017086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042" y="570344"/>
            <a:ext cx="8751916" cy="6192000"/>
          </a:xfrm>
          <a:prstGeom prst="rect">
            <a:avLst/>
          </a:prstGeom>
          <a:noFill/>
        </p:spPr>
      </p:pic>
      <p:sp>
        <p:nvSpPr>
          <p:cNvPr id="4" name="Τίτλος 1">
            <a:extLst>
              <a:ext uri="{FF2B5EF4-FFF2-40B4-BE49-F238E27FC236}">
                <a16:creationId xmlns:a16="http://schemas.microsoft.com/office/drawing/2014/main" xmlns="" id="{83E3CC9A-5088-F6CE-53E5-60B9628854A3}"/>
              </a:ext>
            </a:extLst>
          </p:cNvPr>
          <p:cNvSpPr>
            <a:spLocks noGrp="1"/>
          </p:cNvSpPr>
          <p:nvPr>
            <p:ph type="title"/>
          </p:nvPr>
        </p:nvSpPr>
        <p:spPr>
          <a:xfrm>
            <a:off x="0" y="0"/>
            <a:ext cx="9144000" cy="548640"/>
          </a:xfrm>
        </p:spPr>
        <p:txBody>
          <a:bodyPr/>
          <a:lstStyle/>
          <a:p>
            <a:pPr algn="ctr"/>
            <a:r>
              <a:rPr lang="el-GR" sz="2000" dirty="0" err="1" smtClean="0"/>
              <a:t>ΠοιεΣ</a:t>
            </a:r>
            <a:r>
              <a:rPr lang="el-GR" sz="2000" dirty="0" smtClean="0"/>
              <a:t> </a:t>
            </a:r>
            <a:r>
              <a:rPr lang="el-GR" sz="2000" dirty="0" err="1"/>
              <a:t>ειναι</a:t>
            </a:r>
            <a:r>
              <a:rPr lang="el-GR" sz="2000" dirty="0"/>
              <a:t> οι </a:t>
            </a:r>
            <a:r>
              <a:rPr lang="el-GR" sz="2000" dirty="0" err="1" smtClean="0"/>
              <a:t>προβλεψειΣ</a:t>
            </a:r>
            <a:r>
              <a:rPr lang="el-GR" sz="2000" dirty="0" smtClean="0"/>
              <a:t> </a:t>
            </a:r>
            <a:r>
              <a:rPr lang="el-GR" sz="2000" dirty="0"/>
              <a:t>του </a:t>
            </a:r>
            <a:r>
              <a:rPr lang="el-GR" sz="2000" dirty="0" err="1"/>
              <a:t>ρσα</a:t>
            </a:r>
            <a:r>
              <a:rPr lang="el-GR" sz="2000" dirty="0"/>
              <a:t> για την </a:t>
            </a:r>
            <a:r>
              <a:rPr lang="el-GR" sz="2000" dirty="0" err="1"/>
              <a:t>περιοχη</a:t>
            </a:r>
            <a:r>
              <a:rPr lang="el-GR" sz="2000" dirty="0"/>
              <a:t> </a:t>
            </a:r>
            <a:r>
              <a:rPr lang="el-GR" sz="2000" dirty="0" err="1"/>
              <a:t>βαα</a:t>
            </a:r>
            <a:r>
              <a:rPr lang="el-GR" sz="2000" dirty="0"/>
              <a:t>;</a:t>
            </a:r>
            <a:endParaRPr lang="en-GB" sz="2000" dirty="0"/>
          </a:p>
        </p:txBody>
      </p:sp>
      <p:sp>
        <p:nvSpPr>
          <p:cNvPr id="5" name="TextBox 4">
            <a:extLst>
              <a:ext uri="{FF2B5EF4-FFF2-40B4-BE49-F238E27FC236}">
                <a16:creationId xmlns:a16="http://schemas.microsoft.com/office/drawing/2014/main" xmlns="" id="{09AC5018-4B81-A31C-BBDC-4E22888E3FE1}"/>
              </a:ext>
            </a:extLst>
          </p:cNvPr>
          <p:cNvSpPr txBox="1"/>
          <p:nvPr/>
        </p:nvSpPr>
        <p:spPr>
          <a:xfrm>
            <a:off x="151773" y="5646790"/>
            <a:ext cx="8840454" cy="1077218"/>
          </a:xfrm>
          <a:prstGeom prst="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l-GR" sz="1600" b="1" dirty="0" smtClean="0">
                <a:ln w="0"/>
                <a:solidFill>
                  <a:schemeClr val="bg1"/>
                </a:solidFill>
                <a:ea typeface="Times New Roman" panose="02020603050405020304" pitchFamily="18" charset="0"/>
                <a:cs typeface="Times New Roman" panose="02020603050405020304" pitchFamily="18" charset="0"/>
              </a:rPr>
              <a:t>Πλέγματα </a:t>
            </a:r>
            <a:r>
              <a:rPr lang="el-GR" sz="1600" b="1" dirty="0">
                <a:ln w="0"/>
                <a:solidFill>
                  <a:schemeClr val="bg1"/>
                </a:solidFill>
                <a:ea typeface="Times New Roman" panose="02020603050405020304" pitchFamily="18" charset="0"/>
                <a:cs typeface="Times New Roman" panose="02020603050405020304" pitchFamily="18" charset="0"/>
              </a:rPr>
              <a:t>λειτουργιών μητροπολιτικής και διεθνούς εμβέλειας, με κύριο</a:t>
            </a:r>
          </a:p>
          <a:p>
            <a:pPr algn="ctr"/>
            <a:r>
              <a:rPr lang="el-GR" sz="1600" b="1" dirty="0">
                <a:ln w="0"/>
                <a:solidFill>
                  <a:schemeClr val="bg1"/>
                </a:solidFill>
                <a:ea typeface="Times New Roman" panose="02020603050405020304" pitchFamily="18" charset="0"/>
                <a:cs typeface="Times New Roman" panose="02020603050405020304" pitchFamily="18" charset="0"/>
              </a:rPr>
              <a:t>χαρακτήρα τις τριτογενείς επιχειρηματικές δραστηριότητες, και ιδιαίτερα τους γραφειακούς</a:t>
            </a:r>
          </a:p>
          <a:p>
            <a:pPr algn="ctr"/>
            <a:r>
              <a:rPr lang="el-GR" sz="1600" b="1" dirty="0">
                <a:ln w="0"/>
                <a:solidFill>
                  <a:schemeClr val="bg1"/>
                </a:solidFill>
                <a:ea typeface="Times New Roman" panose="02020603050405020304" pitchFamily="18" charset="0"/>
                <a:cs typeface="Times New Roman" panose="02020603050405020304" pitchFamily="18" charset="0"/>
              </a:rPr>
              <a:t>χώρους και τις έδρες επιχειρήσεων, τις τουριστικές υπηρεσίες, τις πολιτιστικές λειτουργίες, τις</a:t>
            </a:r>
          </a:p>
          <a:p>
            <a:pPr algn="ctr"/>
            <a:r>
              <a:rPr lang="el-GR" sz="1600" b="1" dirty="0">
                <a:ln w="0"/>
                <a:solidFill>
                  <a:schemeClr val="bg1"/>
                </a:solidFill>
                <a:ea typeface="Times New Roman" panose="02020603050405020304" pitchFamily="18" charset="0"/>
                <a:cs typeface="Times New Roman" panose="02020603050405020304" pitchFamily="18" charset="0"/>
              </a:rPr>
              <a:t>υπηρεσίες υγείας και τον αθλητισμό</a:t>
            </a:r>
          </a:p>
        </p:txBody>
      </p:sp>
    </p:spTree>
    <p:extLst>
      <p:ext uri="{BB962C8B-B14F-4D97-AF65-F5344CB8AC3E}">
        <p14:creationId xmlns:p14="http://schemas.microsoft.com/office/powerpoint/2010/main" val="823219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xmlns="" id="{1686405C-7960-69D4-98F9-FC84B2744B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33" t="1887" r="1766" b="1677"/>
          <a:stretch/>
        </p:blipFill>
        <p:spPr bwMode="auto">
          <a:xfrm>
            <a:off x="341529" y="620688"/>
            <a:ext cx="8682367" cy="6135216"/>
          </a:xfrm>
          <a:prstGeom prst="rect">
            <a:avLst/>
          </a:prstGeom>
          <a:noFill/>
          <a:ln>
            <a:noFill/>
          </a:ln>
          <a:extLst>
            <a:ext uri="{53640926-AAD7-44D8-BBD7-CCE9431645EC}">
              <a14:shadowObscured xmlns:a14="http://schemas.microsoft.com/office/drawing/2010/main"/>
            </a:ext>
          </a:extLst>
        </p:spPr>
      </p:pic>
      <p:sp>
        <p:nvSpPr>
          <p:cNvPr id="4" name="Τίτλος 1">
            <a:extLst>
              <a:ext uri="{FF2B5EF4-FFF2-40B4-BE49-F238E27FC236}">
                <a16:creationId xmlns:a16="http://schemas.microsoft.com/office/drawing/2014/main" xmlns="" id="{E3E6354A-1984-7E95-7A41-CAE5AC0881A9}"/>
              </a:ext>
            </a:extLst>
          </p:cNvPr>
          <p:cNvSpPr>
            <a:spLocks noGrp="1"/>
          </p:cNvSpPr>
          <p:nvPr>
            <p:ph type="title"/>
          </p:nvPr>
        </p:nvSpPr>
        <p:spPr>
          <a:xfrm>
            <a:off x="0" y="0"/>
            <a:ext cx="9144000" cy="548640"/>
          </a:xfrm>
        </p:spPr>
        <p:txBody>
          <a:bodyPr/>
          <a:lstStyle/>
          <a:p>
            <a:pPr algn="ctr"/>
            <a:r>
              <a:rPr lang="el-GR" sz="2000" dirty="0" err="1" smtClean="0"/>
              <a:t>ΠοιεΣ</a:t>
            </a:r>
            <a:r>
              <a:rPr lang="el-GR" sz="2000" dirty="0" smtClean="0"/>
              <a:t> </a:t>
            </a:r>
            <a:r>
              <a:rPr lang="el-GR" sz="2000" dirty="0" err="1"/>
              <a:t>ειναι</a:t>
            </a:r>
            <a:r>
              <a:rPr lang="el-GR" sz="2000" dirty="0"/>
              <a:t> οι </a:t>
            </a:r>
            <a:r>
              <a:rPr lang="el-GR" sz="2000" dirty="0" err="1" smtClean="0"/>
              <a:t>προβλεψειΣ</a:t>
            </a:r>
            <a:r>
              <a:rPr lang="el-GR" sz="2000" dirty="0" smtClean="0"/>
              <a:t> </a:t>
            </a:r>
            <a:r>
              <a:rPr lang="el-GR" sz="2000" dirty="0"/>
              <a:t>του </a:t>
            </a:r>
            <a:r>
              <a:rPr lang="el-GR" sz="2000" dirty="0" err="1"/>
              <a:t>ρσα</a:t>
            </a:r>
            <a:r>
              <a:rPr lang="el-GR" sz="2000" dirty="0"/>
              <a:t> για την </a:t>
            </a:r>
            <a:r>
              <a:rPr lang="el-GR" sz="2000" dirty="0" err="1"/>
              <a:t>περιοχη</a:t>
            </a:r>
            <a:r>
              <a:rPr lang="el-GR" sz="2000" dirty="0"/>
              <a:t> </a:t>
            </a:r>
            <a:r>
              <a:rPr lang="el-GR" sz="2000" dirty="0" err="1"/>
              <a:t>βαα</a:t>
            </a:r>
            <a:r>
              <a:rPr lang="el-GR" sz="2000" dirty="0"/>
              <a:t>;</a:t>
            </a:r>
            <a:endParaRPr lang="en-GB" sz="2000" dirty="0"/>
          </a:p>
        </p:txBody>
      </p:sp>
      <p:sp>
        <p:nvSpPr>
          <p:cNvPr id="5" name="TextBox 4">
            <a:extLst>
              <a:ext uri="{FF2B5EF4-FFF2-40B4-BE49-F238E27FC236}">
                <a16:creationId xmlns:a16="http://schemas.microsoft.com/office/drawing/2014/main" xmlns="" id="{09AC5018-4B81-A31C-BBDC-4E22888E3FE1}"/>
              </a:ext>
            </a:extLst>
          </p:cNvPr>
          <p:cNvSpPr txBox="1"/>
          <p:nvPr/>
        </p:nvSpPr>
        <p:spPr>
          <a:xfrm>
            <a:off x="3419870" y="6139163"/>
            <a:ext cx="5572355" cy="584775"/>
          </a:xfrm>
          <a:prstGeom prst="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l-GR" sz="1600" b="1" dirty="0">
                <a:ln w="0"/>
                <a:solidFill>
                  <a:schemeClr val="bg1"/>
                </a:solidFill>
                <a:ea typeface="Times New Roman" panose="02020603050405020304" pitchFamily="18" charset="0"/>
                <a:cs typeface="Times New Roman" panose="02020603050405020304" pitchFamily="18" charset="0"/>
              </a:rPr>
              <a:t>Διατήρηση </a:t>
            </a:r>
            <a:r>
              <a:rPr lang="el-GR" sz="1600" b="1" dirty="0" smtClean="0">
                <a:ln w="0"/>
                <a:solidFill>
                  <a:schemeClr val="bg1"/>
                </a:solidFill>
                <a:ea typeface="Times New Roman" panose="02020603050405020304" pitchFamily="18" charset="0"/>
                <a:cs typeface="Times New Roman" panose="02020603050405020304" pitchFamily="18" charset="0"/>
              </a:rPr>
              <a:t>του χαρακτήρα </a:t>
            </a:r>
            <a:r>
              <a:rPr lang="el-GR" sz="1600" b="1" dirty="0">
                <a:ln w="0"/>
                <a:solidFill>
                  <a:schemeClr val="bg1"/>
                </a:solidFill>
                <a:ea typeface="Times New Roman" panose="02020603050405020304" pitchFamily="18" charset="0"/>
                <a:cs typeface="Times New Roman" panose="02020603050405020304" pitchFamily="18" charset="0"/>
              </a:rPr>
              <a:t>της </a:t>
            </a:r>
            <a:r>
              <a:rPr lang="el-GR" sz="1600" b="1" dirty="0" smtClean="0">
                <a:ln w="0"/>
                <a:solidFill>
                  <a:schemeClr val="bg1"/>
                </a:solidFill>
                <a:ea typeface="Times New Roman" panose="02020603050405020304" pitchFamily="18" charset="0"/>
                <a:cs typeface="Times New Roman" panose="02020603050405020304" pitchFamily="18" charset="0"/>
              </a:rPr>
              <a:t>περιοχής ως </a:t>
            </a:r>
            <a:endParaRPr lang="el-GR" sz="1600" b="1" dirty="0">
              <a:ln w="0"/>
              <a:solidFill>
                <a:schemeClr val="bg1"/>
              </a:solidFill>
              <a:ea typeface="Times New Roman" panose="02020603050405020304" pitchFamily="18" charset="0"/>
              <a:cs typeface="Times New Roman" panose="02020603050405020304" pitchFamily="18" charset="0"/>
            </a:endParaRPr>
          </a:p>
          <a:p>
            <a:pPr algn="ctr"/>
            <a:r>
              <a:rPr lang="el-GR" sz="1600" b="1" dirty="0">
                <a:ln w="0"/>
                <a:solidFill>
                  <a:schemeClr val="bg1"/>
                </a:solidFill>
                <a:ea typeface="Times New Roman" panose="02020603050405020304" pitchFamily="18" charset="0"/>
                <a:cs typeface="Times New Roman" panose="02020603050405020304" pitchFamily="18" charset="0"/>
              </a:rPr>
              <a:t>κυρίως κατοικίας, αλλά και τουρισμού, αναψυχής και </a:t>
            </a:r>
            <a:r>
              <a:rPr lang="el-GR" sz="1600" b="1" dirty="0" smtClean="0">
                <a:ln w="0"/>
                <a:solidFill>
                  <a:schemeClr val="bg1"/>
                </a:solidFill>
                <a:ea typeface="Times New Roman" panose="02020603050405020304" pitchFamily="18" charset="0"/>
                <a:cs typeface="Times New Roman" panose="02020603050405020304" pitchFamily="18" charset="0"/>
              </a:rPr>
              <a:t>εμπορίου</a:t>
            </a:r>
            <a:endParaRPr lang="el-GR" sz="1600" b="1" dirty="0">
              <a:ln w="0"/>
              <a:solidFill>
                <a:schemeClr val="bg1"/>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399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21BDF5F0-10AC-A172-85E2-7AFE8B7D0BC7}"/>
              </a:ext>
            </a:extLst>
          </p:cNvPr>
          <p:cNvSpPr>
            <a:spLocks noGrp="1"/>
          </p:cNvSpPr>
          <p:nvPr>
            <p:ph type="title"/>
          </p:nvPr>
        </p:nvSpPr>
        <p:spPr>
          <a:xfrm>
            <a:off x="0" y="0"/>
            <a:ext cx="9144000" cy="548640"/>
          </a:xfrm>
        </p:spPr>
        <p:txBody>
          <a:bodyPr/>
          <a:lstStyle/>
          <a:p>
            <a:pPr algn="ctr"/>
            <a:r>
              <a:rPr lang="el-GR" sz="2000" dirty="0" err="1"/>
              <a:t>Ποιεσ</a:t>
            </a:r>
            <a:r>
              <a:rPr lang="el-GR" sz="2000" dirty="0"/>
              <a:t> </a:t>
            </a:r>
            <a:r>
              <a:rPr lang="el-GR" sz="2000" dirty="0" err="1"/>
              <a:t>ειναι</a:t>
            </a:r>
            <a:r>
              <a:rPr lang="el-GR" sz="2000" dirty="0"/>
              <a:t> οι </a:t>
            </a:r>
            <a:r>
              <a:rPr lang="el-GR" sz="2000" dirty="0" err="1"/>
              <a:t>προβλεψεισ</a:t>
            </a:r>
            <a:r>
              <a:rPr lang="el-GR" sz="2000" dirty="0"/>
              <a:t> του </a:t>
            </a:r>
            <a:r>
              <a:rPr lang="el-GR" sz="2000" dirty="0" err="1"/>
              <a:t>ρσα</a:t>
            </a:r>
            <a:r>
              <a:rPr lang="el-GR" sz="2000" dirty="0"/>
              <a:t> για την </a:t>
            </a:r>
            <a:r>
              <a:rPr lang="el-GR" sz="2000" dirty="0" err="1"/>
              <a:t>περιοχη</a:t>
            </a:r>
            <a:r>
              <a:rPr lang="el-GR" sz="2000" dirty="0"/>
              <a:t> </a:t>
            </a:r>
            <a:r>
              <a:rPr lang="el-GR" sz="2000" dirty="0" err="1"/>
              <a:t>βαα</a:t>
            </a:r>
            <a:r>
              <a:rPr lang="el-GR" sz="2000" dirty="0"/>
              <a:t>;</a:t>
            </a:r>
            <a:endParaRPr lang="en-GB" sz="2000" dirty="0"/>
          </a:p>
        </p:txBody>
      </p:sp>
      <p:graphicFrame>
        <p:nvGraphicFramePr>
          <p:cNvPr id="3" name="Διάγραμμα 2">
            <a:extLst>
              <a:ext uri="{FF2B5EF4-FFF2-40B4-BE49-F238E27FC236}">
                <a16:creationId xmlns:a16="http://schemas.microsoft.com/office/drawing/2014/main" xmlns="" id="{7178FBA1-68B5-FFF8-8DC5-3C0A4636473A}"/>
              </a:ext>
            </a:extLst>
          </p:cNvPr>
          <p:cNvGraphicFramePr/>
          <p:nvPr>
            <p:extLst>
              <p:ext uri="{D42A27DB-BD31-4B8C-83A1-F6EECF244321}">
                <p14:modId xmlns:p14="http://schemas.microsoft.com/office/powerpoint/2010/main" val="3199967860"/>
              </p:ext>
            </p:extLst>
          </p:nvPr>
        </p:nvGraphicFramePr>
        <p:xfrm>
          <a:off x="467544" y="870143"/>
          <a:ext cx="8208912" cy="17281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Ομάδα 5">
            <a:extLst>
              <a:ext uri="{FF2B5EF4-FFF2-40B4-BE49-F238E27FC236}">
                <a16:creationId xmlns:a16="http://schemas.microsoft.com/office/drawing/2014/main" xmlns="" id="{E279959D-4C03-2039-A503-E1C70D5F902C}"/>
              </a:ext>
            </a:extLst>
          </p:cNvPr>
          <p:cNvGrpSpPr/>
          <p:nvPr/>
        </p:nvGrpSpPr>
        <p:grpSpPr>
          <a:xfrm>
            <a:off x="65987" y="2566280"/>
            <a:ext cx="8719827" cy="2842392"/>
            <a:chOff x="65987" y="2566280"/>
            <a:chExt cx="8719827" cy="2842392"/>
          </a:xfrm>
        </p:grpSpPr>
        <p:sp>
          <p:nvSpPr>
            <p:cNvPr id="7" name="Ελεύθερη σχεδίαση: Σχήμα 6">
              <a:extLst>
                <a:ext uri="{FF2B5EF4-FFF2-40B4-BE49-F238E27FC236}">
                  <a16:creationId xmlns:a16="http://schemas.microsoft.com/office/drawing/2014/main" xmlns="" id="{A7ACEEEE-B5C0-8D61-9A0C-6D3AAF5A8853}"/>
                </a:ext>
              </a:extLst>
            </p:cNvPr>
            <p:cNvSpPr/>
            <p:nvPr/>
          </p:nvSpPr>
          <p:spPr>
            <a:xfrm>
              <a:off x="971607" y="2778902"/>
              <a:ext cx="3701111" cy="1438739"/>
            </a:xfrm>
            <a:custGeom>
              <a:avLst/>
              <a:gdLst>
                <a:gd name="connsiteX0" fmla="*/ 0 w 3701111"/>
                <a:gd name="connsiteY0" fmla="*/ 0 h 1277145"/>
                <a:gd name="connsiteX1" fmla="*/ 3701111 w 3701111"/>
                <a:gd name="connsiteY1" fmla="*/ 0 h 1277145"/>
                <a:gd name="connsiteX2" fmla="*/ 3701111 w 3701111"/>
                <a:gd name="connsiteY2" fmla="*/ 1277145 h 1277145"/>
                <a:gd name="connsiteX3" fmla="*/ 0 w 3701111"/>
                <a:gd name="connsiteY3" fmla="*/ 1277145 h 1277145"/>
                <a:gd name="connsiteX4" fmla="*/ 0 w 3701111"/>
                <a:gd name="connsiteY4" fmla="*/ 0 h 127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1111" h="1277145">
                  <a:moveTo>
                    <a:pt x="0" y="0"/>
                  </a:moveTo>
                  <a:lnTo>
                    <a:pt x="3701111" y="0"/>
                  </a:lnTo>
                  <a:lnTo>
                    <a:pt x="3701111" y="1277145"/>
                  </a:lnTo>
                  <a:lnTo>
                    <a:pt x="0" y="1277145"/>
                  </a:lnTo>
                  <a:lnTo>
                    <a:pt x="0" y="0"/>
                  </a:lnTo>
                  <a:close/>
                </a:path>
              </a:pathLst>
            </a:custGeom>
            <a:solidFill>
              <a:srgbClr val="4F81BD">
                <a:alpha val="90000"/>
                <a:tint val="40000"/>
                <a:hueOff val="0"/>
                <a:satOff val="0"/>
                <a:lumOff val="0"/>
                <a:alphaOff val="0"/>
              </a:srgbClr>
            </a:solidFill>
            <a:ln w="25400" cap="flat" cmpd="sng" algn="ctr">
              <a:solidFill>
                <a:srgbClr val="4F81BD">
                  <a:alpha val="90000"/>
                  <a:tint val="40000"/>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324000" tIns="72000" rIns="72000" bIns="72000" numCol="1" spcCol="1270" anchor="ctr" anchorCtr="0">
              <a:noAutofit/>
            </a:bodyPr>
            <a:lstStyle/>
            <a:p>
              <a:pPr lvl="0" algn="l" defTabSz="533400">
                <a:lnSpc>
                  <a:spcPct val="100000"/>
                </a:lnSpc>
                <a:spcBef>
                  <a:spcPct val="0"/>
                </a:spcBef>
                <a:spcAft>
                  <a:spcPts val="0"/>
                </a:spcAft>
                <a:buNone/>
              </a:pPr>
              <a:r>
                <a:rPr lang="el-GR" sz="1200" b="1" u="sng" kern="1200" dirty="0">
                  <a:solidFill>
                    <a:srgbClr val="1F497D"/>
                  </a:solidFill>
                  <a:latin typeface="Arial" panose="020B0604020202020204" pitchFamily="34" charset="0"/>
                  <a:ea typeface="+mn-ea"/>
                  <a:cs typeface="Arial" panose="020B0604020202020204" pitchFamily="34" charset="0"/>
                </a:rPr>
                <a:t>Δήμος Καλλιθέας</a:t>
              </a:r>
            </a:p>
            <a:p>
              <a:pPr lvl="0" algn="l" defTabSz="987425">
                <a:lnSpc>
                  <a:spcPct val="100000"/>
                </a:lnSpc>
                <a:spcBef>
                  <a:spcPct val="0"/>
                </a:spcBef>
                <a:spcAft>
                  <a:spcPts val="0"/>
                </a:spcAft>
                <a:buNone/>
              </a:pPr>
              <a:r>
                <a:rPr lang="el-GR" sz="1200" b="1" kern="1200" dirty="0">
                  <a:solidFill>
                    <a:srgbClr val="1F497D"/>
                  </a:solidFill>
                  <a:latin typeface="Arial" panose="020B0604020202020204" pitchFamily="34" charset="0"/>
                  <a:ea typeface="+mn-ea"/>
                  <a:cs typeface="Arial" panose="020B0604020202020204" pitchFamily="34" charset="0"/>
                </a:rPr>
                <a:t>Μητροπολιτικό Πάρκο Φαληρικού Όρμου και Κέντρο Πολιτισμού Ίδρυμα Σταυρός Νιάρχος, με πολιτιστικές εγκαταστάσεις διεθνούς εμβέλειας: Εθνική Λυρική Σκηνή και Εθνική Βιβλιοθήκη</a:t>
              </a:r>
            </a:p>
            <a:p>
              <a:pPr lvl="0" algn="l" defTabSz="533400">
                <a:lnSpc>
                  <a:spcPct val="100000"/>
                </a:lnSpc>
                <a:spcBef>
                  <a:spcPct val="0"/>
                </a:spcBef>
                <a:spcAft>
                  <a:spcPts val="0"/>
                </a:spcAft>
                <a:buNone/>
              </a:pPr>
              <a:r>
                <a:rPr lang="el-GR" sz="1200" b="1" kern="1200" dirty="0">
                  <a:solidFill>
                    <a:srgbClr val="1F497D"/>
                  </a:solidFill>
                  <a:latin typeface="Arial" panose="020B0604020202020204" pitchFamily="34" charset="0"/>
                  <a:ea typeface="+mn-ea"/>
                  <a:cs typeface="Arial" panose="020B0604020202020204" pitchFamily="34" charset="0"/>
                </a:rPr>
                <a:t>διαδημοτικό κέντρο ευρείας ακτινοβολίας για τον πολιτισμό – τουρισμό</a:t>
              </a:r>
              <a:endParaRPr lang="en-GB" sz="1200" b="1" kern="1200" dirty="0">
                <a:solidFill>
                  <a:srgbClr val="1F497D"/>
                </a:solidFill>
                <a:latin typeface="Arial" panose="020B0604020202020204" pitchFamily="34" charset="0"/>
                <a:ea typeface="+mn-ea"/>
                <a:cs typeface="Arial" panose="020B0604020202020204" pitchFamily="34" charset="0"/>
              </a:endParaRPr>
            </a:p>
          </p:txBody>
        </p:sp>
        <p:sp>
          <p:nvSpPr>
            <p:cNvPr id="8" name="Ελεύθερη σχεδίαση: Σχήμα 7">
              <a:extLst>
                <a:ext uri="{FF2B5EF4-FFF2-40B4-BE49-F238E27FC236}">
                  <a16:creationId xmlns:a16="http://schemas.microsoft.com/office/drawing/2014/main" xmlns="" id="{5C59443A-CB8F-DF48-5DB1-4BD1FF2799E7}"/>
                </a:ext>
              </a:extLst>
            </p:cNvPr>
            <p:cNvSpPr/>
            <p:nvPr/>
          </p:nvSpPr>
          <p:spPr>
            <a:xfrm>
              <a:off x="971607" y="4247631"/>
              <a:ext cx="3701111" cy="1161041"/>
            </a:xfrm>
            <a:custGeom>
              <a:avLst/>
              <a:gdLst>
                <a:gd name="connsiteX0" fmla="*/ 0 w 3701111"/>
                <a:gd name="connsiteY0" fmla="*/ 0 h 1161041"/>
                <a:gd name="connsiteX1" fmla="*/ 3701111 w 3701111"/>
                <a:gd name="connsiteY1" fmla="*/ 0 h 1161041"/>
                <a:gd name="connsiteX2" fmla="*/ 3701111 w 3701111"/>
                <a:gd name="connsiteY2" fmla="*/ 1161041 h 1161041"/>
                <a:gd name="connsiteX3" fmla="*/ 0 w 3701111"/>
                <a:gd name="connsiteY3" fmla="*/ 1161041 h 1161041"/>
                <a:gd name="connsiteX4" fmla="*/ 0 w 3701111"/>
                <a:gd name="connsiteY4" fmla="*/ 0 h 1161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1111" h="1161041">
                  <a:moveTo>
                    <a:pt x="0" y="0"/>
                  </a:moveTo>
                  <a:lnTo>
                    <a:pt x="3701111" y="0"/>
                  </a:lnTo>
                  <a:lnTo>
                    <a:pt x="3701111" y="1161041"/>
                  </a:lnTo>
                  <a:lnTo>
                    <a:pt x="0" y="1161041"/>
                  </a:lnTo>
                  <a:lnTo>
                    <a:pt x="0" y="0"/>
                  </a:lnTo>
                  <a:close/>
                </a:path>
              </a:pathLst>
            </a:custGeom>
            <a:solidFill>
              <a:srgbClr val="4F81BD">
                <a:alpha val="90000"/>
                <a:tint val="40000"/>
                <a:hueOff val="0"/>
                <a:satOff val="0"/>
                <a:lumOff val="0"/>
                <a:alphaOff val="0"/>
              </a:srgbClr>
            </a:solidFill>
            <a:ln w="25400" cap="flat" cmpd="sng" algn="ctr">
              <a:solidFill>
                <a:srgbClr val="4F81BD">
                  <a:alpha val="90000"/>
                  <a:tint val="40000"/>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324000" tIns="72000" rIns="72000" bIns="72000" numCol="1" spcCol="1270" anchor="ctr" anchorCtr="0">
              <a:noAutofit/>
            </a:bodyPr>
            <a:lstStyle/>
            <a:p>
              <a:pPr marL="93663" lvl="0" indent="0" algn="l" defTabSz="533400">
                <a:lnSpc>
                  <a:spcPct val="100000"/>
                </a:lnSpc>
                <a:spcBef>
                  <a:spcPct val="0"/>
                </a:spcBef>
                <a:spcAft>
                  <a:spcPts val="0"/>
                </a:spcAft>
                <a:buNone/>
              </a:pPr>
              <a:r>
                <a:rPr lang="el-GR" sz="1200" b="1" u="sng" kern="1200" dirty="0">
                  <a:solidFill>
                    <a:srgbClr val="1F497D"/>
                  </a:solidFill>
                  <a:latin typeface="Arial" panose="020B0604020202020204" pitchFamily="34" charset="0"/>
                  <a:ea typeface="+mn-ea"/>
                  <a:cs typeface="Arial" panose="020B0604020202020204" pitchFamily="34" charset="0"/>
                </a:rPr>
                <a:t>Δήμος Παλαιού Φαλήρου</a:t>
              </a:r>
            </a:p>
            <a:p>
              <a:pPr marL="93663" lvl="0" indent="0" algn="l" defTabSz="533400">
                <a:lnSpc>
                  <a:spcPct val="100000"/>
                </a:lnSpc>
                <a:spcBef>
                  <a:spcPct val="0"/>
                </a:spcBef>
                <a:spcAft>
                  <a:spcPts val="0"/>
                </a:spcAft>
                <a:buNone/>
              </a:pPr>
              <a:r>
                <a:rPr lang="el-GR" sz="1200" b="1" kern="1200" dirty="0">
                  <a:solidFill>
                    <a:srgbClr val="1F497D"/>
                  </a:solidFill>
                  <a:latin typeface="Arial" panose="020B0604020202020204" pitchFamily="34" charset="0"/>
                  <a:ea typeface="+mn-ea"/>
                  <a:cs typeface="Arial" panose="020B0604020202020204" pitchFamily="34" charset="0"/>
                </a:rPr>
                <a:t>Μητροπολιτικό Πάρκο Φαληρικού Όρμου, με πολιτιστική εγκατάσταση διεθνούς εμβέλειας το Συνεδριακό - Πολιτιστικό Κέντρο</a:t>
              </a:r>
            </a:p>
          </p:txBody>
        </p:sp>
        <p:sp>
          <p:nvSpPr>
            <p:cNvPr id="9" name="Ελεύθερη σχεδίαση: Σχήμα 8">
              <a:extLst>
                <a:ext uri="{FF2B5EF4-FFF2-40B4-BE49-F238E27FC236}">
                  <a16:creationId xmlns:a16="http://schemas.microsoft.com/office/drawing/2014/main" xmlns="" id="{FC486CA1-E43D-355D-A960-C5E839FA1286}"/>
                </a:ext>
              </a:extLst>
            </p:cNvPr>
            <p:cNvSpPr/>
            <p:nvPr/>
          </p:nvSpPr>
          <p:spPr>
            <a:xfrm>
              <a:off x="65987" y="2566281"/>
              <a:ext cx="1160460" cy="1160460"/>
            </a:xfrm>
            <a:custGeom>
              <a:avLst/>
              <a:gdLst>
                <a:gd name="connsiteX0" fmla="*/ 0 w 1160460"/>
                <a:gd name="connsiteY0" fmla="*/ 580230 h 1160460"/>
                <a:gd name="connsiteX1" fmla="*/ 580230 w 1160460"/>
                <a:gd name="connsiteY1" fmla="*/ 0 h 1160460"/>
                <a:gd name="connsiteX2" fmla="*/ 1160460 w 1160460"/>
                <a:gd name="connsiteY2" fmla="*/ 580230 h 1160460"/>
                <a:gd name="connsiteX3" fmla="*/ 580230 w 1160460"/>
                <a:gd name="connsiteY3" fmla="*/ 1160460 h 1160460"/>
                <a:gd name="connsiteX4" fmla="*/ 0 w 1160460"/>
                <a:gd name="connsiteY4" fmla="*/ 580230 h 1160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460" h="1160460">
                  <a:moveTo>
                    <a:pt x="0" y="580230"/>
                  </a:moveTo>
                  <a:cubicBezTo>
                    <a:pt x="0" y="259778"/>
                    <a:pt x="259778" y="0"/>
                    <a:pt x="580230" y="0"/>
                  </a:cubicBezTo>
                  <a:cubicBezTo>
                    <a:pt x="900682" y="0"/>
                    <a:pt x="1160460" y="259778"/>
                    <a:pt x="1160460" y="580230"/>
                  </a:cubicBezTo>
                  <a:cubicBezTo>
                    <a:pt x="1160460" y="900682"/>
                    <a:pt x="900682" y="1160460"/>
                    <a:pt x="580230" y="1160460"/>
                  </a:cubicBezTo>
                  <a:cubicBezTo>
                    <a:pt x="259778" y="1160460"/>
                    <a:pt x="0" y="900682"/>
                    <a:pt x="0" y="580230"/>
                  </a:cubicBezTo>
                  <a:close/>
                </a:path>
              </a:pathLst>
            </a:cu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69945" tIns="169945" rIns="169945" bIns="169945" numCol="1" spcCol="1270" anchor="ctr" anchorCtr="0">
              <a:noAutofit/>
            </a:bodyPr>
            <a:lstStyle/>
            <a:p>
              <a:pPr marL="0" lvl="0" indent="0" algn="ctr" defTabSz="533400">
                <a:lnSpc>
                  <a:spcPct val="90000"/>
                </a:lnSpc>
                <a:spcBef>
                  <a:spcPct val="0"/>
                </a:spcBef>
                <a:spcAft>
                  <a:spcPct val="35000"/>
                </a:spcAft>
                <a:buNone/>
              </a:pPr>
              <a:r>
                <a:rPr lang="el-GR" sz="1200" b="1" kern="1200" dirty="0">
                  <a:solidFill>
                    <a:sysClr val="window" lastClr="FFFFFF"/>
                  </a:solidFill>
                  <a:latin typeface="Arial" panose="020B0604020202020204" pitchFamily="34" charset="0"/>
                  <a:ea typeface="+mn-ea"/>
                  <a:cs typeface="Arial" panose="020B0604020202020204" pitchFamily="34" charset="0"/>
                </a:rPr>
                <a:t>Πόλος διεθνούς και εθνικής εμβέλειας - Φαληρικός Όρμος </a:t>
              </a:r>
            </a:p>
          </p:txBody>
        </p:sp>
        <p:sp>
          <p:nvSpPr>
            <p:cNvPr id="10" name="Ελεύθερη σχεδίαση: Σχήμα 9">
              <a:extLst>
                <a:ext uri="{FF2B5EF4-FFF2-40B4-BE49-F238E27FC236}">
                  <a16:creationId xmlns:a16="http://schemas.microsoft.com/office/drawing/2014/main" xmlns="" id="{EE0444A4-6963-02BC-E44D-F392853B1494}"/>
                </a:ext>
              </a:extLst>
            </p:cNvPr>
            <p:cNvSpPr/>
            <p:nvPr/>
          </p:nvSpPr>
          <p:spPr>
            <a:xfrm>
              <a:off x="5503383" y="3030465"/>
              <a:ext cx="3282431" cy="1161041"/>
            </a:xfrm>
            <a:custGeom>
              <a:avLst/>
              <a:gdLst>
                <a:gd name="connsiteX0" fmla="*/ 0 w 3282431"/>
                <a:gd name="connsiteY0" fmla="*/ 0 h 1161041"/>
                <a:gd name="connsiteX1" fmla="*/ 3282431 w 3282431"/>
                <a:gd name="connsiteY1" fmla="*/ 0 h 1161041"/>
                <a:gd name="connsiteX2" fmla="*/ 3282431 w 3282431"/>
                <a:gd name="connsiteY2" fmla="*/ 1161041 h 1161041"/>
                <a:gd name="connsiteX3" fmla="*/ 0 w 3282431"/>
                <a:gd name="connsiteY3" fmla="*/ 1161041 h 1161041"/>
                <a:gd name="connsiteX4" fmla="*/ 0 w 3282431"/>
                <a:gd name="connsiteY4" fmla="*/ 0 h 1161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2431" h="1161041">
                  <a:moveTo>
                    <a:pt x="0" y="0"/>
                  </a:moveTo>
                  <a:lnTo>
                    <a:pt x="3282431" y="0"/>
                  </a:lnTo>
                  <a:lnTo>
                    <a:pt x="3282431" y="1161041"/>
                  </a:lnTo>
                  <a:lnTo>
                    <a:pt x="0" y="1161041"/>
                  </a:lnTo>
                  <a:lnTo>
                    <a:pt x="0" y="0"/>
                  </a:lnTo>
                  <a:close/>
                </a:path>
              </a:pathLst>
            </a:custGeom>
            <a:solidFill>
              <a:srgbClr val="4F81BD">
                <a:alpha val="90000"/>
                <a:tint val="40000"/>
                <a:hueOff val="0"/>
                <a:satOff val="0"/>
                <a:lumOff val="0"/>
                <a:alphaOff val="0"/>
              </a:srgbClr>
            </a:solidFill>
            <a:ln w="25400" cap="flat" cmpd="sng" algn="ctr">
              <a:solidFill>
                <a:srgbClr val="4F81BD">
                  <a:alpha val="90000"/>
                  <a:tint val="40000"/>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25189" tIns="85344" rIns="85344" bIns="85344" numCol="1" spcCol="1270" anchor="ctr" anchorCtr="0">
              <a:noAutofit/>
            </a:bodyPr>
            <a:lstStyle/>
            <a:p>
              <a:pPr marL="0" lvl="0" indent="0" algn="l" defTabSz="533400">
                <a:lnSpc>
                  <a:spcPct val="100000"/>
                </a:lnSpc>
                <a:spcBef>
                  <a:spcPct val="0"/>
                </a:spcBef>
                <a:spcAft>
                  <a:spcPts val="0"/>
                </a:spcAft>
                <a:buNone/>
              </a:pPr>
              <a:r>
                <a:rPr lang="el-GR" sz="1200" b="1" u="sng" kern="1200" dirty="0">
                  <a:solidFill>
                    <a:srgbClr val="1F497D"/>
                  </a:solidFill>
                  <a:latin typeface="Arial" panose="020B0604020202020204" pitchFamily="34" charset="0"/>
                  <a:ea typeface="+mn-ea"/>
                  <a:cs typeface="Arial" panose="020B0604020202020204" pitchFamily="34" charset="0"/>
                </a:rPr>
                <a:t>Δήμος Αλίμου</a:t>
              </a:r>
            </a:p>
            <a:p>
              <a:pPr marL="0" lvl="0" indent="0" algn="l" defTabSz="533400">
                <a:lnSpc>
                  <a:spcPct val="100000"/>
                </a:lnSpc>
                <a:spcBef>
                  <a:spcPct val="0"/>
                </a:spcBef>
                <a:spcAft>
                  <a:spcPts val="0"/>
                </a:spcAft>
                <a:buNone/>
              </a:pPr>
              <a:r>
                <a:rPr lang="el-GR" sz="1200" b="1" kern="1200" dirty="0">
                  <a:solidFill>
                    <a:srgbClr val="1F497D"/>
                  </a:solidFill>
                  <a:latin typeface="Arial" panose="020B0604020202020204" pitchFamily="34" charset="0"/>
                  <a:ea typeface="+mn-ea"/>
                  <a:cs typeface="Arial" panose="020B0604020202020204" pitchFamily="34" charset="0"/>
                </a:rPr>
                <a:t>Η περιοχή ανάπτυξης του Ελληνικού καταλαμβάνει τμήμα του Δήμου Αλίμου, στο νότιο άκρο του</a:t>
              </a:r>
            </a:p>
          </p:txBody>
        </p:sp>
        <p:sp>
          <p:nvSpPr>
            <p:cNvPr id="11" name="Ελεύθερη σχεδίαση: Σχήμα 10">
              <a:extLst>
                <a:ext uri="{FF2B5EF4-FFF2-40B4-BE49-F238E27FC236}">
                  <a16:creationId xmlns:a16="http://schemas.microsoft.com/office/drawing/2014/main" xmlns="" id="{32D66DCB-D7AB-EA94-72F2-42ED3E20BBAE}"/>
                </a:ext>
              </a:extLst>
            </p:cNvPr>
            <p:cNvSpPr/>
            <p:nvPr/>
          </p:nvSpPr>
          <p:spPr>
            <a:xfrm>
              <a:off x="4720278" y="2566280"/>
              <a:ext cx="1222759" cy="1222759"/>
            </a:xfrm>
            <a:custGeom>
              <a:avLst/>
              <a:gdLst>
                <a:gd name="connsiteX0" fmla="*/ 0 w 1160460"/>
                <a:gd name="connsiteY0" fmla="*/ 580230 h 1160460"/>
                <a:gd name="connsiteX1" fmla="*/ 580230 w 1160460"/>
                <a:gd name="connsiteY1" fmla="*/ 0 h 1160460"/>
                <a:gd name="connsiteX2" fmla="*/ 1160460 w 1160460"/>
                <a:gd name="connsiteY2" fmla="*/ 580230 h 1160460"/>
                <a:gd name="connsiteX3" fmla="*/ 580230 w 1160460"/>
                <a:gd name="connsiteY3" fmla="*/ 1160460 h 1160460"/>
                <a:gd name="connsiteX4" fmla="*/ 0 w 1160460"/>
                <a:gd name="connsiteY4" fmla="*/ 580230 h 1160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460" h="1160460">
                  <a:moveTo>
                    <a:pt x="0" y="580230"/>
                  </a:moveTo>
                  <a:cubicBezTo>
                    <a:pt x="0" y="259778"/>
                    <a:pt x="259778" y="0"/>
                    <a:pt x="580230" y="0"/>
                  </a:cubicBezTo>
                  <a:cubicBezTo>
                    <a:pt x="900682" y="0"/>
                    <a:pt x="1160460" y="259778"/>
                    <a:pt x="1160460" y="580230"/>
                  </a:cubicBezTo>
                  <a:cubicBezTo>
                    <a:pt x="1160460" y="900682"/>
                    <a:pt x="900682" y="1160460"/>
                    <a:pt x="580230" y="1160460"/>
                  </a:cubicBezTo>
                  <a:cubicBezTo>
                    <a:pt x="259778" y="1160460"/>
                    <a:pt x="0" y="900682"/>
                    <a:pt x="0" y="580230"/>
                  </a:cubicBezTo>
                  <a:close/>
                </a:path>
              </a:pathLst>
            </a:cu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69945" tIns="169945" rIns="169945" bIns="169945" numCol="1" spcCol="1270" anchor="ctr" anchorCtr="0">
              <a:noAutofit/>
            </a:bodyPr>
            <a:lstStyle/>
            <a:p>
              <a:pPr marL="0" lvl="0" indent="0" algn="ctr" defTabSz="533400">
                <a:lnSpc>
                  <a:spcPct val="90000"/>
                </a:lnSpc>
                <a:spcBef>
                  <a:spcPct val="0"/>
                </a:spcBef>
                <a:spcAft>
                  <a:spcPct val="35000"/>
                </a:spcAft>
                <a:buNone/>
              </a:pPr>
              <a:r>
                <a:rPr lang="el-GR" sz="1200" b="1" kern="1200" dirty="0">
                  <a:solidFill>
                    <a:sysClr val="window" lastClr="FFFFFF"/>
                  </a:solidFill>
                  <a:latin typeface="Arial" panose="020B0604020202020204" pitchFamily="34" charset="0"/>
                  <a:ea typeface="+mn-ea"/>
                  <a:cs typeface="Arial" panose="020B0604020202020204" pitchFamily="34" charset="0"/>
                </a:rPr>
                <a:t>Πόλος διεθνούς και εθνικής εμβέλειας -  Ελληνικού – Αγίου Κοσμά </a:t>
              </a:r>
            </a:p>
          </p:txBody>
        </p:sp>
      </p:grpSp>
      <p:graphicFrame>
        <p:nvGraphicFramePr>
          <p:cNvPr id="5" name="Διάγραμμα 4">
            <a:extLst>
              <a:ext uri="{FF2B5EF4-FFF2-40B4-BE49-F238E27FC236}">
                <a16:creationId xmlns:a16="http://schemas.microsoft.com/office/drawing/2014/main" xmlns="" id="{DB33AB53-99A3-66CB-1AE9-A606B0142A2D}"/>
              </a:ext>
            </a:extLst>
          </p:cNvPr>
          <p:cNvGraphicFramePr/>
          <p:nvPr>
            <p:extLst>
              <p:ext uri="{D42A27DB-BD31-4B8C-83A1-F6EECF244321}">
                <p14:modId xmlns:p14="http://schemas.microsoft.com/office/powerpoint/2010/main" val="2860495424"/>
              </p:ext>
            </p:extLst>
          </p:nvPr>
        </p:nvGraphicFramePr>
        <p:xfrm>
          <a:off x="467544" y="5589240"/>
          <a:ext cx="7992888" cy="109056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89039633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Γωνίες">
  <a:themeElements>
    <a:clrScheme name="Τήξη">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Γωνίες">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Γωνίες">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10058</TotalTime>
  <Words>7979</Words>
  <Application>Microsoft Office PowerPoint</Application>
  <PresentationFormat>Προβολή στην οθόνη (4:3)</PresentationFormat>
  <Paragraphs>776</Paragraphs>
  <Slides>43</Slides>
  <Notes>19</Notes>
  <HiddenSlides>0</HiddenSlides>
  <MMClips>0</MMClips>
  <ScaleCrop>false</ScaleCrop>
  <HeadingPairs>
    <vt:vector size="4" baseType="variant">
      <vt:variant>
        <vt:lpstr>Θέμα</vt:lpstr>
      </vt:variant>
      <vt:variant>
        <vt:i4>1</vt:i4>
      </vt:variant>
      <vt:variant>
        <vt:lpstr>Τίτλοι διαφανειών</vt:lpstr>
      </vt:variant>
      <vt:variant>
        <vt:i4>43</vt:i4>
      </vt:variant>
    </vt:vector>
  </HeadingPairs>
  <TitlesOfParts>
    <vt:vector size="44" baseType="lpstr">
      <vt:lpstr>Γωνίες</vt:lpstr>
      <vt:lpstr>Επικαιροποιηση Στρατηγικησ ΒΙΩΣΙΜΗΣ ΑΣΤΙΚΗΣ ΑΝΑΠΤΥΞΗΣ (σΒΑΑ)  «Η Μουσική και η Ιστορία των Δρόμων»</vt:lpstr>
      <vt:lpstr>Το πλαισιο ΤΟΥ ΕΠ ΑΤΤΙΚΗ 2021-2027 για την επικαιροποιηση τησ ΣΒΑΑ</vt:lpstr>
      <vt:lpstr>Παρουσίαση του PowerPoint</vt:lpstr>
      <vt:lpstr>Το πλαισιο ΤΟΥ ΕΠ ΑΤΤΙΚΗ 2021-2027 για την επικαιροποιηση τησ ΣΒΑΑ</vt:lpstr>
      <vt:lpstr>Ποια ειναι η περιοχη βαα;</vt:lpstr>
      <vt:lpstr>Παρουσίαση του PowerPoint</vt:lpstr>
      <vt:lpstr>ΠοιεΣ ειναι οι προβλεψειΣ του ρσα για την περιοχη βαα;</vt:lpstr>
      <vt:lpstr>ΠοιεΣ ειναι οι προβλεψειΣ του ρσα για την περιοχη βαα;</vt:lpstr>
      <vt:lpstr>Ποιεσ ειναι οι προβλεψεισ του ρσα για την περιοχη βαα;</vt:lpstr>
      <vt:lpstr>Ποιεσ ειναι οι προβλεψεισ του ρσα για την ενισχυση του ρολου τησ περιοχησ ΒΑΑ στον πολιτισμο και τουρισμο;</vt:lpstr>
      <vt:lpstr>Ποιεσ ειναι Οι προβλεψεισ απο το Ερευνητικο Προγραμμα «Διερευνηση Στρατηγικων για τη δικτυωση των αστικων παρεμβασεων στο Μητροπολιτικο κεντρο Αθηνων»; </vt:lpstr>
      <vt:lpstr>Παρουσίαση του PowerPoint</vt:lpstr>
      <vt:lpstr>Παρουσίαση του PowerPoint</vt:lpstr>
      <vt:lpstr>Επιχειρησιακα προγραμματα δημων &amp; σχεση με ΣΒΑΑ</vt:lpstr>
      <vt:lpstr>Επιχειρησιακα προγραμματα δημων &amp; σχεση με ΣΒΑΑ</vt:lpstr>
      <vt:lpstr>Επιχειρησιακα προγραμματα δημων &amp; σχεση με ΣΒΑΑ</vt:lpstr>
      <vt:lpstr>Επιχειρησιακα προγραμματα δημων &amp; σχεση με ΣΒΑΑ</vt:lpstr>
      <vt:lpstr>Ποια ειναι τα δημογραφικΑ χαρακτηριστικα τησ περιοχησ ΒΑΑ;</vt:lpstr>
      <vt:lpstr>Ποια ειναι τα οικονομικα χαρακτηριστικα τησ περιοχησ ΒΑΑ;</vt:lpstr>
      <vt:lpstr>Ποια ειναι τα οικονομικα χαρακτηριστικα τησ περιοχησ ΒΑΑ;</vt:lpstr>
      <vt:lpstr>Παρουσίαση του PowerPoint</vt:lpstr>
      <vt:lpstr>Ποια ειναι τα οικονομικα χαρακτηριστικα τησ περιοχησ ΒΑΑ;</vt:lpstr>
      <vt:lpstr>Ποια ειναι τα οικονομικα χαρακτηριστικα τησ περιοχησ ΒΑΑ;</vt:lpstr>
      <vt:lpstr>Ποια ειναι τα οικονομικα χαρακτηριστικα τησ περιοχησ ΒΑΑ;</vt:lpstr>
      <vt:lpstr>Παρουσίαση του PowerPoint</vt:lpstr>
      <vt:lpstr>Παρουσίαση του PowerPoint</vt:lpstr>
      <vt:lpstr>Ποια ειναι τα κοινωνικα χαρακτηριστικα τησ περιοχησ ΒΑΑ;</vt:lpstr>
      <vt:lpstr>Παρουσίαση του PowerPoint</vt:lpstr>
      <vt:lpstr>Ποια ειναι τα περιβαλλοντικα χαρακτηριστικα τησ περιοχησ ΒΑΑ;</vt:lpstr>
      <vt:lpstr>Ποια ειναι τα περιβαλλοντικα χαρακτηριστικα τησ περιοχησ ΒΑΑ;</vt:lpstr>
      <vt:lpstr>Ποια ειναι τα πολιτιστικα χαρακτηριστικα τησ περιοχησ ΒΑΑ;</vt:lpstr>
      <vt:lpstr>Παρουσίαση του PowerPoint</vt:lpstr>
      <vt:lpstr>Παρουσίαση του PowerPoint</vt:lpstr>
      <vt:lpstr>ΠαρεμβΑσειΣ – ΠρογρΑμματα που υλοποΙΗθηκαν στην ΠεριοχΗ ΠαρΕμβασηΣ απο το 2000 και μετα</vt:lpstr>
      <vt:lpstr>Ποιο εΙναι Το οραμα τησ βαα;</vt:lpstr>
      <vt:lpstr>Ποιο εΙναι Το οραμα τησ βαα;</vt:lpstr>
      <vt:lpstr>Ποιοι ειναι οι αξονεσ &amp; ειδικοι στοχοι τησ Σβαα;</vt:lpstr>
      <vt:lpstr>Ποιοι ειναι οι αξονεσ &amp; ειδικοι στοχοι τησ Σβαα;</vt:lpstr>
      <vt:lpstr>Ποιοι ειναι οι αξονεσ &amp; ειδικοι στοχοι τησ Σβαα;</vt:lpstr>
      <vt:lpstr>Τι δρασεισ εχουν δρομολογηθει για την περιοχη βαα στην προγραμματικη περιοδο 2021-2027;</vt:lpstr>
      <vt:lpstr>Παρουσίαση του PowerPoint</vt:lpstr>
      <vt:lpstr>Σας καλούμε να γίνεται συμμέτοχοι στον ανοιχτό διάλογο για την επικαιροποίηση της ΣΒΑΑ «Η μουσική και η ιστορία των δρόμων» στην περιοχή των 3 δήμων Καλλιθέας, Παλαιού Φαλήρου και Αλίμου.</vt:lpstr>
      <vt:lpstr>ΣΑΣ Ευχαριστουμε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ΣΧΕΔΙΟ ΒΙΩΣΙΜΗΣ ΑΣΤΙΚΗΣ ΑΝΑΠΤΥΞΗΣ (σΒΑΑ)</dc:title>
  <dc:creator>User</dc:creator>
  <cp:lastModifiedBy>User</cp:lastModifiedBy>
  <cp:revision>452</cp:revision>
  <cp:lastPrinted>2023-05-26T22:03:10Z</cp:lastPrinted>
  <dcterms:created xsi:type="dcterms:W3CDTF">2023-05-15T11:50:45Z</dcterms:created>
  <dcterms:modified xsi:type="dcterms:W3CDTF">2023-07-06T09:09:13Z</dcterms:modified>
</cp:coreProperties>
</file>