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26"/>
  </p:notesMasterIdLst>
  <p:sldIdLst>
    <p:sldId id="256" r:id="rId2"/>
    <p:sldId id="393" r:id="rId3"/>
    <p:sldId id="366" r:id="rId4"/>
    <p:sldId id="367" r:id="rId5"/>
    <p:sldId id="394" r:id="rId6"/>
    <p:sldId id="395" r:id="rId7"/>
    <p:sldId id="396" r:id="rId8"/>
    <p:sldId id="397" r:id="rId9"/>
    <p:sldId id="398" r:id="rId10"/>
    <p:sldId id="400" r:id="rId11"/>
    <p:sldId id="401" r:id="rId12"/>
    <p:sldId id="406" r:id="rId13"/>
    <p:sldId id="407" r:id="rId14"/>
    <p:sldId id="408" r:id="rId15"/>
    <p:sldId id="409" r:id="rId16"/>
    <p:sldId id="410" r:id="rId17"/>
    <p:sldId id="411" r:id="rId18"/>
    <p:sldId id="412" r:id="rId19"/>
    <p:sldId id="399" r:id="rId20"/>
    <p:sldId id="402" r:id="rId21"/>
    <p:sldId id="404" r:id="rId22"/>
    <p:sldId id="405" r:id="rId23"/>
    <p:sldId id="403" r:id="rId24"/>
    <p:sldId id="273" r:id="rId25"/>
  </p:sldIdLst>
  <p:sldSz cx="9144000" cy="6858000" type="screen4x3"/>
  <p:notesSz cx="6889750" cy="1002188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5849F2-051C-9496-D847-404D4A19AED6}" name="Alexandra" initials="A" userId="ba860bcbf5d8d8f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C243"/>
    <a:srgbClr val="E8C956"/>
    <a:srgbClr val="F3C553"/>
    <a:srgbClr val="EEAF12"/>
    <a:srgbClr val="FFFFFF"/>
    <a:srgbClr val="B95D53"/>
    <a:srgbClr val="D1958F"/>
    <a:srgbClr val="FFCC99"/>
    <a:srgbClr val="E2C868"/>
    <a:srgbClr val="FFD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E171933-4619-4E11-9A3F-F7608DF75F80}" styleName="Μεσαίο στυλ 1 - Έμφαση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Μεσαίο στυλ 1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Μεσαίο στυλ 3 - Έμφαση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5096" autoAdjust="0"/>
  </p:normalViewPr>
  <p:slideViewPr>
    <p:cSldViewPr>
      <p:cViewPr varScale="1">
        <p:scale>
          <a:sx n="102" d="100"/>
          <a:sy n="102" d="100"/>
        </p:scale>
        <p:origin x="-116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6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5558" cy="501094"/>
          </a:xfrm>
          <a:prstGeom prst="rect">
            <a:avLst/>
          </a:prstGeom>
        </p:spPr>
        <p:txBody>
          <a:bodyPr vert="horz" lIns="96634" tIns="48317" rIns="96634" bIns="48317" rtlCol="0"/>
          <a:lstStyle>
            <a:lvl1pPr algn="l">
              <a:defRPr sz="1300"/>
            </a:lvl1pPr>
          </a:lstStyle>
          <a:p>
            <a:endParaRPr lang="el-GR"/>
          </a:p>
        </p:txBody>
      </p:sp>
      <p:sp>
        <p:nvSpPr>
          <p:cNvPr id="3" name="Θέση ημερομηνίας 2"/>
          <p:cNvSpPr>
            <a:spLocks noGrp="1"/>
          </p:cNvSpPr>
          <p:nvPr>
            <p:ph type="dt" idx="1"/>
          </p:nvPr>
        </p:nvSpPr>
        <p:spPr>
          <a:xfrm>
            <a:off x="3902597" y="0"/>
            <a:ext cx="2985558" cy="501094"/>
          </a:xfrm>
          <a:prstGeom prst="rect">
            <a:avLst/>
          </a:prstGeom>
        </p:spPr>
        <p:txBody>
          <a:bodyPr vert="horz" lIns="96634" tIns="48317" rIns="96634" bIns="48317" rtlCol="0"/>
          <a:lstStyle>
            <a:lvl1pPr algn="r">
              <a:defRPr sz="1300"/>
            </a:lvl1pPr>
          </a:lstStyle>
          <a:p>
            <a:fld id="{BAEB3C25-F98F-46FD-A0D6-C0B5849F30A7}" type="datetimeFigureOut">
              <a:rPr lang="el-GR" smtClean="0"/>
              <a:t>6/7/2023</a:t>
            </a:fld>
            <a:endParaRPr lang="el-GR"/>
          </a:p>
        </p:txBody>
      </p:sp>
      <p:sp>
        <p:nvSpPr>
          <p:cNvPr id="4" name="Θέση εικόνας διαφάνειας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endParaRPr lang="el-GR"/>
          </a:p>
        </p:txBody>
      </p:sp>
      <p:sp>
        <p:nvSpPr>
          <p:cNvPr id="5" name="Θέση σημειώσεων 4"/>
          <p:cNvSpPr>
            <a:spLocks noGrp="1"/>
          </p:cNvSpPr>
          <p:nvPr>
            <p:ph type="body" sz="quarter" idx="3"/>
          </p:nvPr>
        </p:nvSpPr>
        <p:spPr>
          <a:xfrm>
            <a:off x="688975" y="4760397"/>
            <a:ext cx="5511800" cy="4509850"/>
          </a:xfrm>
          <a:prstGeom prst="rect">
            <a:avLst/>
          </a:prstGeom>
        </p:spPr>
        <p:txBody>
          <a:bodyPr vert="horz" lIns="96634" tIns="48317" rIns="96634" bIns="48317"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a:defRPr sz="1300"/>
            </a:lvl1pPr>
          </a:lstStyle>
          <a:p>
            <a:endParaRPr lang="el-GR"/>
          </a:p>
        </p:txBody>
      </p:sp>
      <p:sp>
        <p:nvSpPr>
          <p:cNvPr id="7" name="Θέση αριθμού διαφάνειας 6"/>
          <p:cNvSpPr>
            <a:spLocks noGrp="1"/>
          </p:cNvSpPr>
          <p:nvPr>
            <p:ph type="sldNum" sz="quarter" idx="5"/>
          </p:nvPr>
        </p:nvSpPr>
        <p:spPr>
          <a:xfrm>
            <a:off x="3902597" y="9519054"/>
            <a:ext cx="2985558" cy="501094"/>
          </a:xfrm>
          <a:prstGeom prst="rect">
            <a:avLst/>
          </a:prstGeom>
        </p:spPr>
        <p:txBody>
          <a:bodyPr vert="horz" lIns="96634" tIns="48317" rIns="96634" bIns="48317" rtlCol="0" anchor="b"/>
          <a:lstStyle>
            <a:lvl1pPr algn="r">
              <a:defRPr sz="1300"/>
            </a:lvl1pPr>
          </a:lstStyle>
          <a:p>
            <a:fld id="{829DB518-179D-43AF-97B3-8B1278FC248F}" type="slidenum">
              <a:rPr lang="el-GR" smtClean="0"/>
              <a:t>‹#›</a:t>
            </a:fld>
            <a:endParaRPr lang="el-GR"/>
          </a:p>
        </p:txBody>
      </p:sp>
    </p:spTree>
    <p:extLst>
      <p:ext uri="{BB962C8B-B14F-4D97-AF65-F5344CB8AC3E}">
        <p14:creationId xmlns:p14="http://schemas.microsoft.com/office/powerpoint/2010/main" val="900101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Απόσταση από λιμάνι Πειραιά,</a:t>
            </a:r>
            <a:r>
              <a:rPr lang="el-GR" baseline="0" dirty="0" smtClean="0"/>
              <a:t> σε επαφή με Ελληνικό, σε άμεση επαφή με τον Φαληρικό όρμο, διασχίζεται από βασικούς οδικούς άξονες (χαρακτηριστικά θέσης)</a:t>
            </a:r>
            <a:endParaRPr lang="el-GR" dirty="0"/>
          </a:p>
        </p:txBody>
      </p:sp>
      <p:sp>
        <p:nvSpPr>
          <p:cNvPr id="4" name="Θέση αριθμού διαφάνειας 3"/>
          <p:cNvSpPr>
            <a:spLocks noGrp="1"/>
          </p:cNvSpPr>
          <p:nvPr>
            <p:ph type="sldNum" sz="quarter" idx="10"/>
          </p:nvPr>
        </p:nvSpPr>
        <p:spPr/>
        <p:txBody>
          <a:bodyPr/>
          <a:lstStyle/>
          <a:p>
            <a:fld id="{829DB518-179D-43AF-97B3-8B1278FC248F}" type="slidenum">
              <a:rPr lang="el-GR" smtClean="0"/>
              <a:t>4</a:t>
            </a:fld>
            <a:endParaRPr lang="el-GR"/>
          </a:p>
        </p:txBody>
      </p:sp>
    </p:spTree>
    <p:extLst>
      <p:ext uri="{BB962C8B-B14F-4D97-AF65-F5344CB8AC3E}">
        <p14:creationId xmlns:p14="http://schemas.microsoft.com/office/powerpoint/2010/main" val="2583828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29DB518-179D-43AF-97B3-8B1278FC248F}" type="slidenum">
              <a:rPr lang="el-GR" smtClean="0"/>
              <a:t>12</a:t>
            </a:fld>
            <a:endParaRPr lang="el-GR"/>
          </a:p>
        </p:txBody>
      </p:sp>
    </p:spTree>
    <p:extLst>
      <p:ext uri="{BB962C8B-B14F-4D97-AF65-F5344CB8AC3E}">
        <p14:creationId xmlns:p14="http://schemas.microsoft.com/office/powerpoint/2010/main" val="63119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29DB518-179D-43AF-97B3-8B1278FC248F}" type="slidenum">
              <a:rPr lang="el-GR" smtClean="0"/>
              <a:t>13</a:t>
            </a:fld>
            <a:endParaRPr lang="el-GR"/>
          </a:p>
        </p:txBody>
      </p:sp>
    </p:spTree>
    <p:extLst>
      <p:ext uri="{BB962C8B-B14F-4D97-AF65-F5344CB8AC3E}">
        <p14:creationId xmlns:p14="http://schemas.microsoft.com/office/powerpoint/2010/main" val="2534129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29DB518-179D-43AF-97B3-8B1278FC248F}" type="slidenum">
              <a:rPr lang="el-GR" smtClean="0"/>
              <a:t>14</a:t>
            </a:fld>
            <a:endParaRPr lang="el-GR"/>
          </a:p>
        </p:txBody>
      </p:sp>
    </p:spTree>
    <p:extLst>
      <p:ext uri="{BB962C8B-B14F-4D97-AF65-F5344CB8AC3E}">
        <p14:creationId xmlns:p14="http://schemas.microsoft.com/office/powerpoint/2010/main" val="2833311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829DB518-179D-43AF-97B3-8B1278FC248F}" type="slidenum">
              <a:rPr lang="el-GR" smtClean="0"/>
              <a:t>15</a:t>
            </a:fld>
            <a:endParaRPr lang="el-GR"/>
          </a:p>
        </p:txBody>
      </p:sp>
    </p:spTree>
    <p:extLst>
      <p:ext uri="{BB962C8B-B14F-4D97-AF65-F5344CB8AC3E}">
        <p14:creationId xmlns:p14="http://schemas.microsoft.com/office/powerpoint/2010/main" val="495013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l-GR"/>
              <a:t>Στυλ κύριου τίτλου</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l-GR"/>
              <a:t>Στυλ κύριου υπότιτλου</a:t>
            </a:r>
            <a:endParaRPr lang="en-US" dirty="0"/>
          </a:p>
        </p:txBody>
      </p:sp>
      <p:sp>
        <p:nvSpPr>
          <p:cNvPr id="4" name="Date Placeholder 3"/>
          <p:cNvSpPr>
            <a:spLocks noGrp="1"/>
          </p:cNvSpPr>
          <p:nvPr>
            <p:ph type="dt" sz="half" idx="10"/>
          </p:nvPr>
        </p:nvSpPr>
        <p:spPr/>
        <p:txBody>
          <a:bodyPr/>
          <a:lstStyle/>
          <a:p>
            <a:fld id="{0BACF41C-C5D4-466B-8A15-B99A6C1A627B}" type="datetime1">
              <a:rPr lang="el-GR" smtClean="0"/>
              <a:t>6/7/2023</a:t>
            </a:fld>
            <a:endParaRPr lang="el-GR"/>
          </a:p>
        </p:txBody>
      </p:sp>
      <p:sp>
        <p:nvSpPr>
          <p:cNvPr id="5" name="Footer Placeholder 4"/>
          <p:cNvSpPr>
            <a:spLocks noGrp="1"/>
          </p:cNvSpPr>
          <p:nvPr>
            <p:ph type="ftr" sz="quarter" idx="11"/>
          </p:nvPr>
        </p:nvSpPr>
        <p:spPr/>
        <p:txBody>
          <a:bodyPr/>
          <a:lstStyle/>
          <a:p>
            <a:endParaRPr lang="el-GR"/>
          </a:p>
        </p:txBody>
      </p:sp>
      <p:sp>
        <p:nvSpPr>
          <p:cNvPr id="9" name="Slide Number Placeholder 4">
            <a:extLst>
              <a:ext uri="{FF2B5EF4-FFF2-40B4-BE49-F238E27FC236}">
                <a16:creationId xmlns:a16="http://schemas.microsoft.com/office/drawing/2014/main" xmlns="" id="{F69CF5F7-6F8B-6B43-A722-F9D4BF66AD7D}"/>
              </a:ext>
            </a:extLst>
          </p:cNvPr>
          <p:cNvSpPr txBox="1">
            <a:spLocks/>
          </p:cNvSpPr>
          <p:nvPr userDrawn="1"/>
        </p:nvSpPr>
        <p:spPr>
          <a:xfrm>
            <a:off x="8458188" y="6285122"/>
            <a:ext cx="388620" cy="388620"/>
          </a:xfrm>
          <a:prstGeom prst="ellipse">
            <a:avLst/>
          </a:prstGeom>
          <a:ln w="19050">
            <a:solidFill>
              <a:srgbClr val="FFFFFF"/>
            </a:solidFill>
          </a:ln>
        </p:spPr>
        <p:txBody>
          <a:bodyPr vert="horz" lIns="9144" tIns="9144" rIns="9144" bIns="9144" rtlCol="0" anchor="ctr">
            <a:normAutofit/>
          </a:bodyPr>
          <a:lstStyle>
            <a:defPPr>
              <a:defRPr lang="el-G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BF061C-A727-48B5-9531-D91387ABAFA4}"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3A875B32-BFFB-4053-B9DB-4A2E1AE0B039}" type="datetime1">
              <a:rPr lang="el-GR" smtClean="0"/>
              <a:t>6/7/2023</a:t>
            </a:fld>
            <a:endParaRPr lang="el-GR"/>
          </a:p>
        </p:txBody>
      </p:sp>
      <p:sp>
        <p:nvSpPr>
          <p:cNvPr id="5" name="Footer Placeholder 4"/>
          <p:cNvSpPr>
            <a:spLocks noGrp="1"/>
          </p:cNvSpPr>
          <p:nvPr>
            <p:ph type="ftr" sz="quarter" idx="11"/>
          </p:nvPr>
        </p:nvSpPr>
        <p:spPr/>
        <p:txBody>
          <a:bodyPr/>
          <a:lstStyle/>
          <a:p>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A3EA7FE8-8CE3-4A61-9295-01FA1B478BDB}" type="datetime1">
              <a:rPr lang="el-GR" smtClean="0"/>
              <a:t>6/7/2023</a:t>
            </a:fld>
            <a:endParaRPr lang="el-GR"/>
          </a:p>
        </p:txBody>
      </p:sp>
      <p:sp>
        <p:nvSpPr>
          <p:cNvPr id="5" name="Footer Placeholder 4"/>
          <p:cNvSpPr>
            <a:spLocks noGrp="1"/>
          </p:cNvSpPr>
          <p:nvPr>
            <p:ph type="ftr" sz="quarter" idx="11"/>
          </p:nvPr>
        </p:nvSpPr>
        <p:spPr/>
        <p:txBody>
          <a:bodyPr/>
          <a:lstStyle/>
          <a:p>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Content Placeholder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D766017B-9F4C-4FA0-A8BD-E7E5EF210D93}" type="datetime1">
              <a:rPr lang="el-GR" smtClean="0"/>
              <a:t>6/7/2023</a:t>
            </a:fld>
            <a:endParaRPr lang="el-GR"/>
          </a:p>
        </p:txBody>
      </p:sp>
      <p:sp>
        <p:nvSpPr>
          <p:cNvPr id="5" name="Footer Placeholder 4"/>
          <p:cNvSpPr>
            <a:spLocks noGrp="1"/>
          </p:cNvSpPr>
          <p:nvPr>
            <p:ph type="ftr" sz="quarter" idx="11"/>
          </p:nvPr>
        </p:nvSpPr>
        <p:spPr/>
        <p:txBody>
          <a:bodyPr/>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Στυλ κύριου τίτλου</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l-GR"/>
              <a:t>Στυλ υποδείγματος κειμένου</a:t>
            </a:r>
          </a:p>
        </p:txBody>
      </p:sp>
      <p:sp>
        <p:nvSpPr>
          <p:cNvPr id="4" name="Date Placeholder 3"/>
          <p:cNvSpPr>
            <a:spLocks noGrp="1"/>
          </p:cNvSpPr>
          <p:nvPr>
            <p:ph type="dt" sz="half" idx="10"/>
          </p:nvPr>
        </p:nvSpPr>
        <p:spPr/>
        <p:txBody>
          <a:bodyPr/>
          <a:lstStyle/>
          <a:p>
            <a:fld id="{DD98E0FE-FC57-4F4C-B86E-D6943845DDF7}" type="datetime1">
              <a:rPr lang="el-GR" smtClean="0"/>
              <a:t>6/7/2023</a:t>
            </a:fld>
            <a:endParaRPr lang="el-GR"/>
          </a:p>
        </p:txBody>
      </p:sp>
      <p:sp>
        <p:nvSpPr>
          <p:cNvPr id="5" name="Footer Placeholder 4"/>
          <p:cNvSpPr>
            <a:spLocks noGrp="1"/>
          </p:cNvSpPr>
          <p:nvPr>
            <p:ph type="ftr" sz="quarter" idx="11"/>
          </p:nvPr>
        </p:nvSpPr>
        <p:spPr/>
        <p:txBody>
          <a:bodyPr/>
          <a:lstStyle/>
          <a:p>
            <a:endParaRPr lang="el-GR"/>
          </a:p>
        </p:txBody>
      </p:sp>
      <p:sp>
        <p:nvSpPr>
          <p:cNvPr id="9" name="Slide Number Placeholder 4">
            <a:extLst>
              <a:ext uri="{FF2B5EF4-FFF2-40B4-BE49-F238E27FC236}">
                <a16:creationId xmlns:a16="http://schemas.microsoft.com/office/drawing/2014/main" xmlns="" id="{4B939159-F023-3CE4-6E46-FC165529332C}"/>
              </a:ext>
            </a:extLst>
          </p:cNvPr>
          <p:cNvSpPr txBox="1">
            <a:spLocks/>
          </p:cNvSpPr>
          <p:nvPr userDrawn="1"/>
        </p:nvSpPr>
        <p:spPr>
          <a:xfrm>
            <a:off x="8458188" y="6285122"/>
            <a:ext cx="388620" cy="388620"/>
          </a:xfrm>
          <a:prstGeom prst="ellipse">
            <a:avLst/>
          </a:prstGeom>
          <a:ln w="19050">
            <a:solidFill>
              <a:srgbClr val="FFFFFF"/>
            </a:solidFill>
          </a:ln>
        </p:spPr>
        <p:txBody>
          <a:bodyPr vert="horz" lIns="9144" tIns="9144" rIns="9144" bIns="9144" rtlCol="0" anchor="ctr">
            <a:normAutofit/>
          </a:bodyPr>
          <a:lstStyle>
            <a:defPPr>
              <a:defRPr lang="el-G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BF061C-A727-48B5-9531-D91387ABAFA4}"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3A995111-B705-4E67-B54C-EFA08386FB19}" type="datetime1">
              <a:rPr lang="el-GR" smtClean="0"/>
              <a:t>6/7/2023</a:t>
            </a:fld>
            <a:endParaRPr lang="el-GR"/>
          </a:p>
        </p:txBody>
      </p:sp>
      <p:sp>
        <p:nvSpPr>
          <p:cNvPr id="6" name="Footer Placeholder 5"/>
          <p:cNvSpPr>
            <a:spLocks noGrp="1"/>
          </p:cNvSpPr>
          <p:nvPr>
            <p:ph type="ftr" sz="quarter" idx="11"/>
          </p:nvPr>
        </p:nvSpPr>
        <p:spPr/>
        <p:txBody>
          <a:bodyPr/>
          <a:lstStyle/>
          <a:p>
            <a:endParaRPr lang="el-GR"/>
          </a:p>
        </p:txBody>
      </p:sp>
      <p:sp>
        <p:nvSpPr>
          <p:cNvPr id="8" name="Title 7"/>
          <p:cNvSpPr>
            <a:spLocks noGrp="1"/>
          </p:cNvSpPr>
          <p:nvPr>
            <p:ph type="title"/>
          </p:nvPr>
        </p:nvSpPr>
        <p:spPr/>
        <p:txBody>
          <a:bodyPr/>
          <a:lstStyle/>
          <a:p>
            <a:r>
              <a:rPr lang="el-GR"/>
              <a:t>Στυλ κύριου τίτλου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Στυλ κύριου τίτλου</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Στυλ υποδείγματος κειμένου</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a:t>Στυλ υποδείγματος κειμένου</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5B6E9F41-8A80-467E-A400-D4074996A8DF}" type="datetime1">
              <a:rPr lang="el-GR" smtClean="0"/>
              <a:t>6/7/2023</a:t>
            </a:fld>
            <a:endParaRPr lang="el-GR"/>
          </a:p>
        </p:txBody>
      </p:sp>
      <p:sp>
        <p:nvSpPr>
          <p:cNvPr id="8" name="Footer Placeholder 7"/>
          <p:cNvSpPr>
            <a:spLocks noGrp="1"/>
          </p:cNvSpPr>
          <p:nvPr>
            <p:ph type="ftr" sz="quarter" idx="11"/>
          </p:nvPr>
        </p:nvSpPr>
        <p:spPr/>
        <p:txBody>
          <a:bodyPr/>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a:p>
        </p:txBody>
      </p:sp>
      <p:sp>
        <p:nvSpPr>
          <p:cNvPr id="3" name="Date Placeholder 2"/>
          <p:cNvSpPr>
            <a:spLocks noGrp="1"/>
          </p:cNvSpPr>
          <p:nvPr>
            <p:ph type="dt" sz="half" idx="10"/>
          </p:nvPr>
        </p:nvSpPr>
        <p:spPr/>
        <p:txBody>
          <a:bodyPr/>
          <a:lstStyle/>
          <a:p>
            <a:fld id="{84C00FFB-C567-4F77-A7BB-BE924FCBE152}" type="datetime1">
              <a:rPr lang="el-GR" smtClean="0"/>
              <a:t>6/7/2023</a:t>
            </a:fld>
            <a:endParaRPr lang="el-GR"/>
          </a:p>
        </p:txBody>
      </p:sp>
      <p:sp>
        <p:nvSpPr>
          <p:cNvPr id="4" name="Footer Placeholder 3"/>
          <p:cNvSpPr>
            <a:spLocks noGrp="1"/>
          </p:cNvSpPr>
          <p:nvPr>
            <p:ph type="ftr" sz="quarter" idx="11"/>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A1D4F-A352-4447-AEED-2637EF9B67E6}" type="datetime1">
              <a:rPr lang="el-GR" smtClean="0"/>
              <a:t>6/7/2023</a:t>
            </a:fld>
            <a:endParaRPr lang="el-GR"/>
          </a:p>
        </p:txBody>
      </p:sp>
      <p:sp>
        <p:nvSpPr>
          <p:cNvPr id="3" name="Footer Placeholder 2"/>
          <p:cNvSpPr>
            <a:spLocks noGrp="1"/>
          </p:cNvSpPr>
          <p:nvPr>
            <p:ph type="ftr" sz="quarter" idx="11"/>
          </p:nvPr>
        </p:nvSpPr>
        <p:spPr/>
        <p:txBody>
          <a:bodyPr/>
          <a:lstStyle/>
          <a:p>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a:t>Στυλ κύριου τίτλου</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a:t>Στυλ υποδείγματος κειμένου</a:t>
            </a:r>
          </a:p>
        </p:txBody>
      </p:sp>
      <p:sp>
        <p:nvSpPr>
          <p:cNvPr id="5" name="Date Placeholder 4"/>
          <p:cNvSpPr>
            <a:spLocks noGrp="1"/>
          </p:cNvSpPr>
          <p:nvPr>
            <p:ph type="dt" sz="half" idx="10"/>
          </p:nvPr>
        </p:nvSpPr>
        <p:spPr/>
        <p:txBody>
          <a:bodyPr/>
          <a:lstStyle/>
          <a:p>
            <a:fld id="{89A4663E-2A1B-4272-A189-7E6B00DD3069}" type="datetime1">
              <a:rPr lang="el-GR" smtClean="0"/>
              <a:t>6/7/2023</a:t>
            </a:fld>
            <a:endParaRPr lang="el-G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dirty="0"/>
              <a:t>Κάντε κλικ στο εικονίδιο για να προσθέσετε μια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a:t>Στυλ κύριου τίτλου</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5F728997-AA9E-4437-83A9-A6DC337E2FBE}" type="datetime1">
              <a:rPr lang="el-GR" smtClean="0"/>
              <a:t>6/7/2023</a:t>
            </a:fld>
            <a:endParaRPr lang="el-GR"/>
          </a:p>
        </p:txBody>
      </p:sp>
      <p:sp>
        <p:nvSpPr>
          <p:cNvPr id="6" name="Footer Placeholder 5"/>
          <p:cNvSpPr>
            <a:spLocks noGrp="1"/>
          </p:cNvSpPr>
          <p:nvPr>
            <p:ph type="ftr" sz="quarter" idx="11"/>
          </p:nvPr>
        </p:nvSpPr>
        <p:spPr/>
        <p:txBody>
          <a:bodyPr/>
          <a:lstStyle/>
          <a:p>
            <a:endParaRPr lang="el-GR"/>
          </a:p>
        </p:txBody>
      </p:sp>
      <p:sp>
        <p:nvSpPr>
          <p:cNvPr id="3" name="Slide Number Placeholder 4">
            <a:extLst>
              <a:ext uri="{FF2B5EF4-FFF2-40B4-BE49-F238E27FC236}">
                <a16:creationId xmlns:a16="http://schemas.microsoft.com/office/drawing/2014/main" xmlns="" id="{4EEC8FC5-81CE-3211-117A-A43CC81C9BD4}"/>
              </a:ext>
            </a:extLst>
          </p:cNvPr>
          <p:cNvSpPr txBox="1">
            <a:spLocks/>
          </p:cNvSpPr>
          <p:nvPr userDrawn="1"/>
        </p:nvSpPr>
        <p:spPr>
          <a:xfrm>
            <a:off x="8458188" y="6285122"/>
            <a:ext cx="388620" cy="388620"/>
          </a:xfrm>
          <a:prstGeom prst="ellipse">
            <a:avLst/>
          </a:prstGeom>
          <a:ln w="19050">
            <a:solidFill>
              <a:srgbClr val="FFFFFF"/>
            </a:solidFill>
          </a:ln>
        </p:spPr>
        <p:txBody>
          <a:bodyPr vert="horz" lIns="9144" tIns="9144" rIns="9144" bIns="9144" rtlCol="0" anchor="ctr">
            <a:normAutofit/>
          </a:bodyPr>
          <a:lstStyle>
            <a:defPPr>
              <a:defRPr lang="el-G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BF061C-A727-48B5-9531-D91387ABAFA4}"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accent3">
                <a:alpha val="72000"/>
                <a:lumMod val="43000"/>
                <a:lumOff val="57000"/>
              </a:schemeClr>
            </a:gs>
          </a:gsLst>
          <a:lin ang="5400000" scaled="0"/>
          <a:tileRect/>
        </a:gradFill>
        <a:effectLst/>
      </p:bgPr>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a:t>Στυλ κύριου τίτλου</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320BB4C7-E851-47CC-94FF-65A924475C6A}" type="datetime1">
              <a:rPr lang="el-GR" smtClean="0"/>
              <a:t>6/7/2023</a:t>
            </a:fld>
            <a:endParaRPr lang="el-G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l-GR"/>
          </a:p>
        </p:txBody>
      </p:sp>
      <p:sp>
        <p:nvSpPr>
          <p:cNvPr id="10" name="Slide Number Placeholder 4">
            <a:extLst>
              <a:ext uri="{FF2B5EF4-FFF2-40B4-BE49-F238E27FC236}">
                <a16:creationId xmlns:a16="http://schemas.microsoft.com/office/drawing/2014/main" xmlns="" id="{CDB5C2EF-55DA-4B3A-0FC3-44FE41094AB6}"/>
              </a:ext>
            </a:extLst>
          </p:cNvPr>
          <p:cNvSpPr txBox="1">
            <a:spLocks/>
          </p:cNvSpPr>
          <p:nvPr userDrawn="1"/>
        </p:nvSpPr>
        <p:spPr>
          <a:xfrm>
            <a:off x="8458188" y="6285122"/>
            <a:ext cx="388620" cy="388620"/>
          </a:xfrm>
          <a:prstGeom prst="ellipse">
            <a:avLst/>
          </a:prstGeom>
          <a:ln w="19050">
            <a:solidFill>
              <a:srgbClr val="FFFFFF"/>
            </a:solidFill>
          </a:ln>
        </p:spPr>
        <p:txBody>
          <a:bodyPr vert="horz" lIns="9144" tIns="9144" rIns="9144" bIns="9144" rtlCol="0" anchor="ctr">
            <a:normAutofit/>
          </a:bodyPr>
          <a:lstStyle>
            <a:defPPr>
              <a:defRPr lang="el-G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BF061C-A727-48B5-9531-D91387ABAFA4}"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483768" y="4077072"/>
            <a:ext cx="6480720" cy="1080120"/>
          </a:xfrm>
        </p:spPr>
        <p:txBody>
          <a:bodyPr>
            <a:normAutofit fontScale="90000"/>
          </a:bodyPr>
          <a:lstStyle/>
          <a:p>
            <a:pPr algn="r"/>
            <a:r>
              <a:rPr lang="el-GR" dirty="0" err="1"/>
              <a:t>Επικαιροποιηση</a:t>
            </a:r>
            <a:r>
              <a:rPr lang="el-GR" dirty="0"/>
              <a:t> </a:t>
            </a:r>
            <a:r>
              <a:rPr lang="el-GR" dirty="0" err="1"/>
              <a:t>Στρατηγικησ</a:t>
            </a:r>
            <a:r>
              <a:rPr lang="el-GR" dirty="0"/>
              <a:t> ΒΙΩΣΙΜΗΣ ΑΣΤΙΚΗΣ ΑΝΑΠΤΥΞΗΣ (</a:t>
            </a:r>
            <a:r>
              <a:rPr lang="el-GR" dirty="0" err="1"/>
              <a:t>σΒΑΑ</a:t>
            </a:r>
            <a:r>
              <a:rPr lang="el-GR" dirty="0"/>
              <a:t>) </a:t>
            </a:r>
            <a:r>
              <a:rPr lang="el-GR" dirty="0" smtClean="0"/>
              <a:t/>
            </a:r>
            <a:br>
              <a:rPr lang="el-GR" dirty="0" smtClean="0"/>
            </a:br>
            <a:r>
              <a:rPr lang="el-GR" dirty="0" smtClean="0"/>
              <a:t>«</a:t>
            </a:r>
            <a:r>
              <a:rPr lang="el-GR" cap="none" dirty="0" smtClean="0"/>
              <a:t>Η Μουσική </a:t>
            </a:r>
            <a:r>
              <a:rPr lang="el-GR" cap="none" dirty="0"/>
              <a:t>κ</a:t>
            </a:r>
            <a:r>
              <a:rPr lang="el-GR" cap="none" dirty="0" smtClean="0"/>
              <a:t>αι </a:t>
            </a:r>
            <a:r>
              <a:rPr lang="el-GR" cap="none" dirty="0"/>
              <a:t>η</a:t>
            </a:r>
            <a:r>
              <a:rPr lang="el-GR" cap="none" dirty="0" smtClean="0"/>
              <a:t> Ιστορία των Δρόμων</a:t>
            </a:r>
            <a:r>
              <a:rPr lang="el-GR" dirty="0" smtClean="0"/>
              <a:t>»</a:t>
            </a:r>
            <a:endParaRPr lang="el-GR" dirty="0"/>
          </a:p>
        </p:txBody>
      </p:sp>
      <p:sp>
        <p:nvSpPr>
          <p:cNvPr id="3" name="Υπότιτλος 2"/>
          <p:cNvSpPr>
            <a:spLocks noGrp="1"/>
          </p:cNvSpPr>
          <p:nvPr>
            <p:ph type="subTitle" idx="1"/>
          </p:nvPr>
        </p:nvSpPr>
        <p:spPr>
          <a:xfrm>
            <a:off x="6372200" y="5229200"/>
            <a:ext cx="2466245" cy="329259"/>
          </a:xfrm>
        </p:spPr>
        <p:txBody>
          <a:bodyPr anchor="ctr"/>
          <a:lstStyle/>
          <a:p>
            <a:pPr algn="r"/>
            <a:r>
              <a:rPr lang="el-GR" dirty="0" err="1" smtClean="0"/>
              <a:t>ΙΟΥλΙΟΣ</a:t>
            </a:r>
            <a:r>
              <a:rPr lang="el-GR" dirty="0" smtClean="0"/>
              <a:t> 2023</a:t>
            </a:r>
            <a:endParaRPr lang="el-GR" dirty="0"/>
          </a:p>
        </p:txBody>
      </p:sp>
      <p:sp>
        <p:nvSpPr>
          <p:cNvPr id="7" name="Υπότιτλος 2"/>
          <p:cNvSpPr txBox="1">
            <a:spLocks/>
          </p:cNvSpPr>
          <p:nvPr/>
        </p:nvSpPr>
        <p:spPr>
          <a:xfrm>
            <a:off x="5292080" y="3356992"/>
            <a:ext cx="3618373" cy="329259"/>
          </a:xfrm>
          <a:prstGeom prst="rect">
            <a:avLst/>
          </a:prstGeom>
        </p:spPr>
        <p:txBody>
          <a:bodyPr vert="horz" lIns="91440" tIns="9144" rIns="91440" bIns="45720" rtlCol="0">
            <a:noAutofit/>
          </a:bodyPr>
          <a:lstStyle>
            <a:lvl1pPr marL="0" indent="0" algn="l" defTabSz="914400" rtl="0" eaLnBrk="1" latinLnBrk="0" hangingPunct="1">
              <a:spcBef>
                <a:spcPts val="800"/>
              </a:spcBef>
              <a:buFont typeface="Arial" pitchFamily="34" charse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2pPr>
            <a:lvl3pPr marL="9144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3pPr>
            <a:lvl4pPr marL="13716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300"/>
              </a:spcBef>
              <a:buClr>
                <a:schemeClr val="accent2"/>
              </a:buClr>
              <a:buFont typeface="Wingdings" pitchFamily="2"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00"/>
              </a:spcBef>
              <a:buClr>
                <a:schemeClr val="accent2"/>
              </a:buClr>
              <a:buFont typeface="Wingdings" pitchFamily="2" charset="2"/>
              <a:buNone/>
              <a:defRPr sz="1400" kern="1200">
                <a:solidFill>
                  <a:schemeClr val="tx1">
                    <a:tint val="75000"/>
                  </a:schemeClr>
                </a:solidFill>
                <a:latin typeface="+mn-lt"/>
                <a:ea typeface="+mn-ea"/>
                <a:cs typeface="+mn-cs"/>
              </a:defRPr>
            </a:lvl9pPr>
          </a:lstStyle>
          <a:p>
            <a:pPr algn="r"/>
            <a:r>
              <a:rPr lang="el-GR" sz="1600" dirty="0" err="1"/>
              <a:t>Δημοσια</a:t>
            </a:r>
            <a:r>
              <a:rPr lang="el-GR" sz="1600" dirty="0"/>
              <a:t> </a:t>
            </a:r>
            <a:r>
              <a:rPr lang="el-GR" sz="1600" dirty="0" err="1"/>
              <a:t>διαβουλευση</a:t>
            </a:r>
            <a:endParaRPr lang="el-GR" sz="1600" dirty="0"/>
          </a:p>
        </p:txBody>
      </p:sp>
      <p:pic>
        <p:nvPicPr>
          <p:cNvPr id="1026" name="Picture 2" descr="ΣΥΝΔΕΣΜΟΣ ΔΗΜΩΝ ΝΟΤΙΑΣ ΑΤΤΙΚ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98341"/>
            <a:ext cx="1436415" cy="840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kallithea.gr/wp-content/uploads/2021/01/logo-large-tr-400x4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16632"/>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ttps://palaiofaliro.gr/wp-content/themes/egritostemplate/img/logo_whit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33" name="Picture 9" descr="https://cdn.e-satisfaction.com/files/q/Hr1nxdsnRCitr8w7jmrHZQ/profile/icon_cR0fudc4QlamgKIA8Cr60g.PN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98" t="26861" r="20773" b="16903"/>
          <a:stretch/>
        </p:blipFill>
        <p:spPr bwMode="auto">
          <a:xfrm>
            <a:off x="2987824" y="77493"/>
            <a:ext cx="1224136" cy="98672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Δήμος Αλίμου - ΠΕΔΑ"/>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5600" r="25067"/>
          <a:stretch/>
        </p:blipFill>
        <p:spPr bwMode="auto">
          <a:xfrm>
            <a:off x="4355976" y="120378"/>
            <a:ext cx="936104" cy="94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69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7544" y="76562"/>
            <a:ext cx="8496944" cy="400110"/>
          </a:xfrm>
          <a:prstGeom prst="rect">
            <a:avLst/>
          </a:prstGeom>
        </p:spPr>
        <p:txBody>
          <a:bodyPr wrap="square">
            <a:spAutoFit/>
          </a:bodyPr>
          <a:lstStyle/>
          <a:p>
            <a:pPr algn="ctr"/>
            <a:r>
              <a:rPr lang="el-GR" sz="2000" b="1" dirty="0"/>
              <a:t>Κέντρο Στήριξης Επιχειρηματικότητας</a:t>
            </a:r>
          </a:p>
        </p:txBody>
      </p:sp>
      <p:sp>
        <p:nvSpPr>
          <p:cNvPr id="8" name="Text Box 1" descr="Text box sidebar"/>
          <p:cNvSpPr txBox="1">
            <a:spLocks noChangeAspect="1"/>
          </p:cNvSpPr>
          <p:nvPr/>
        </p:nvSpPr>
        <p:spPr>
          <a:xfrm>
            <a:off x="467792" y="646405"/>
            <a:ext cx="2232000" cy="5796000"/>
          </a:xfrm>
          <a:prstGeom prst="rect">
            <a:avLst/>
          </a:prstGeom>
          <a:solidFill>
            <a:schemeClr val="accent6">
              <a:lumMod val="9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smtClean="0">
                <a:solidFill>
                  <a:srgbClr val="FFFFFF"/>
                </a:solidFill>
                <a:ea typeface="Georgia"/>
                <a:cs typeface="Times New Roman"/>
              </a:rPr>
              <a:t>ΕΤΠΑ</a:t>
            </a:r>
            <a:endParaRPr lang="el-GR" sz="1100" kern="100" dirty="0">
              <a:solidFill>
                <a:srgbClr val="FFFFFF"/>
              </a:solidFill>
              <a:ea typeface="Georgia"/>
              <a:cs typeface="Times New Roman"/>
            </a:endParaRPr>
          </a:p>
          <a:p>
            <a:pPr marL="182880" marR="182880">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gn="just">
              <a:lnSpc>
                <a:spcPct val="130000"/>
              </a:lnSpc>
              <a:spcAft>
                <a:spcPts val="900"/>
              </a:spcAft>
            </a:pPr>
            <a:r>
              <a:rPr lang="el-GR" sz="1100" kern="100" dirty="0" smtClean="0">
                <a:solidFill>
                  <a:srgbClr val="FFFFFF"/>
                </a:solidFill>
                <a:ea typeface="Georgia"/>
                <a:cs typeface="Times New Roman"/>
              </a:rPr>
              <a:t>Εκτιμάται ότι κατ’ ελάχιστον 335 επιχειρήσεις θα λάβουν μη οικονομική στήριξη</a:t>
            </a:r>
            <a:endParaRPr lang="el-GR" sz="1100" kern="100" dirty="0">
              <a:solidFill>
                <a:srgbClr val="FFFFFF"/>
              </a:solidFill>
              <a:effectLst/>
              <a:ea typeface="Georgia"/>
              <a:cs typeface="Times New Roman"/>
            </a:endParaRPr>
          </a:p>
        </p:txBody>
      </p:sp>
      <p:pic>
        <p:nvPicPr>
          <p:cNvPr id="1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3819070"/>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60883" y="3413982"/>
            <a:ext cx="5796000" cy="260853"/>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6">
              <a:lumMod val="9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622300">
              <a:lnSpc>
                <a:spcPct val="90000"/>
              </a:lnSpc>
              <a:spcBef>
                <a:spcPct val="0"/>
              </a:spcBef>
              <a:spcAft>
                <a:spcPct val="35000"/>
              </a:spcAft>
            </a:pPr>
            <a:r>
              <a:rPr lang="el-GR" sz="1600" b="1" dirty="0"/>
              <a:t>ΑΣ1 «Αναζωογόνηση και εξειδίκευση της οικονομικής λειτουργίας»</a:t>
            </a:r>
          </a:p>
        </p:txBody>
      </p:sp>
      <p:sp>
        <p:nvSpPr>
          <p:cNvPr id="13" name="Ορθογώνιο 12"/>
          <p:cNvSpPr/>
          <p:nvPr/>
        </p:nvSpPr>
        <p:spPr>
          <a:xfrm>
            <a:off x="2699792" y="686301"/>
            <a:ext cx="6264696" cy="5262979"/>
          </a:xfrm>
          <a:prstGeom prst="rect">
            <a:avLst/>
          </a:prstGeom>
        </p:spPr>
        <p:txBody>
          <a:bodyPr wrap="square" anchor="t">
            <a:spAutoFit/>
          </a:bodyPr>
          <a:lstStyle/>
          <a:p>
            <a:pPr algn="just"/>
            <a:r>
              <a:rPr lang="el-GR" sz="1400" dirty="0"/>
              <a:t>Η </a:t>
            </a:r>
            <a:r>
              <a:rPr lang="el-GR" sz="1400" dirty="0" smtClean="0"/>
              <a:t>Δράση </a:t>
            </a:r>
            <a:r>
              <a:rPr lang="el-GR" sz="1400" dirty="0"/>
              <a:t>αφορά στην ανάπτυξη και λειτουργία Κέντρου Στήριξης Επιχειρηματικότητας των Δήμων Καλλιθέας, Παλαιού Φαλήρου και </a:t>
            </a:r>
            <a:r>
              <a:rPr lang="el-GR" sz="1400" dirty="0" smtClean="0"/>
              <a:t>Αλίμου. </a:t>
            </a:r>
            <a:endParaRPr lang="el-GR" sz="1400" dirty="0"/>
          </a:p>
          <a:p>
            <a:pPr algn="just"/>
            <a:r>
              <a:rPr lang="el-GR" sz="1400" dirty="0" smtClean="0"/>
              <a:t>Το </a:t>
            </a:r>
            <a:r>
              <a:rPr lang="el-GR" sz="1400" dirty="0"/>
              <a:t>Κέντρο Στήριξης Επιχειρηματικότητας </a:t>
            </a:r>
            <a:r>
              <a:rPr lang="el-GR" sz="1400" dirty="0" smtClean="0"/>
              <a:t>αποτελεί </a:t>
            </a:r>
            <a:r>
              <a:rPr lang="el-GR" sz="1400" dirty="0"/>
              <a:t>έναν τοπικό μηχανισμό στρατηγικής υποστήριξης της επιχειρηματικότητας των τριών </a:t>
            </a:r>
            <a:r>
              <a:rPr lang="el-GR" sz="1400" dirty="0" smtClean="0"/>
              <a:t>δήμων. Λειτουργεί </a:t>
            </a:r>
            <a:r>
              <a:rPr lang="el-GR" sz="1400" dirty="0"/>
              <a:t>ως τοπικός φορέας συγκέντρωσης και αποκωδικοποίησης πληροφορίας και διάχυσης σε επιχειρήσεις και δυνητικούς επενδυτές. Η πρόσβαση στο Κέντρο και στην παρεχόμενη πληροφόρηση </a:t>
            </a:r>
            <a:r>
              <a:rPr lang="el-GR" sz="1400" dirty="0" smtClean="0"/>
              <a:t>είναι </a:t>
            </a:r>
            <a:r>
              <a:rPr lang="el-GR" sz="1400" dirty="0"/>
              <a:t>ελεύθερη για κάθε επιχείρηση ή δυνητικό επενδυτή, χωρίς προϋποθέσεις και χωρίς να προηγείται κάποια αξιολόγηση</a:t>
            </a:r>
            <a:r>
              <a:rPr lang="el-GR" sz="1400" dirty="0" smtClean="0"/>
              <a:t>.</a:t>
            </a:r>
            <a:endParaRPr lang="el-GR" sz="1400" dirty="0"/>
          </a:p>
          <a:p>
            <a:pPr algn="just"/>
            <a:r>
              <a:rPr lang="el-GR" sz="1400" dirty="0"/>
              <a:t>Η βασική λειτουργία του Κέντρου Στήριξης Επιχειρηματικότητας </a:t>
            </a:r>
            <a:r>
              <a:rPr lang="el-GR" sz="1400" dirty="0" smtClean="0"/>
              <a:t>είναι </a:t>
            </a:r>
            <a:r>
              <a:rPr lang="el-GR" sz="1400" dirty="0"/>
              <a:t>παροχή οριζόντιας υποστήριξης στις επιχειρήσεις που δραστηριοποιούνται ή προτίθενται να δραστηριοποιηθούν στην περιοχή της </a:t>
            </a:r>
            <a:r>
              <a:rPr lang="el-GR" sz="1400" dirty="0" smtClean="0"/>
              <a:t>ΣΒΑΑ </a:t>
            </a:r>
            <a:r>
              <a:rPr lang="el-GR" sz="1400" dirty="0"/>
              <a:t>και τους </a:t>
            </a:r>
            <a:r>
              <a:rPr lang="el-GR" sz="1400" dirty="0" smtClean="0"/>
              <a:t>3 Δήμους, παρέχοντας </a:t>
            </a:r>
            <a:r>
              <a:rPr lang="el-GR" sz="1400" dirty="0"/>
              <a:t>υπηρεσίες πληροφόρησης σε </a:t>
            </a:r>
            <a:r>
              <a:rPr lang="el-GR" sz="1400" dirty="0" smtClean="0"/>
              <a:t>κρίσιμα θέματα όπως είναι η </a:t>
            </a:r>
            <a:r>
              <a:rPr lang="el-GR" sz="1400" dirty="0"/>
              <a:t>ανάπτυξη βασικών υποδομών και εργαλείων </a:t>
            </a:r>
            <a:r>
              <a:rPr lang="el-GR" sz="1400" dirty="0" smtClean="0"/>
              <a:t>υποστήριξης, η παροχή </a:t>
            </a:r>
            <a:r>
              <a:rPr lang="el-GR" sz="1400" dirty="0"/>
              <a:t>οριζόντιων υπηρεσιών </a:t>
            </a:r>
            <a:r>
              <a:rPr lang="el-GR" sz="1400" dirty="0" smtClean="0"/>
              <a:t>υποστήριξης, οι δράσεις </a:t>
            </a:r>
            <a:r>
              <a:rPr lang="el-GR" sz="1400" dirty="0"/>
              <a:t>επιχειρηματικής </a:t>
            </a:r>
            <a:r>
              <a:rPr lang="el-GR" sz="1400" dirty="0" smtClean="0"/>
              <a:t>ανακάλυψης και οι δράσεις </a:t>
            </a:r>
            <a:r>
              <a:rPr lang="el-GR" sz="1400" dirty="0"/>
              <a:t>επιχειρηματικού και περιβαλλοντικού </a:t>
            </a:r>
            <a:r>
              <a:rPr lang="el-GR" sz="1400" dirty="0" err="1"/>
              <a:t>mentoring</a:t>
            </a:r>
            <a:r>
              <a:rPr lang="el-GR" sz="1400" dirty="0"/>
              <a:t>.</a:t>
            </a:r>
          </a:p>
          <a:p>
            <a:pPr algn="just"/>
            <a:r>
              <a:rPr lang="el-GR" sz="1400" dirty="0" smtClean="0"/>
              <a:t>Το δεύτερο </a:t>
            </a:r>
            <a:r>
              <a:rPr lang="el-GR" sz="1400" dirty="0"/>
              <a:t>μέρος της δράσης </a:t>
            </a:r>
            <a:r>
              <a:rPr lang="el-GR" sz="1400" dirty="0" smtClean="0"/>
              <a:t>αφορά </a:t>
            </a:r>
            <a:r>
              <a:rPr lang="el-GR" sz="1400" dirty="0"/>
              <a:t>σε παροχή συμβουλευτικών υπηρεσιών που εστιάζουν στην ενδυνάμωση των </a:t>
            </a:r>
            <a:r>
              <a:rPr lang="el-GR" sz="1400" dirty="0" smtClean="0"/>
              <a:t>επιχειρήσεων, </a:t>
            </a:r>
            <a:r>
              <a:rPr lang="el-GR" sz="1400" dirty="0"/>
              <a:t>προκειμένου να αναβαθμίσουν τη λειτουργία τους ή να αξιοποιήσουν νέες ιδέες</a:t>
            </a:r>
            <a:r>
              <a:rPr lang="el-GR" sz="1400" dirty="0" smtClean="0"/>
              <a:t>.</a:t>
            </a:r>
          </a:p>
          <a:p>
            <a:pPr algn="just"/>
            <a:r>
              <a:rPr lang="el-GR" sz="1400" dirty="0" smtClean="0"/>
              <a:t>Το </a:t>
            </a:r>
            <a:r>
              <a:rPr lang="el-GR" sz="1400" dirty="0"/>
              <a:t>τρίτο μέρος της δράσης </a:t>
            </a:r>
            <a:r>
              <a:rPr lang="el-GR" sz="1400" dirty="0" smtClean="0"/>
              <a:t>αφορά </a:t>
            </a:r>
            <a:r>
              <a:rPr lang="el-GR" sz="1400" dirty="0"/>
              <a:t>στην ανάπτυξη ενός μηχανισμού στρατηγικής υποστήριξης της επιχειρηματικότητας και προβολής και προώθησης της εξωστρέφειας της τοπικής </a:t>
            </a:r>
            <a:r>
              <a:rPr lang="el-GR" sz="1400" dirty="0" smtClean="0"/>
              <a:t>οικονομίας. Ενδεικτικά περιλαμβάνει: την παρακολούθηση </a:t>
            </a:r>
            <a:r>
              <a:rPr lang="el-GR" sz="1400" dirty="0"/>
              <a:t>της επιχειρηματικότητας στους </a:t>
            </a:r>
            <a:r>
              <a:rPr lang="el-GR" sz="1400" dirty="0" smtClean="0"/>
              <a:t>3 Δήμους και υποστήριξή τους </a:t>
            </a:r>
            <a:r>
              <a:rPr lang="el-GR" sz="1400" dirty="0"/>
              <a:t>σε θέματα στρατηγικής για την </a:t>
            </a:r>
            <a:r>
              <a:rPr lang="el-GR" sz="1400" dirty="0" smtClean="0"/>
              <a:t>επιχειρηματικότητα, προώθηση </a:t>
            </a:r>
            <a:r>
              <a:rPr lang="el-GR" sz="1400" dirty="0"/>
              <a:t>της εξωστρέφειας της τοπικής </a:t>
            </a:r>
            <a:r>
              <a:rPr lang="el-GR" sz="1400" dirty="0" smtClean="0"/>
              <a:t>οικονομίας και δράσεις </a:t>
            </a:r>
            <a:r>
              <a:rPr lang="el-GR" sz="1400" dirty="0"/>
              <a:t>δημοσιότητας και προβολής</a:t>
            </a:r>
            <a:r>
              <a:rPr lang="el-GR" sz="1400" dirty="0" smtClean="0"/>
              <a:t>.</a:t>
            </a:r>
            <a:endParaRPr lang="el-GR" sz="1400" dirty="0"/>
          </a:p>
        </p:txBody>
      </p:sp>
    </p:spTree>
    <p:extLst>
      <p:ext uri="{BB962C8B-B14F-4D97-AF65-F5344CB8AC3E}">
        <p14:creationId xmlns:p14="http://schemas.microsoft.com/office/powerpoint/2010/main" val="133048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7544" y="76562"/>
            <a:ext cx="8496944" cy="400110"/>
          </a:xfrm>
          <a:prstGeom prst="rect">
            <a:avLst/>
          </a:prstGeom>
        </p:spPr>
        <p:txBody>
          <a:bodyPr wrap="square">
            <a:spAutoFit/>
          </a:bodyPr>
          <a:lstStyle/>
          <a:p>
            <a:pPr algn="ctr"/>
            <a:r>
              <a:rPr lang="el-GR" sz="2000" b="1" dirty="0"/>
              <a:t>Φυτώρια επιχειρήσεων</a:t>
            </a:r>
          </a:p>
        </p:txBody>
      </p:sp>
      <p:sp>
        <p:nvSpPr>
          <p:cNvPr id="8" name="Text Box 1" descr="Text box sidebar"/>
          <p:cNvSpPr txBox="1">
            <a:spLocks noChangeAspect="1"/>
          </p:cNvSpPr>
          <p:nvPr/>
        </p:nvSpPr>
        <p:spPr>
          <a:xfrm>
            <a:off x="467792" y="646405"/>
            <a:ext cx="2232000" cy="5796000"/>
          </a:xfrm>
          <a:prstGeom prst="rect">
            <a:avLst/>
          </a:prstGeom>
          <a:solidFill>
            <a:schemeClr val="accent6">
              <a:lumMod val="9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smtClean="0">
                <a:solidFill>
                  <a:srgbClr val="FFFFFF"/>
                </a:solidFill>
                <a:ea typeface="Georgia"/>
                <a:cs typeface="Times New Roman"/>
              </a:rPr>
              <a:t>ΕΤΠΑ</a:t>
            </a:r>
            <a:endParaRPr lang="el-GR" sz="1100" kern="100" dirty="0">
              <a:solidFill>
                <a:srgbClr val="FFFFFF"/>
              </a:solidFill>
              <a:ea typeface="Georgia"/>
              <a:cs typeface="Times New Roman"/>
            </a:endParaRPr>
          </a:p>
          <a:p>
            <a:pPr marL="182880" marR="182880">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gn="just">
              <a:lnSpc>
                <a:spcPct val="130000"/>
              </a:lnSpc>
              <a:spcAft>
                <a:spcPts val="900"/>
              </a:spcAft>
            </a:pPr>
            <a:r>
              <a:rPr lang="el-GR" sz="1100" kern="100" dirty="0">
                <a:solidFill>
                  <a:srgbClr val="FFFFFF"/>
                </a:solidFill>
                <a:ea typeface="Georgia"/>
                <a:cs typeface="Times New Roman"/>
              </a:rPr>
              <a:t>Εκτιμάται ότι κατ’ ελάχιστον </a:t>
            </a:r>
            <a:r>
              <a:rPr lang="el-GR" sz="1100" kern="100" dirty="0" smtClean="0">
                <a:solidFill>
                  <a:srgbClr val="FFFFFF"/>
                </a:solidFill>
                <a:ea typeface="Georgia"/>
                <a:cs typeface="Times New Roman"/>
              </a:rPr>
              <a:t>140 επιχειρήσεις </a:t>
            </a:r>
            <a:r>
              <a:rPr lang="el-GR" sz="1100" kern="100" dirty="0">
                <a:solidFill>
                  <a:srgbClr val="FFFFFF"/>
                </a:solidFill>
                <a:ea typeface="Georgia"/>
                <a:cs typeface="Times New Roman"/>
              </a:rPr>
              <a:t>θα λάβουν </a:t>
            </a:r>
            <a:r>
              <a:rPr lang="el-GR" sz="1100" kern="100" dirty="0" smtClean="0">
                <a:solidFill>
                  <a:srgbClr val="FFFFFF"/>
                </a:solidFill>
                <a:ea typeface="Georgia"/>
                <a:cs typeface="Times New Roman"/>
              </a:rPr>
              <a:t>οικονομική ή μη οικονομική στήριξη</a:t>
            </a:r>
            <a:endParaRPr lang="el-GR" sz="1100" kern="100" dirty="0">
              <a:solidFill>
                <a:srgbClr val="FFFFFF"/>
              </a:solidFill>
              <a:ea typeface="Georgia"/>
              <a:cs typeface="Times New Roman"/>
            </a:endParaRPr>
          </a:p>
        </p:txBody>
      </p:sp>
      <p:sp>
        <p:nvSpPr>
          <p:cNvPr id="7" name="Ορθογώνιο 6"/>
          <p:cNvSpPr/>
          <p:nvPr/>
        </p:nvSpPr>
        <p:spPr>
          <a:xfrm>
            <a:off x="2699792" y="757148"/>
            <a:ext cx="6264696" cy="4832092"/>
          </a:xfrm>
          <a:prstGeom prst="rect">
            <a:avLst/>
          </a:prstGeom>
        </p:spPr>
        <p:txBody>
          <a:bodyPr wrap="square" anchor="t">
            <a:spAutoFit/>
          </a:bodyPr>
          <a:lstStyle/>
          <a:p>
            <a:pPr algn="just"/>
            <a:r>
              <a:rPr lang="el-GR" sz="1400" dirty="0"/>
              <a:t>Η </a:t>
            </a:r>
            <a:r>
              <a:rPr lang="el-GR" sz="1400" dirty="0" smtClean="0"/>
              <a:t>Δράση </a:t>
            </a:r>
            <a:r>
              <a:rPr lang="el-GR" sz="1400" dirty="0"/>
              <a:t>αφορά στην παροχή ενός ολοκληρωμένου πλέγματος συμβουλευτικής επιχειρηματικής υποστήριξης προς νεοφυείς (υφιστάμενες ή νέες) επιχειρήσεις που δραστηριοποιούνται στους </a:t>
            </a:r>
            <a:r>
              <a:rPr lang="el-GR" sz="1400" dirty="0" smtClean="0"/>
              <a:t>3 Δήμους, </a:t>
            </a:r>
            <a:r>
              <a:rPr lang="el-GR" sz="1400" dirty="0"/>
              <a:t>στους τομείς του Πολιτισμού – Τουρισμού και σε συμπληρωματικούς προς αυτούς </a:t>
            </a:r>
            <a:r>
              <a:rPr lang="el-GR" sz="1400" dirty="0" smtClean="0"/>
              <a:t>κλάδους. Οι </a:t>
            </a:r>
            <a:r>
              <a:rPr lang="el-GR" sz="1400" dirty="0"/>
              <a:t>κυρίως υπηρεσίες της </a:t>
            </a:r>
            <a:r>
              <a:rPr lang="el-GR" sz="1400" dirty="0" smtClean="0"/>
              <a:t>Δράσης είναι:</a:t>
            </a:r>
            <a:endParaRPr lang="el-GR" sz="1400" dirty="0"/>
          </a:p>
          <a:p>
            <a:pPr algn="just"/>
            <a:r>
              <a:rPr lang="el-GR" sz="1400" dirty="0" smtClean="0"/>
              <a:t>•η διάγνωση </a:t>
            </a:r>
            <a:r>
              <a:rPr lang="el-GR" sz="1400" dirty="0"/>
              <a:t>αναγκών </a:t>
            </a:r>
            <a:r>
              <a:rPr lang="el-GR" sz="1400" dirty="0" smtClean="0"/>
              <a:t>νεοφυών </a:t>
            </a:r>
            <a:r>
              <a:rPr lang="el-GR" sz="1400" dirty="0"/>
              <a:t>επιχειρήσεων για επιχειρηματική υποστήριξη με στόχο τη βέλτιστη συσχέτιση των παρεχόμενων υπηρεσιών με τις ανάγκες της εκάστοτε </a:t>
            </a:r>
            <a:r>
              <a:rPr lang="el-GR" sz="1400" dirty="0" smtClean="0"/>
              <a:t>επιχείρησης</a:t>
            </a:r>
            <a:endParaRPr lang="el-GR" sz="1400" dirty="0"/>
          </a:p>
          <a:p>
            <a:pPr algn="just"/>
            <a:r>
              <a:rPr lang="el-GR" sz="1400" dirty="0" smtClean="0"/>
              <a:t>•το πακέτο </a:t>
            </a:r>
            <a:r>
              <a:rPr lang="el-GR" sz="1400" dirty="0"/>
              <a:t>υποστήριξης </a:t>
            </a:r>
            <a:r>
              <a:rPr lang="el-GR" sz="1400" dirty="0" smtClean="0"/>
              <a:t>για </a:t>
            </a:r>
            <a:r>
              <a:rPr lang="el-GR" sz="1400" dirty="0"/>
              <a:t>οριζόντιες υπηρεσίες Επιχειρηματικής Υποστήριξης που </a:t>
            </a:r>
            <a:r>
              <a:rPr lang="el-GR" sz="1400" dirty="0" smtClean="0"/>
              <a:t>απευθύνεται </a:t>
            </a:r>
            <a:r>
              <a:rPr lang="el-GR" sz="1400" dirty="0"/>
              <a:t>στο σύνολο των συμμετεχόντων </a:t>
            </a:r>
            <a:r>
              <a:rPr lang="el-GR" sz="1400" dirty="0" smtClean="0"/>
              <a:t>αλλά </a:t>
            </a:r>
            <a:r>
              <a:rPr lang="el-GR" sz="1400" dirty="0"/>
              <a:t>και ελεύθερα από κάθε νεοφυή επιχείρηση (υφιστάμενη ή υπό </a:t>
            </a:r>
            <a:r>
              <a:rPr lang="el-GR" sz="1400" dirty="0" smtClean="0"/>
              <a:t>σύσταση) ανεξαρτήτως χωροθέτησης</a:t>
            </a:r>
            <a:endParaRPr lang="el-GR" sz="1400" dirty="0"/>
          </a:p>
          <a:p>
            <a:pPr algn="just"/>
            <a:r>
              <a:rPr lang="el-GR" sz="1400" dirty="0" smtClean="0"/>
              <a:t>•η παροχή </a:t>
            </a:r>
            <a:r>
              <a:rPr lang="el-GR" sz="1400" dirty="0"/>
              <a:t>εξατομικευμένης επιχειρηματικής συμβουλευτικής υποστήριξης αποκλειστικά εξ' αποστάσεως (e-</a:t>
            </a:r>
            <a:r>
              <a:rPr lang="el-GR" sz="1400" dirty="0" err="1"/>
              <a:t>coachin</a:t>
            </a:r>
            <a:r>
              <a:rPr lang="el-GR" sz="1400" dirty="0"/>
              <a:t>g και ementoring), με δυνατότητα επιλογής των </a:t>
            </a:r>
            <a:r>
              <a:rPr lang="el-GR" sz="1400" dirty="0" smtClean="0"/>
              <a:t>υπηρεσιών</a:t>
            </a:r>
            <a:endParaRPr lang="el-GR" sz="1400" dirty="0"/>
          </a:p>
          <a:p>
            <a:pPr algn="just"/>
            <a:r>
              <a:rPr lang="el-GR" sz="1400" dirty="0" smtClean="0"/>
              <a:t>•η καθοδήγηση </a:t>
            </a:r>
            <a:r>
              <a:rPr lang="el-GR" sz="1400" dirty="0"/>
              <a:t>της πρόσβασης σε πλατφόρμες και δίκτυα «Επιχειρηματικών Αγγέλων – Business </a:t>
            </a:r>
            <a:r>
              <a:rPr lang="el-GR" sz="1400" dirty="0" err="1"/>
              <a:t>Angels</a:t>
            </a:r>
            <a:r>
              <a:rPr lang="el-GR" sz="1400" dirty="0"/>
              <a:t>» και </a:t>
            </a:r>
            <a:r>
              <a:rPr lang="el-GR" sz="1400" dirty="0" smtClean="0"/>
              <a:t>η διασύνδεση </a:t>
            </a:r>
            <a:r>
              <a:rPr lang="el-GR" sz="1400" dirty="0"/>
              <a:t>με δυνητικούς χρηματοδότες / χρηματοδοτικούς οργανισμούς και άλλα χρηματοδοτικά εργαλεία της Ελλάδας και του </a:t>
            </a:r>
            <a:r>
              <a:rPr lang="el-GR" sz="1400" dirty="0" smtClean="0"/>
              <a:t>Εξωτερικού </a:t>
            </a:r>
            <a:endParaRPr lang="el-GR" sz="1400" dirty="0"/>
          </a:p>
          <a:p>
            <a:pPr algn="just"/>
            <a:r>
              <a:rPr lang="el-GR" sz="1400" dirty="0" smtClean="0"/>
              <a:t>•η καθοδήγηση </a:t>
            </a:r>
            <a:r>
              <a:rPr lang="el-GR" sz="1400" dirty="0"/>
              <a:t>των </a:t>
            </a:r>
            <a:r>
              <a:rPr lang="el-GR" sz="1400" dirty="0" smtClean="0"/>
              <a:t>νεοφυών </a:t>
            </a:r>
            <a:r>
              <a:rPr lang="el-GR" sz="1400" dirty="0"/>
              <a:t>επιχειρήσεων στην αποτελεσματική τους δικτύωση με την εγχώρια και διεθνή επιχειρηματική κοινότητα μέσω της πρόσβασής τους σε εξειδικευμένα e-</a:t>
            </a:r>
            <a:r>
              <a:rPr lang="el-GR" sz="1400" dirty="0" err="1"/>
              <a:t>fora</a:t>
            </a:r>
            <a:r>
              <a:rPr lang="el-GR" sz="1400" dirty="0"/>
              <a:t>, σε διεργασίες, προγράμματα και </a:t>
            </a:r>
            <a:r>
              <a:rPr lang="el-GR" sz="1400" dirty="0" smtClean="0"/>
              <a:t>πλατφόρμες επιχειρηματικής </a:t>
            </a:r>
            <a:r>
              <a:rPr lang="el-GR" sz="1400" dirty="0"/>
              <a:t>δικτύωσης και e-</a:t>
            </a:r>
            <a:r>
              <a:rPr lang="el-GR" sz="1400" dirty="0" err="1"/>
              <a:t>clustering</a:t>
            </a:r>
            <a:r>
              <a:rPr lang="el-GR" sz="1400" dirty="0"/>
              <a:t> της Ελλάδας και του </a:t>
            </a:r>
            <a:r>
              <a:rPr lang="el-GR" sz="1400" dirty="0" smtClean="0"/>
              <a:t>Εξωτερικού</a:t>
            </a:r>
            <a:endParaRPr lang="el-GR" sz="1400" dirty="0"/>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3819070"/>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60883" y="3413982"/>
            <a:ext cx="5796000" cy="260853"/>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6">
              <a:lumMod val="9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622300">
              <a:lnSpc>
                <a:spcPct val="90000"/>
              </a:lnSpc>
              <a:spcBef>
                <a:spcPct val="0"/>
              </a:spcBef>
              <a:spcAft>
                <a:spcPct val="35000"/>
              </a:spcAft>
            </a:pPr>
            <a:r>
              <a:rPr lang="el-GR" sz="1600" b="1" dirty="0"/>
              <a:t>ΑΣ1 «Αναζωογόνηση και εξειδίκευση της οικονομικής λειτουργίας»</a:t>
            </a:r>
          </a:p>
        </p:txBody>
      </p:sp>
    </p:spTree>
    <p:extLst>
      <p:ext uri="{BB962C8B-B14F-4D97-AF65-F5344CB8AC3E}">
        <p14:creationId xmlns:p14="http://schemas.microsoft.com/office/powerpoint/2010/main" val="1806144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539552" y="-27384"/>
            <a:ext cx="8496944" cy="1015663"/>
          </a:xfrm>
          <a:prstGeom prst="rect">
            <a:avLst/>
          </a:prstGeom>
        </p:spPr>
        <p:txBody>
          <a:bodyPr wrap="square">
            <a:spAutoFit/>
          </a:bodyPr>
          <a:lstStyle/>
          <a:p>
            <a:pPr algn="ctr"/>
            <a:r>
              <a:rPr lang="el-GR" sz="2000" b="1" dirty="0" smtClean="0"/>
              <a:t>Πρόληψη </a:t>
            </a:r>
            <a:r>
              <a:rPr lang="el-GR" sz="2000" b="1" dirty="0"/>
              <a:t>– αξιοποίηση αποβλήτων τροφίμων στον τομέα της εστίασης,  καθώς και </a:t>
            </a:r>
            <a:r>
              <a:rPr lang="el-GR" sz="2000" b="1" dirty="0" smtClean="0"/>
              <a:t>ενημέρωση </a:t>
            </a:r>
            <a:r>
              <a:rPr lang="el-GR" sz="2000" b="1" dirty="0"/>
              <a:t>– ευαισθητοποίηση σε θέματα πρόληψης </a:t>
            </a:r>
            <a:r>
              <a:rPr lang="el-GR" sz="2000" b="1" dirty="0" smtClean="0"/>
              <a:t>δημιουργίας </a:t>
            </a:r>
            <a:r>
              <a:rPr lang="el-GR" sz="2000" b="1" dirty="0"/>
              <a:t>και διαλογής στην πηγή των </a:t>
            </a:r>
            <a:r>
              <a:rPr lang="el-GR" sz="2000" b="1" dirty="0" smtClean="0"/>
              <a:t>βιοαποβλήτων</a:t>
            </a:r>
            <a:endParaRPr lang="el-GR" sz="2000" b="1" dirty="0"/>
          </a:p>
        </p:txBody>
      </p:sp>
      <p:sp>
        <p:nvSpPr>
          <p:cNvPr id="8" name="Text Box 1" descr="Text box sidebar"/>
          <p:cNvSpPr txBox="1">
            <a:spLocks noChangeAspect="1"/>
          </p:cNvSpPr>
          <p:nvPr/>
        </p:nvSpPr>
        <p:spPr>
          <a:xfrm>
            <a:off x="467792" y="836711"/>
            <a:ext cx="2232000" cy="5796000"/>
          </a:xfrm>
          <a:prstGeom prst="rect">
            <a:avLst/>
          </a:prstGeom>
          <a:solidFill>
            <a:schemeClr val="accent2">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smtClean="0">
                <a:solidFill>
                  <a:srgbClr val="FFFFFF"/>
                </a:solidFill>
                <a:ea typeface="Georgia"/>
                <a:cs typeface="Times New Roman"/>
              </a:rPr>
              <a:t>ΕΤΠΑ</a:t>
            </a:r>
            <a:endParaRPr lang="el-GR" sz="1100" kern="100" dirty="0">
              <a:solidFill>
                <a:srgbClr val="FFFFFF"/>
              </a:solidFill>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smtClean="0">
                <a:solidFill>
                  <a:srgbClr val="FFFFFF"/>
                </a:solidFill>
                <a:ea typeface="Georgia"/>
                <a:cs typeface="Times New Roman"/>
              </a:rPr>
              <a:t>Επιχειρήσεις, κάτοικοι &amp; επισκέπτες στην </a:t>
            </a:r>
            <a:r>
              <a:rPr lang="el-GR" sz="1100" kern="100" dirty="0">
                <a:solidFill>
                  <a:srgbClr val="FFFFFF"/>
                </a:solidFill>
                <a:ea typeface="Georgia"/>
                <a:cs typeface="Times New Roman"/>
              </a:rPr>
              <a:t>Περιοχή Παρέμβασης</a:t>
            </a:r>
            <a:endParaRPr lang="el-GR" sz="1100" kern="100" dirty="0">
              <a:solidFill>
                <a:srgbClr val="FFFFFF"/>
              </a:solidFill>
              <a:effectLst/>
              <a:ea typeface="Georgia"/>
              <a:cs typeface="Times New Roman"/>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45" b="11122"/>
          <a:stretch/>
        </p:blipFill>
        <p:spPr bwMode="auto">
          <a:xfrm>
            <a:off x="467792" y="3819070"/>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2699792" y="1117188"/>
            <a:ext cx="6264696" cy="4832092"/>
          </a:xfrm>
          <a:prstGeom prst="rect">
            <a:avLst/>
          </a:prstGeom>
        </p:spPr>
        <p:txBody>
          <a:bodyPr wrap="square" anchor="t">
            <a:spAutoFit/>
          </a:bodyPr>
          <a:lstStyle/>
          <a:p>
            <a:pPr algn="just"/>
            <a:r>
              <a:rPr lang="el-GR" sz="1400" dirty="0"/>
              <a:t>• </a:t>
            </a:r>
            <a:r>
              <a:rPr lang="el-GR" sz="1400" dirty="0" smtClean="0"/>
              <a:t>Το πρώτο μέρος της Δράσης, συνεισφέρει </a:t>
            </a:r>
            <a:r>
              <a:rPr lang="el-GR" sz="1400" dirty="0"/>
              <a:t>στους στόχους για την καταγραφή και την πρόληψη δημιουργίας αποβλήτων τροφίμων </a:t>
            </a:r>
            <a:r>
              <a:rPr lang="el-GR" sz="1400" dirty="0" smtClean="0"/>
              <a:t>μέσα </a:t>
            </a:r>
            <a:r>
              <a:rPr lang="el-GR" sz="1400" dirty="0"/>
              <a:t>από την ανάπτυξη και εφαρμογή πρότυπων δράσεων </a:t>
            </a:r>
            <a:r>
              <a:rPr lang="el-GR" sz="1400" dirty="0" smtClean="0"/>
              <a:t>για την </a:t>
            </a:r>
            <a:r>
              <a:rPr lang="el-GR" sz="1400" dirty="0"/>
              <a:t>καταγραφή των αποβλήτων τροφίμων από εστιατόρια στους Δήμους του ΣΥΔΝΑ, </a:t>
            </a:r>
            <a:r>
              <a:rPr lang="el-GR" sz="1400" dirty="0" smtClean="0"/>
              <a:t>τη </a:t>
            </a:r>
            <a:r>
              <a:rPr lang="el-GR" sz="1400" dirty="0"/>
              <a:t>μείωση της σπατάλης τροφίμων κατά την παρασκευή και παροχή γευμάτων από τον τομέα της εστίασης, μέσω της ανάπτυξης Οδηγού Καλών Πρακτικών για Χώρους Εστίασης</a:t>
            </a:r>
            <a:r>
              <a:rPr lang="el-GR" sz="1400" dirty="0" smtClean="0"/>
              <a:t>, τη </a:t>
            </a:r>
            <a:r>
              <a:rPr lang="el-GR" sz="1400" dirty="0"/>
              <a:t>διευκόλυνση της αναδιανομής της περίσσειας γευμάτων από καταστήματα εστίασης από τους Δήμους της περιοχής του </a:t>
            </a:r>
            <a:r>
              <a:rPr lang="el-GR" sz="1400" dirty="0" err="1"/>
              <a:t>ΣυΔΝΑ</a:t>
            </a:r>
            <a:r>
              <a:rPr lang="el-GR" sz="1400" dirty="0"/>
              <a:t> σε δομές υποστήριξης ευπαθών κοινωνικών ομάδων, μέσω της ανάπτυξης πλατφόρμας υποστήριξης / διαχείρισης δράσεων αναδιανομής γευμάτων με χρήση νέων </a:t>
            </a:r>
            <a:r>
              <a:rPr lang="el-GR" sz="1400" dirty="0" smtClean="0"/>
              <a:t>τεχνολογιών, την </a:t>
            </a:r>
            <a:r>
              <a:rPr lang="el-GR" sz="1400" dirty="0"/>
              <a:t>ευαισθητοποίηση των πολιτών - καταναλωτών υπηρεσιών εστίασης, για το περιβαλλοντικό αποτύπωμα της διατροφής τους και της σπατάλης τροφίμων, μέσω της ανάπτυξης διαδικτυακής εφαρμογής υπολογισμού του ανθρακικού αποτυπώματος των τροφίμων / γευμάτων που καταναλώνουν, καθώς και σχετικού οδηγού για τη μείωση του αποτυπώματος αυτού (στο εστιατόριο και στο σπίτι). </a:t>
            </a:r>
          </a:p>
          <a:p>
            <a:pPr algn="just"/>
            <a:r>
              <a:rPr lang="el-GR" sz="1400" dirty="0"/>
              <a:t>• </a:t>
            </a:r>
            <a:r>
              <a:rPr lang="el-GR" sz="1400" dirty="0" smtClean="0"/>
              <a:t>Το δεύτερο μέρος της Δράσης αφορά </a:t>
            </a:r>
            <a:r>
              <a:rPr lang="el-GR" sz="1400" dirty="0"/>
              <a:t>στην προμήθεια ενός </a:t>
            </a:r>
            <a:r>
              <a:rPr lang="el-GR" sz="1400" dirty="0" smtClean="0"/>
              <a:t>καινούργιου κλειστού </a:t>
            </a:r>
            <a:r>
              <a:rPr lang="el-GR" sz="1400" dirty="0"/>
              <a:t>φορτηγού (τύπου </a:t>
            </a:r>
            <a:r>
              <a:rPr lang="el-GR" sz="1400" dirty="0" err="1"/>
              <a:t>van</a:t>
            </a:r>
            <a:r>
              <a:rPr lang="el-GR" sz="1400" dirty="0"/>
              <a:t>), οχήματος διαμορφωμένου ως ψυγείου, μαζί με τα παρελκόμενά του, που θα χρησιμοποιηθούν για την μεταφορά τροφίμων.</a:t>
            </a:r>
          </a:p>
          <a:p>
            <a:pPr algn="just"/>
            <a:r>
              <a:rPr lang="el-GR" sz="1400" dirty="0"/>
              <a:t>• </a:t>
            </a:r>
            <a:r>
              <a:rPr lang="el-GR" sz="1400" dirty="0" smtClean="0"/>
              <a:t>Το τρίτο μέρος </a:t>
            </a:r>
            <a:r>
              <a:rPr lang="el-GR" sz="1400" dirty="0"/>
              <a:t>της Δράσης</a:t>
            </a:r>
            <a:r>
              <a:rPr lang="el-GR" sz="1400" dirty="0" smtClean="0"/>
              <a:t>, έχει ως αντικείμενο την </a:t>
            </a:r>
            <a:r>
              <a:rPr lang="el-GR" sz="1400" dirty="0"/>
              <a:t>δημιουργία ενημερωτικού υλικού και </a:t>
            </a:r>
            <a:r>
              <a:rPr lang="el-GR" sz="1400" dirty="0" smtClean="0"/>
              <a:t>την </a:t>
            </a:r>
            <a:r>
              <a:rPr lang="el-GR" sz="1400" dirty="0"/>
              <a:t>εφαρμογή προγράμματος ενημέρωσης και ευαισθητοποίησης για την πρόληψη της δημιουργίας αποβλήτων τροφίμων και για την ορθή διαχείριση των βιοαποβλήτων</a:t>
            </a:r>
            <a:r>
              <a:rPr lang="el-GR" sz="1400" dirty="0" smtClean="0"/>
              <a:t>. </a:t>
            </a:r>
            <a:endParaRPr lang="el-GR" sz="1400" dirty="0"/>
          </a:p>
        </p:txBody>
      </p:sp>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4497" y="3518713"/>
            <a:ext cx="5796002" cy="432000"/>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dirty="0"/>
              <a:t>ΑΣ2 «Ενίσχυση Πολιτιστικής ταυτότητας και ανάδειξη – προστασία αστικού περιβάλλοντος»</a:t>
            </a:r>
          </a:p>
        </p:txBody>
      </p:sp>
    </p:spTree>
    <p:extLst>
      <p:ext uri="{BB962C8B-B14F-4D97-AF65-F5344CB8AC3E}">
        <p14:creationId xmlns:p14="http://schemas.microsoft.com/office/powerpoint/2010/main" val="193296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539552" y="76562"/>
            <a:ext cx="8496944" cy="400110"/>
          </a:xfrm>
          <a:prstGeom prst="rect">
            <a:avLst/>
          </a:prstGeom>
        </p:spPr>
        <p:txBody>
          <a:bodyPr wrap="square">
            <a:spAutoFit/>
          </a:bodyPr>
          <a:lstStyle/>
          <a:p>
            <a:pPr algn="ctr"/>
            <a:r>
              <a:rPr lang="el-GR" sz="2000" b="1" dirty="0"/>
              <a:t>Βιοκλιματικές αναβαθμίσεις σε επιλεγμένα δημοτικά κτίρια του Δήμου Αλίμου</a:t>
            </a:r>
          </a:p>
        </p:txBody>
      </p:sp>
      <p:sp>
        <p:nvSpPr>
          <p:cNvPr id="8" name="Text Box 1" descr="Text box sidebar"/>
          <p:cNvSpPr txBox="1">
            <a:spLocks noChangeAspect="1"/>
          </p:cNvSpPr>
          <p:nvPr/>
        </p:nvSpPr>
        <p:spPr>
          <a:xfrm>
            <a:off x="467792" y="617774"/>
            <a:ext cx="2232000" cy="5796000"/>
          </a:xfrm>
          <a:prstGeom prst="rect">
            <a:avLst/>
          </a:prstGeom>
          <a:solidFill>
            <a:schemeClr val="accent2">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smtClean="0">
                <a:solidFill>
                  <a:srgbClr val="FFFFFF"/>
                </a:solidFill>
                <a:ea typeface="Georgia"/>
                <a:cs typeface="Times New Roman"/>
              </a:rPr>
              <a:t>ΕΤΠΑ</a:t>
            </a:r>
            <a:endParaRPr lang="el-GR" sz="1100" kern="100" dirty="0">
              <a:solidFill>
                <a:srgbClr val="FFFFFF"/>
              </a:solidFill>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smtClean="0">
                <a:solidFill>
                  <a:srgbClr val="FFFFFF"/>
                </a:solidFill>
                <a:ea typeface="Georgia"/>
                <a:cs typeface="Times New Roman"/>
              </a:rPr>
              <a:t>35 κτίρια αναβαθμίζονται ενεργειακά κατά 2 τουλάχιστον βαθμίδες</a:t>
            </a:r>
            <a:endParaRPr lang="el-GR" sz="1100" kern="100" dirty="0">
              <a:solidFill>
                <a:srgbClr val="FFFFFF"/>
              </a:solidFill>
              <a:ea typeface="Georgia"/>
              <a:cs typeface="Times New Roman"/>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45" b="11122"/>
          <a:stretch/>
        </p:blipFill>
        <p:spPr bwMode="auto">
          <a:xfrm>
            <a:off x="467792" y="3716407"/>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Ορθογώνιο 6"/>
          <p:cNvSpPr/>
          <p:nvPr/>
        </p:nvSpPr>
        <p:spPr>
          <a:xfrm>
            <a:off x="2699792" y="617775"/>
            <a:ext cx="6264696" cy="6124754"/>
          </a:xfrm>
          <a:prstGeom prst="rect">
            <a:avLst/>
          </a:prstGeom>
        </p:spPr>
        <p:txBody>
          <a:bodyPr wrap="square" anchor="t">
            <a:spAutoFit/>
          </a:bodyPr>
          <a:lstStyle/>
          <a:p>
            <a:pPr algn="just"/>
            <a:r>
              <a:rPr lang="el-GR" sz="1400" dirty="0"/>
              <a:t>Η </a:t>
            </a:r>
            <a:r>
              <a:rPr lang="el-GR" sz="1400" dirty="0" smtClean="0"/>
              <a:t>Δράση αφορά </a:t>
            </a:r>
            <a:r>
              <a:rPr lang="el-GR" sz="1400" dirty="0"/>
              <a:t>στην υλοποίηση στοχευμένων παρεμβάσεων ενεργειακής αναβάθμισης σε επιλεγμένα δημοτικά κτίρια του Δήμου </a:t>
            </a:r>
            <a:r>
              <a:rPr lang="el-GR" sz="1400" dirty="0" smtClean="0"/>
              <a:t>Αλίμου</a:t>
            </a:r>
            <a:r>
              <a:rPr lang="el-GR" sz="1400" dirty="0"/>
              <a:t>, </a:t>
            </a:r>
            <a:r>
              <a:rPr lang="el-GR" sz="1400" dirty="0" smtClean="0"/>
              <a:t>με </a:t>
            </a:r>
            <a:r>
              <a:rPr lang="el-GR" sz="1400" dirty="0"/>
              <a:t>σκοπό τη βελτίωση της ενεργειακής απόδοσης, την εξοικονόμηση ενέργειας, τη μείωση της ατμοσφαιρικής ρύπανσης και τη μείωση των εκπομπών των αερίων που προκαλούν την κλιματική αλλαγή. </a:t>
            </a:r>
            <a:r>
              <a:rPr lang="el-GR" sz="1400" dirty="0" smtClean="0"/>
              <a:t>Τα επιλεγμένα κτίρια είναι:</a:t>
            </a:r>
          </a:p>
          <a:p>
            <a:pPr marL="342900" indent="-249238" algn="just">
              <a:buFont typeface="+mj-lt"/>
              <a:buAutoNum type="arabicPeriod"/>
            </a:pPr>
            <a:r>
              <a:rPr lang="el-GR" sz="1400" dirty="0" smtClean="0"/>
              <a:t>1ο </a:t>
            </a:r>
            <a:r>
              <a:rPr lang="el-GR" sz="1400" dirty="0"/>
              <a:t>Νηπιαγωγείο </a:t>
            </a:r>
          </a:p>
          <a:p>
            <a:pPr marL="342900" indent="-249238" algn="just">
              <a:buFont typeface="+mj-lt"/>
              <a:buAutoNum type="arabicPeriod"/>
            </a:pPr>
            <a:r>
              <a:rPr lang="el-GR" sz="1400" dirty="0" smtClean="0"/>
              <a:t>7ο </a:t>
            </a:r>
            <a:r>
              <a:rPr lang="el-GR" sz="1400" dirty="0"/>
              <a:t>Νηπιαγωγείο</a:t>
            </a:r>
          </a:p>
          <a:p>
            <a:pPr marL="342900" indent="-249238" algn="just">
              <a:buFont typeface="+mj-lt"/>
              <a:buAutoNum type="arabicPeriod"/>
            </a:pPr>
            <a:r>
              <a:rPr lang="el-GR" sz="1400" dirty="0" smtClean="0"/>
              <a:t>11ο </a:t>
            </a:r>
            <a:r>
              <a:rPr lang="el-GR" sz="1400" dirty="0"/>
              <a:t>Νηπιαγωγείο</a:t>
            </a:r>
          </a:p>
          <a:p>
            <a:pPr marL="342900" indent="-249238" algn="just">
              <a:buFont typeface="+mj-lt"/>
              <a:buAutoNum type="arabicPeriod"/>
            </a:pPr>
            <a:r>
              <a:rPr lang="el-GR" sz="1400" dirty="0" smtClean="0"/>
              <a:t>9ο </a:t>
            </a:r>
            <a:r>
              <a:rPr lang="el-GR" sz="1400" dirty="0"/>
              <a:t>Δημοτικό Σχολείο</a:t>
            </a:r>
          </a:p>
          <a:p>
            <a:pPr marL="342900" indent="-249238" algn="just">
              <a:buFont typeface="+mj-lt"/>
              <a:buAutoNum type="arabicPeriod"/>
            </a:pPr>
            <a:r>
              <a:rPr lang="el-GR" sz="1400" dirty="0" smtClean="0"/>
              <a:t>4ο </a:t>
            </a:r>
            <a:r>
              <a:rPr lang="el-GR" sz="1400" dirty="0"/>
              <a:t>Δημοτικό Σχολείο</a:t>
            </a:r>
          </a:p>
          <a:p>
            <a:pPr marL="342900" indent="-249238" algn="just">
              <a:buFont typeface="+mj-lt"/>
              <a:buAutoNum type="arabicPeriod"/>
            </a:pPr>
            <a:r>
              <a:rPr lang="el-GR" sz="1400" dirty="0" smtClean="0"/>
              <a:t>3ο </a:t>
            </a:r>
            <a:r>
              <a:rPr lang="el-GR" sz="1400" dirty="0"/>
              <a:t>Δημοτικό Σχολείο</a:t>
            </a:r>
          </a:p>
          <a:p>
            <a:pPr marL="342900" indent="-249238" algn="just">
              <a:buFont typeface="+mj-lt"/>
              <a:buAutoNum type="arabicPeriod"/>
            </a:pPr>
            <a:r>
              <a:rPr lang="el-GR" sz="1400" dirty="0" smtClean="0"/>
              <a:t>7ο </a:t>
            </a:r>
            <a:r>
              <a:rPr lang="el-GR" sz="1400" dirty="0"/>
              <a:t>Δημοτικό Σχολείο</a:t>
            </a:r>
          </a:p>
          <a:p>
            <a:pPr marL="342900" indent="-249238" algn="just">
              <a:buFont typeface="+mj-lt"/>
              <a:buAutoNum type="arabicPeriod"/>
            </a:pPr>
            <a:r>
              <a:rPr lang="el-GR" sz="1400" dirty="0" smtClean="0"/>
              <a:t>2ο </a:t>
            </a:r>
            <a:r>
              <a:rPr lang="el-GR" sz="1400" dirty="0"/>
              <a:t>Δημοτικό Σχολείο</a:t>
            </a:r>
          </a:p>
          <a:p>
            <a:pPr marL="342900" indent="-249238" algn="just">
              <a:buFont typeface="+mj-lt"/>
              <a:buAutoNum type="arabicPeriod"/>
            </a:pPr>
            <a:r>
              <a:rPr lang="el-GR" sz="1400" dirty="0" smtClean="0"/>
              <a:t>1ο </a:t>
            </a:r>
            <a:r>
              <a:rPr lang="el-GR" sz="1400" dirty="0"/>
              <a:t>Λύκειο</a:t>
            </a:r>
          </a:p>
          <a:p>
            <a:pPr marL="342900" indent="-249238" algn="just">
              <a:buFont typeface="+mj-lt"/>
              <a:buAutoNum type="arabicPeriod"/>
            </a:pPr>
            <a:r>
              <a:rPr lang="el-GR" sz="1400" dirty="0" smtClean="0"/>
              <a:t>2ο </a:t>
            </a:r>
            <a:r>
              <a:rPr lang="el-GR" sz="1400" dirty="0"/>
              <a:t>Λύκειο – 4ο Γυμνάσιο</a:t>
            </a:r>
          </a:p>
          <a:p>
            <a:pPr algn="just"/>
            <a:r>
              <a:rPr lang="el-GR" sz="1400" dirty="0" smtClean="0"/>
              <a:t>Οι </a:t>
            </a:r>
            <a:r>
              <a:rPr lang="el-GR" sz="1400" dirty="0"/>
              <a:t>παρεμβάσεις </a:t>
            </a:r>
            <a:r>
              <a:rPr lang="el-GR" sz="1400" dirty="0" smtClean="0"/>
              <a:t>επικεντρώνονται </a:t>
            </a:r>
            <a:r>
              <a:rPr lang="el-GR" sz="1400" dirty="0"/>
              <a:t>αφενός στη βελτίωση της ενεργειακής θωράκισης των κτιριακών εγκαταστάσεων και αφετέρου στην αναβάθμιση της ενεργειακής κατηγορίας του ηλεκτρομηχανολογικού εξοπλισμού </a:t>
            </a:r>
            <a:r>
              <a:rPr lang="el-GR" sz="1400" dirty="0" smtClean="0"/>
              <a:t>του</a:t>
            </a:r>
            <a:r>
              <a:rPr lang="el-GR" sz="1400" dirty="0"/>
              <a:t> </a:t>
            </a:r>
            <a:r>
              <a:rPr lang="el-GR" sz="1400" dirty="0" smtClean="0"/>
              <a:t>και αφορούν </a:t>
            </a:r>
            <a:r>
              <a:rPr lang="el-GR" sz="1400" dirty="0"/>
              <a:t>σε:</a:t>
            </a:r>
          </a:p>
          <a:p>
            <a:pPr marL="342900" indent="-249238" algn="just">
              <a:buFont typeface="+mj-lt"/>
              <a:buAutoNum type="arabicPeriod"/>
            </a:pPr>
            <a:r>
              <a:rPr lang="el-GR" sz="1400" dirty="0" smtClean="0"/>
              <a:t>Προμήθεια </a:t>
            </a:r>
            <a:r>
              <a:rPr lang="el-GR" sz="1400" dirty="0"/>
              <a:t>και εγκατάσταση τοπικών αντλιών θερμότητας αέρα </a:t>
            </a:r>
          </a:p>
          <a:p>
            <a:pPr marL="342900" indent="-249238" algn="just">
              <a:buFont typeface="+mj-lt"/>
              <a:buAutoNum type="arabicPeriod"/>
            </a:pPr>
            <a:r>
              <a:rPr lang="el-GR" sz="1400" dirty="0" smtClean="0"/>
              <a:t>Προμήθεια </a:t>
            </a:r>
            <a:r>
              <a:rPr lang="el-GR" sz="1400" dirty="0"/>
              <a:t>και εγκατάσταση φωτιστικών LED</a:t>
            </a:r>
          </a:p>
          <a:p>
            <a:pPr marL="342900" indent="-249238" algn="just">
              <a:buFont typeface="+mj-lt"/>
              <a:buAutoNum type="arabicPeriod"/>
            </a:pPr>
            <a:r>
              <a:rPr lang="el-GR" sz="1400" dirty="0" smtClean="0"/>
              <a:t>Προμήθεια </a:t>
            </a:r>
            <a:r>
              <a:rPr lang="el-GR" sz="1400" dirty="0"/>
              <a:t>και εγκατάσταση κουφωμάτων </a:t>
            </a:r>
          </a:p>
          <a:p>
            <a:pPr marL="342900" indent="-249238" algn="just">
              <a:buFont typeface="+mj-lt"/>
              <a:buAutoNum type="arabicPeriod"/>
            </a:pPr>
            <a:r>
              <a:rPr lang="el-GR" sz="1400" dirty="0" smtClean="0"/>
              <a:t>Τοποθέτηση </a:t>
            </a:r>
            <a:r>
              <a:rPr lang="el-GR" sz="1400" dirty="0"/>
              <a:t>θερμομόνωσης στο κτιριακό κέλυφος</a:t>
            </a:r>
          </a:p>
          <a:p>
            <a:pPr marL="342900" indent="-249238" algn="just">
              <a:buFont typeface="+mj-lt"/>
              <a:buAutoNum type="arabicPeriod"/>
            </a:pPr>
            <a:r>
              <a:rPr lang="el-GR" sz="1400" dirty="0" smtClean="0"/>
              <a:t>Προμήθεια </a:t>
            </a:r>
            <a:r>
              <a:rPr lang="el-GR" sz="1400" dirty="0"/>
              <a:t>και εγκατάσταση </a:t>
            </a:r>
            <a:r>
              <a:rPr lang="el-GR" sz="1400" dirty="0" err="1"/>
              <a:t>Φωτοβολταϊκών</a:t>
            </a:r>
            <a:r>
              <a:rPr lang="el-GR" sz="1400" dirty="0"/>
              <a:t> Συστημάτων</a:t>
            </a:r>
          </a:p>
          <a:p>
            <a:pPr algn="just"/>
            <a:r>
              <a:rPr lang="el-GR" sz="1400" dirty="0"/>
              <a:t>Η υλοποίηση της προτεινόμενης πράξης αναμένεται να εξοικονομήσει περισσότερες από 1.282 </a:t>
            </a:r>
            <a:r>
              <a:rPr lang="el-GR" sz="1400" dirty="0" err="1"/>
              <a:t>MWh</a:t>
            </a:r>
            <a:r>
              <a:rPr lang="el-GR" sz="1400" dirty="0"/>
              <a:t> πρωτογενούς ενέργειας, ενώ παράλληλα θα υπάρξει εξοικονόμηση εκπομπών διοξειδίου του άνθρακα μεγαλύτερη από 379 tnCO2.</a:t>
            </a:r>
          </a:p>
        </p:txBody>
      </p:sp>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4497" y="3299776"/>
            <a:ext cx="5796002" cy="432000"/>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dirty="0"/>
              <a:t>ΑΣ2 «Ενίσχυση Πολιτιστικής ταυτότητας και ανάδειξη – προστασία αστικού περιβάλλοντος»</a:t>
            </a:r>
          </a:p>
        </p:txBody>
      </p:sp>
    </p:spTree>
    <p:extLst>
      <p:ext uri="{BB962C8B-B14F-4D97-AF65-F5344CB8AC3E}">
        <p14:creationId xmlns:p14="http://schemas.microsoft.com/office/powerpoint/2010/main" val="2776085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539552" y="76562"/>
            <a:ext cx="8496944" cy="400110"/>
          </a:xfrm>
          <a:prstGeom prst="rect">
            <a:avLst/>
          </a:prstGeom>
        </p:spPr>
        <p:txBody>
          <a:bodyPr wrap="square">
            <a:spAutoFit/>
          </a:bodyPr>
          <a:lstStyle/>
          <a:p>
            <a:pPr algn="ctr"/>
            <a:r>
              <a:rPr lang="el-GR" sz="2000" b="1" dirty="0"/>
              <a:t>Πράσινη πολιτιστική διαδρομή Δήμου Αλίμου</a:t>
            </a:r>
          </a:p>
        </p:txBody>
      </p:sp>
      <p:sp>
        <p:nvSpPr>
          <p:cNvPr id="8" name="Text Box 1" descr="Text box sidebar"/>
          <p:cNvSpPr txBox="1">
            <a:spLocks noChangeAspect="1"/>
          </p:cNvSpPr>
          <p:nvPr/>
        </p:nvSpPr>
        <p:spPr>
          <a:xfrm>
            <a:off x="467792" y="617772"/>
            <a:ext cx="2232000" cy="5796000"/>
          </a:xfrm>
          <a:prstGeom prst="rect">
            <a:avLst/>
          </a:prstGeom>
          <a:solidFill>
            <a:schemeClr val="accent2">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smtClean="0">
                <a:solidFill>
                  <a:srgbClr val="FFFFFF"/>
                </a:solidFill>
                <a:ea typeface="Georgia"/>
                <a:cs typeface="Times New Roman"/>
              </a:rPr>
              <a:t>ΕΤΠΑ</a:t>
            </a:r>
            <a:endParaRPr lang="el-GR" sz="1100" kern="100" dirty="0">
              <a:solidFill>
                <a:srgbClr val="FFFFFF"/>
              </a:solidFill>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smtClean="0">
                <a:solidFill>
                  <a:srgbClr val="FFFFFF"/>
                </a:solidFill>
                <a:ea typeface="Georgia"/>
                <a:cs typeface="Times New Roman"/>
              </a:rPr>
              <a:t>Δημιουργούνται και αναπλάθονται 44.000τ.μ. υπαίθριων χώρων </a:t>
            </a:r>
            <a:r>
              <a:rPr lang="el-GR" sz="1100" kern="100" dirty="0">
                <a:solidFill>
                  <a:srgbClr val="FFFFFF"/>
                </a:solidFill>
                <a:ea typeface="Georgia"/>
                <a:cs typeface="Times New Roman"/>
              </a:rPr>
              <a:t> </a:t>
            </a:r>
            <a:r>
              <a:rPr lang="el-GR" sz="1100" kern="100" dirty="0" smtClean="0">
                <a:solidFill>
                  <a:srgbClr val="FFFFFF"/>
                </a:solidFill>
                <a:ea typeface="Georgia"/>
                <a:cs typeface="Times New Roman"/>
              </a:rPr>
              <a:t>μέσα από πράσινες πολιτιστικές διαδρομές στους 3 Δήμους</a:t>
            </a:r>
            <a:endParaRPr lang="el-GR" sz="1100" kern="100" dirty="0">
              <a:solidFill>
                <a:srgbClr val="FFFFFF"/>
              </a:solidFill>
              <a:ea typeface="Georgia"/>
              <a:cs typeface="Times New Roman"/>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45" b="11122"/>
          <a:stretch/>
        </p:blipFill>
        <p:spPr bwMode="auto">
          <a:xfrm>
            <a:off x="467792" y="3861048"/>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4497" y="3299776"/>
            <a:ext cx="5796002" cy="432000"/>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dirty="0"/>
              <a:t>ΑΣ2 «Ενίσχυση Πολιτιστικής ταυτότητας και ανάδειξη – προστασία αστικού περιβάλλοντος»</a:t>
            </a:r>
          </a:p>
        </p:txBody>
      </p:sp>
      <p:sp>
        <p:nvSpPr>
          <p:cNvPr id="10" name="Ορθογώνιο 9"/>
          <p:cNvSpPr/>
          <p:nvPr/>
        </p:nvSpPr>
        <p:spPr>
          <a:xfrm>
            <a:off x="2699792" y="616034"/>
            <a:ext cx="6264696" cy="5909310"/>
          </a:xfrm>
          <a:prstGeom prst="rect">
            <a:avLst/>
          </a:prstGeom>
        </p:spPr>
        <p:txBody>
          <a:bodyPr wrap="square" anchor="t">
            <a:spAutoFit/>
          </a:bodyPr>
          <a:lstStyle/>
          <a:p>
            <a:pPr algn="just"/>
            <a:r>
              <a:rPr lang="el-GR" sz="1400" dirty="0" smtClean="0"/>
              <a:t>Σκοπός της Δράσης είναι μέσω της συνεχούς αναβάθμισης των υποδομών του Δήμου, να αναδειχθούν σημαντικοί πολιτιστικοί και περιβαλλοντικοί πόροι, καθώς και η </a:t>
            </a:r>
            <a:r>
              <a:rPr lang="el-GR" sz="1400" dirty="0" err="1" smtClean="0"/>
              <a:t>επισκεψιμότητά</a:t>
            </a:r>
            <a:r>
              <a:rPr lang="el-GR" sz="1400" dirty="0" smtClean="0"/>
              <a:t> τους μέσω μιας σειράς παρεμβάσεων, οι οποίες αφορούν τη βελτίωση των κυκλοφοριακών συνθηκών, τη βελτίωση των συνθηκών μετακίνησης πεζή, τη βελτίωση προσβασιμότητας μέσω της ενίσχυσης του επιπέδου ασφαλείας, τη δημιουργία δικτύου κίνησης προσβάσιμο σε όλους, το οποίο συνδέει σημεία αρχαιολογικού ενδιαφέροντος, πολιτιστικούς και τουριστικούς πόρους και σημαντικούς πυρήνες πρασίνου και αναψυχής ενισχύοντας την προσβασιμότητα στους χώρους παρέμβασης.</a:t>
            </a:r>
          </a:p>
          <a:p>
            <a:pPr algn="just"/>
            <a:r>
              <a:rPr lang="el-GR" sz="1400" dirty="0" smtClean="0"/>
              <a:t>Ειδικότερα</a:t>
            </a:r>
            <a:r>
              <a:rPr lang="el-GR" sz="1400" dirty="0"/>
              <a:t>, η </a:t>
            </a:r>
            <a:r>
              <a:rPr lang="el-GR" sz="1400" dirty="0" smtClean="0"/>
              <a:t>Δράση αφορά στη </a:t>
            </a:r>
            <a:r>
              <a:rPr lang="el-GR" sz="1400" dirty="0"/>
              <a:t>λειτουργική και περιβαλλοντική δημιουργία και συνένωση υφιστάμενων και προτεινόμενων λειτουργικών διαδρομών. </a:t>
            </a:r>
            <a:r>
              <a:rPr lang="el-GR" sz="1400" dirty="0" smtClean="0"/>
              <a:t>Η διαδρομή ξεκινά </a:t>
            </a:r>
            <a:r>
              <a:rPr lang="el-GR" sz="1400" dirty="0"/>
              <a:t>από το ρέμα της οδού Έλλης και </a:t>
            </a:r>
            <a:r>
              <a:rPr lang="el-GR" sz="1400" dirty="0" smtClean="0"/>
              <a:t>το </a:t>
            </a:r>
            <a:r>
              <a:rPr lang="el-GR" sz="1400" dirty="0"/>
              <a:t>Συμμαχικό νεκροταφείο, σημεία εισόδου στο πολεοδομικό συγκρότημα του </a:t>
            </a:r>
            <a:r>
              <a:rPr lang="el-GR" sz="1400" dirty="0" smtClean="0"/>
              <a:t>Δήμου Αλίμου, εκτείνεται </a:t>
            </a:r>
            <a:r>
              <a:rPr lang="el-GR" sz="1400" dirty="0"/>
              <a:t>κατά μήκος του παραλιακού πεζόδρομου μέσω της παραλιακής λεωφόρου, προσφέροντας πολλαπλές επιλογές πρόσβασης σε </a:t>
            </a:r>
            <a:r>
              <a:rPr lang="el-GR" sz="1400" dirty="0" smtClean="0"/>
              <a:t>κοινόχρηστους χώρους </a:t>
            </a:r>
            <a:r>
              <a:rPr lang="el-GR" sz="1400" dirty="0"/>
              <a:t>του παραλιακού </a:t>
            </a:r>
            <a:r>
              <a:rPr lang="el-GR" sz="1400" dirty="0" smtClean="0"/>
              <a:t>μετώπου (παιδικές χαρές, χώροι άθλησης &amp; ανάπαυσης, κ.α.) και </a:t>
            </a:r>
            <a:r>
              <a:rPr lang="el-GR" sz="1400" dirty="0"/>
              <a:t>στα σημεία τουριστικού ενδιαφέροντος </a:t>
            </a:r>
            <a:r>
              <a:rPr lang="el-GR" sz="1400" dirty="0" smtClean="0"/>
              <a:t>(παραλίες, </a:t>
            </a:r>
            <a:r>
              <a:rPr lang="el-GR" sz="1400" dirty="0"/>
              <a:t>αναψυκτήρια, </a:t>
            </a:r>
            <a:r>
              <a:rPr lang="el-GR" sz="1400" dirty="0" smtClean="0"/>
              <a:t>εστιατόρια </a:t>
            </a:r>
            <a:r>
              <a:rPr lang="el-GR" sz="1400" dirty="0" err="1"/>
              <a:t>κ.α</a:t>
            </a:r>
            <a:r>
              <a:rPr lang="el-GR" sz="1400" dirty="0"/>
              <a:t>) και </a:t>
            </a:r>
            <a:r>
              <a:rPr lang="el-GR" sz="1400" dirty="0" smtClean="0"/>
              <a:t>φτάνει </a:t>
            </a:r>
            <a:r>
              <a:rPr lang="el-GR" sz="1400" dirty="0"/>
              <a:t>μέχρι τα παλαιά Λουτρά Αλίμου και </a:t>
            </a:r>
            <a:r>
              <a:rPr lang="el-GR" sz="1400" dirty="0" smtClean="0"/>
              <a:t>το </a:t>
            </a:r>
            <a:r>
              <a:rPr lang="el-GR" sz="1400" dirty="0"/>
              <a:t>όριο της έκτασης του Αγ. Κοσμά. Στη </a:t>
            </a:r>
            <a:r>
              <a:rPr lang="el-GR" sz="1400" dirty="0" smtClean="0"/>
              <a:t>συνέχεια, </a:t>
            </a:r>
            <a:r>
              <a:rPr lang="el-GR" sz="1400" dirty="0"/>
              <a:t>διαμέσου της </a:t>
            </a:r>
            <a:r>
              <a:rPr lang="el-GR" sz="1400" dirty="0" err="1" smtClean="0"/>
              <a:t>λεωφ</a:t>
            </a:r>
            <a:r>
              <a:rPr lang="el-GR" sz="1400" dirty="0" smtClean="0"/>
              <a:t>. </a:t>
            </a:r>
            <a:r>
              <a:rPr lang="el-GR" sz="1400" dirty="0"/>
              <a:t>Αλίμου </a:t>
            </a:r>
            <a:r>
              <a:rPr lang="el-GR" sz="1400" dirty="0" smtClean="0"/>
              <a:t>περνά </a:t>
            </a:r>
            <a:r>
              <a:rPr lang="el-GR" sz="1400" dirty="0"/>
              <a:t>μπροστά από το Λόφο </a:t>
            </a:r>
            <a:r>
              <a:rPr lang="el-GR" sz="1400" dirty="0" smtClean="0"/>
              <a:t>Πανί </a:t>
            </a:r>
            <a:r>
              <a:rPr lang="el-GR" sz="1400" dirty="0"/>
              <a:t>και </a:t>
            </a:r>
            <a:r>
              <a:rPr lang="el-GR" sz="1400" dirty="0" smtClean="0"/>
              <a:t>καταλήγει </a:t>
            </a:r>
            <a:r>
              <a:rPr lang="el-GR" sz="1400" dirty="0"/>
              <a:t>στο Λόφο Θεσμοφορίων. </a:t>
            </a:r>
            <a:endParaRPr lang="el-GR" sz="1400" dirty="0" smtClean="0"/>
          </a:p>
          <a:p>
            <a:pPr algn="just"/>
            <a:r>
              <a:rPr lang="el-GR" sz="1400" dirty="0" smtClean="0"/>
              <a:t>Η </a:t>
            </a:r>
            <a:r>
              <a:rPr lang="el-GR" sz="1400" dirty="0"/>
              <a:t>ανάπλαση </a:t>
            </a:r>
            <a:r>
              <a:rPr lang="el-GR" sz="1400" dirty="0" smtClean="0"/>
              <a:t>περιλαμβάνει: 1) την </a:t>
            </a:r>
            <a:r>
              <a:rPr lang="el-GR" sz="1400" dirty="0"/>
              <a:t>δημιουργία </a:t>
            </a:r>
            <a:r>
              <a:rPr lang="el-GR" sz="1400" dirty="0" smtClean="0"/>
              <a:t>και την επισκευή πεζοδρομίων κατά μήκος της διαδρομής, </a:t>
            </a:r>
            <a:r>
              <a:rPr lang="el-GR" sz="1400" dirty="0"/>
              <a:t>ώστε </a:t>
            </a:r>
            <a:r>
              <a:rPr lang="el-GR" sz="1400" dirty="0" smtClean="0"/>
              <a:t>να </a:t>
            </a:r>
            <a:r>
              <a:rPr lang="el-GR" sz="1400" dirty="0"/>
              <a:t>αποτελέσουν ένα ενιαίο λειτουργικό σύνολο, με στόχο τη διευκόλυνση των ατόμων με ειδικές </a:t>
            </a:r>
            <a:r>
              <a:rPr lang="el-GR" sz="1400" dirty="0" smtClean="0"/>
              <a:t>ανάγκες, 2) την </a:t>
            </a:r>
            <a:r>
              <a:rPr lang="el-GR" sz="1400" dirty="0"/>
              <a:t>σήμανση με αναφορά στα σημεία ενδιαφέροντος και παράθεση σημαντικών </a:t>
            </a:r>
            <a:r>
              <a:rPr lang="el-GR" sz="1400" dirty="0" smtClean="0"/>
              <a:t>πληροφοριών, 3) την ανακατασκευή οδοστρώματος </a:t>
            </a:r>
            <a:r>
              <a:rPr lang="el-GR" sz="1400" dirty="0"/>
              <a:t>και του κόμβου </a:t>
            </a:r>
            <a:r>
              <a:rPr lang="el-GR" sz="1400" dirty="0" smtClean="0"/>
              <a:t>της </a:t>
            </a:r>
            <a:r>
              <a:rPr lang="el-GR" sz="1400" dirty="0"/>
              <a:t>οδού Αγίας, με στόχο τη βελτίωση της </a:t>
            </a:r>
            <a:r>
              <a:rPr lang="el-GR" sz="1400" dirty="0" smtClean="0"/>
              <a:t>οδικής ασφάλειας, της </a:t>
            </a:r>
            <a:r>
              <a:rPr lang="el-GR" sz="1400" dirty="0"/>
              <a:t>βιώσιμης κινητικότητας και </a:t>
            </a:r>
            <a:r>
              <a:rPr lang="el-GR" sz="1400" dirty="0" smtClean="0"/>
              <a:t>της </a:t>
            </a:r>
            <a:r>
              <a:rPr lang="el-GR" sz="1400" dirty="0"/>
              <a:t>προσβασιμότητας του </a:t>
            </a:r>
            <a:r>
              <a:rPr lang="el-GR" sz="1400" dirty="0" smtClean="0"/>
              <a:t>κοινόχρηστου χώρου </a:t>
            </a:r>
            <a:r>
              <a:rPr lang="el-GR" sz="1400" dirty="0"/>
              <a:t>μέσω διαμόρφωσης μονοπατιού</a:t>
            </a:r>
            <a:r>
              <a:rPr lang="el-GR" sz="1400" dirty="0" smtClean="0"/>
              <a:t>.</a:t>
            </a:r>
            <a:endParaRPr lang="el-GR" sz="1400" dirty="0"/>
          </a:p>
        </p:txBody>
      </p:sp>
    </p:spTree>
    <p:extLst>
      <p:ext uri="{BB962C8B-B14F-4D97-AF65-F5344CB8AC3E}">
        <p14:creationId xmlns:p14="http://schemas.microsoft.com/office/powerpoint/2010/main" val="328820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539552" y="76562"/>
            <a:ext cx="8496944" cy="707886"/>
          </a:xfrm>
          <a:prstGeom prst="rect">
            <a:avLst/>
          </a:prstGeom>
        </p:spPr>
        <p:txBody>
          <a:bodyPr wrap="square">
            <a:spAutoFit/>
          </a:bodyPr>
          <a:lstStyle/>
          <a:p>
            <a:pPr algn="ctr"/>
            <a:r>
              <a:rPr lang="el-GR" sz="2000" b="1" dirty="0" smtClean="0"/>
              <a:t>Πράσινες Πολιτιστικές Διαδρομές με Χρήση Υλικών Φιλικά προς </a:t>
            </a:r>
            <a:r>
              <a:rPr lang="el-GR" sz="2000" b="1" dirty="0"/>
              <a:t>τ</a:t>
            </a:r>
            <a:r>
              <a:rPr lang="el-GR" sz="2000" b="1" dirty="0" smtClean="0"/>
              <a:t>ο Περιβάλλον </a:t>
            </a:r>
            <a:r>
              <a:rPr lang="el-GR" sz="2000" b="1" dirty="0"/>
              <a:t>κ</a:t>
            </a:r>
            <a:r>
              <a:rPr lang="el-GR" sz="2000" b="1" dirty="0" smtClean="0"/>
              <a:t>αι Έξυπνου Αστικού Εξοπλισμού </a:t>
            </a:r>
            <a:r>
              <a:rPr lang="el-GR" sz="2000" b="1" dirty="0"/>
              <a:t>τ</a:t>
            </a:r>
            <a:r>
              <a:rPr lang="el-GR" sz="2000" b="1" dirty="0" smtClean="0"/>
              <a:t>ου Δήμου Παλαιού Φαλήρου</a:t>
            </a:r>
            <a:endParaRPr lang="el-GR" sz="2000" b="1" dirty="0"/>
          </a:p>
        </p:txBody>
      </p:sp>
      <p:sp>
        <p:nvSpPr>
          <p:cNvPr id="8" name="Text Box 1" descr="Text box sidebar"/>
          <p:cNvSpPr txBox="1">
            <a:spLocks noChangeAspect="1"/>
          </p:cNvSpPr>
          <p:nvPr/>
        </p:nvSpPr>
        <p:spPr>
          <a:xfrm>
            <a:off x="467792" y="801348"/>
            <a:ext cx="2232000" cy="5796000"/>
          </a:xfrm>
          <a:prstGeom prst="rect">
            <a:avLst/>
          </a:prstGeom>
          <a:solidFill>
            <a:schemeClr val="accent2">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smtClean="0">
                <a:solidFill>
                  <a:srgbClr val="FFFFFF"/>
                </a:solidFill>
                <a:ea typeface="Georgia"/>
                <a:cs typeface="Times New Roman"/>
              </a:rPr>
              <a:t>ΕΤΠΑ</a:t>
            </a:r>
            <a:endParaRPr lang="el-GR" sz="1100" kern="100" dirty="0">
              <a:solidFill>
                <a:srgbClr val="FFFFFF"/>
              </a:solidFill>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a:solidFill>
                  <a:srgbClr val="FFFFFF"/>
                </a:solidFill>
                <a:ea typeface="Georgia"/>
                <a:cs typeface="Times New Roman"/>
              </a:rPr>
              <a:t>Δημιουργούνται και αναπλάθονται 44.000τ.μ. υπαίθριων χώρων  μέσα από πράσινες πολιτιστικές διαδρομές στους 3 Δήμους</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4045" b="11122"/>
          <a:stretch/>
        </p:blipFill>
        <p:spPr bwMode="auto">
          <a:xfrm>
            <a:off x="467792" y="4076447"/>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4497" y="3483351"/>
            <a:ext cx="5796002" cy="432000"/>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dirty="0"/>
              <a:t>ΑΣ2 «Ενίσχυση Πολιτιστικής ταυτότητας και ανάδειξη – προστασία αστικού περιβάλλοντος»</a:t>
            </a:r>
          </a:p>
        </p:txBody>
      </p:sp>
      <p:sp>
        <p:nvSpPr>
          <p:cNvPr id="10" name="Ορθογώνιο 9"/>
          <p:cNvSpPr/>
          <p:nvPr/>
        </p:nvSpPr>
        <p:spPr>
          <a:xfrm>
            <a:off x="2699792" y="764704"/>
            <a:ext cx="6264696" cy="5909310"/>
          </a:xfrm>
          <a:prstGeom prst="rect">
            <a:avLst/>
          </a:prstGeom>
        </p:spPr>
        <p:txBody>
          <a:bodyPr wrap="square" anchor="t">
            <a:spAutoFit/>
          </a:bodyPr>
          <a:lstStyle/>
          <a:p>
            <a:pPr algn="just"/>
            <a:r>
              <a:rPr lang="el-GR" sz="1400" dirty="0" smtClean="0"/>
              <a:t>Αφορά </a:t>
            </a:r>
            <a:r>
              <a:rPr lang="el-GR" sz="1400" dirty="0"/>
              <a:t>την ανακατασκευή φθαρμένων πεζοδρομίων στα πλαίσια της ανάπλασης διαδρομών που συνδέουν τα όρια του Δήμου Παλαιού Φαλήρου από τον Δήμο Νέας Σμύρνης και Καλλιθέας έως τον Δήμο Αλίμου και την παραλιακή ζώνη. Συγκεκριμένα τα πεζοδρόμια που περιλαμβάνονται στη ανακατασκευή είναι της Λεωφόρου Αμφιθέας από το ύψος της οδού Μετσόβου έως το ύψος της οδού Ιάσωνος και στα δύο ρεύματα. </a:t>
            </a:r>
          </a:p>
          <a:p>
            <a:pPr algn="just"/>
            <a:r>
              <a:rPr lang="el-GR" sz="1400" dirty="0"/>
              <a:t>Οι εργασίες που θα εκτελεστούν είναι : </a:t>
            </a:r>
          </a:p>
          <a:p>
            <a:pPr algn="just"/>
            <a:r>
              <a:rPr lang="el-GR" sz="1400" dirty="0" smtClean="0"/>
              <a:t>1) Αποξήλωση </a:t>
            </a:r>
            <a:r>
              <a:rPr lang="el-GR" sz="1400" dirty="0"/>
              <a:t>πλακοστρώσεων πεζοδρομίων και καθαίρεση μεμονωμένων στοιχείων από άοπλο και οπλισμένο σκυρόδεμα.</a:t>
            </a:r>
          </a:p>
          <a:p>
            <a:pPr algn="just"/>
            <a:r>
              <a:rPr lang="el-GR" sz="1400" dirty="0" smtClean="0"/>
              <a:t>2) Κατασκευή </a:t>
            </a:r>
            <a:r>
              <a:rPr lang="el-GR" sz="1400" dirty="0" err="1"/>
              <a:t>υπόβασης</a:t>
            </a:r>
            <a:r>
              <a:rPr lang="el-GR" sz="1400" dirty="0"/>
              <a:t> της τελικής διαμορφωθείσας επιφάνειας με σκυρόδεμα άοπλο ή </a:t>
            </a:r>
            <a:r>
              <a:rPr lang="el-GR" sz="1400" dirty="0" err="1"/>
              <a:t>ωπλισμένο</a:t>
            </a:r>
            <a:r>
              <a:rPr lang="el-GR" sz="1400" dirty="0"/>
              <a:t> ή άμμο όπου απαιτείται. </a:t>
            </a:r>
          </a:p>
          <a:p>
            <a:pPr algn="just"/>
            <a:r>
              <a:rPr lang="el-GR" sz="1400" dirty="0" smtClean="0"/>
              <a:t>3) Τοποθέτηση </a:t>
            </a:r>
            <a:r>
              <a:rPr lang="el-GR" sz="1400" dirty="0"/>
              <a:t>νέων κρασπέδων </a:t>
            </a:r>
          </a:p>
          <a:p>
            <a:pPr algn="just"/>
            <a:r>
              <a:rPr lang="el-GR" sz="1400" dirty="0" smtClean="0"/>
              <a:t>4) Πλακοστρώσεις </a:t>
            </a:r>
            <a:r>
              <a:rPr lang="el-GR" sz="1400" dirty="0"/>
              <a:t>με έγχρωμους κυβόλιθους που περιέχουν ψυχρά υλικά και πλάκες ΑΜΕΑ </a:t>
            </a:r>
          </a:p>
          <a:p>
            <a:pPr algn="just"/>
            <a:r>
              <a:rPr lang="el-GR" sz="1400" dirty="0" smtClean="0"/>
              <a:t>5) Διαμόρφωση </a:t>
            </a:r>
            <a:r>
              <a:rPr lang="el-GR" sz="1400" dirty="0"/>
              <a:t>ραμπών ΑΜΕΑ κλίσης μέχρι 5% και τοποθέτηση πλακών ΑΜΕΑ</a:t>
            </a:r>
          </a:p>
          <a:p>
            <a:pPr algn="just"/>
            <a:r>
              <a:rPr lang="el-GR" sz="1400" dirty="0" smtClean="0"/>
              <a:t>6) Εργασίες </a:t>
            </a:r>
            <a:r>
              <a:rPr lang="el-GR" sz="1400" dirty="0"/>
              <a:t>προσαρμογής υδραυλικών και λοιπών εγκαταστάσεων (λοιπού αστικού εξοπλισμού)</a:t>
            </a:r>
          </a:p>
          <a:p>
            <a:pPr algn="just"/>
            <a:r>
              <a:rPr lang="el-GR" sz="1400" dirty="0" smtClean="0"/>
              <a:t>7) Εργασίες </a:t>
            </a:r>
            <a:r>
              <a:rPr lang="el-GR" sz="1400" dirty="0"/>
              <a:t>φύτευσης</a:t>
            </a:r>
          </a:p>
          <a:p>
            <a:pPr algn="just"/>
            <a:r>
              <a:rPr lang="el-GR" sz="1400" dirty="0" smtClean="0"/>
              <a:t>8) Εγκατάσταση </a:t>
            </a:r>
            <a:r>
              <a:rPr lang="el-GR" sz="1400" dirty="0"/>
              <a:t>έξυπνου αστικού εξοπλισμού που περιλαμβάνει τοποθέτηση πάγκων φόρτισης κινητών συσκευών και πρόσβασης στο διαδίκτυο και δημιουργία διαβάσεων πεζών με αυτόματη αναγνώριση προσώπων </a:t>
            </a:r>
          </a:p>
          <a:p>
            <a:pPr algn="just"/>
            <a:r>
              <a:rPr lang="el-GR" sz="1400" dirty="0"/>
              <a:t> Ο ανάδοχος είναι υποχρεωμένος να προβεί στην σύνταξη υψομετρικών μελετών σύμφωνα με τις οδηγίες της Υπηρεσίας χωρίς ιδιαίτερη αποζημίωση με κύριο μέλημα την ομαλή απορροή των όμβριων υδάτων από τις προαναφερόμενες </a:t>
            </a:r>
            <a:r>
              <a:rPr lang="el-GR" sz="1400" dirty="0" smtClean="0"/>
              <a:t>κατασκευές, </a:t>
            </a:r>
            <a:r>
              <a:rPr lang="el-GR" sz="1400" dirty="0"/>
              <a:t>αλλά  και την τμηματική προσαρμογή των πεζοδρομίων </a:t>
            </a:r>
            <a:r>
              <a:rPr lang="el-GR" sz="1400" dirty="0" smtClean="0"/>
              <a:t>με </a:t>
            </a:r>
            <a:r>
              <a:rPr lang="el-GR" sz="1400" dirty="0"/>
              <a:t>την ανακατασκευή </a:t>
            </a:r>
            <a:r>
              <a:rPr lang="el-GR" sz="1400" dirty="0" err="1"/>
              <a:t>κρασπεδορείθρων</a:t>
            </a:r>
            <a:r>
              <a:rPr lang="el-GR" sz="1400" dirty="0"/>
              <a:t> και πλακών στις εισόδους κατοικιών (ράμπες, </a:t>
            </a:r>
            <a:r>
              <a:rPr lang="el-GR" sz="1400" dirty="0" err="1"/>
              <a:t>garage</a:t>
            </a:r>
            <a:r>
              <a:rPr lang="el-GR" sz="1400" dirty="0"/>
              <a:t> </a:t>
            </a:r>
            <a:r>
              <a:rPr lang="el-GR" sz="1400" dirty="0" err="1"/>
              <a:t>κ.λ.π</a:t>
            </a:r>
            <a:r>
              <a:rPr lang="el-GR" sz="1400" dirty="0"/>
              <a:t>.)</a:t>
            </a:r>
          </a:p>
        </p:txBody>
      </p:sp>
    </p:spTree>
    <p:extLst>
      <p:ext uri="{BB962C8B-B14F-4D97-AF65-F5344CB8AC3E}">
        <p14:creationId xmlns:p14="http://schemas.microsoft.com/office/powerpoint/2010/main" val="2588404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539552" y="76562"/>
            <a:ext cx="8496944" cy="400110"/>
          </a:xfrm>
          <a:prstGeom prst="rect">
            <a:avLst/>
          </a:prstGeom>
        </p:spPr>
        <p:txBody>
          <a:bodyPr wrap="square">
            <a:spAutoFit/>
          </a:bodyPr>
          <a:lstStyle/>
          <a:p>
            <a:pPr algn="ctr"/>
            <a:r>
              <a:rPr lang="el-GR" sz="2000" b="1" dirty="0"/>
              <a:t>Λειτουργική και περιβαλλοντική αναβάθμιση πεζόδρομου Αγ. Δημητρίου</a:t>
            </a:r>
          </a:p>
        </p:txBody>
      </p:sp>
      <p:sp>
        <p:nvSpPr>
          <p:cNvPr id="8" name="Text Box 1" descr="Text box sidebar"/>
          <p:cNvSpPr txBox="1">
            <a:spLocks noChangeAspect="1"/>
          </p:cNvSpPr>
          <p:nvPr/>
        </p:nvSpPr>
        <p:spPr>
          <a:xfrm>
            <a:off x="467792" y="801349"/>
            <a:ext cx="2232000" cy="5796000"/>
          </a:xfrm>
          <a:prstGeom prst="rect">
            <a:avLst/>
          </a:prstGeom>
          <a:solidFill>
            <a:schemeClr val="accent2">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smtClean="0">
                <a:solidFill>
                  <a:srgbClr val="FFFFFF"/>
                </a:solidFill>
                <a:ea typeface="Georgia"/>
                <a:cs typeface="Times New Roman"/>
              </a:rPr>
              <a:t>ΕΤΠΑ</a:t>
            </a:r>
            <a:endParaRPr lang="el-GR" sz="1100" kern="100" dirty="0">
              <a:solidFill>
                <a:srgbClr val="FFFFFF"/>
              </a:solidFill>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smtClean="0">
                <a:solidFill>
                  <a:srgbClr val="FFFFFF"/>
                </a:solidFill>
                <a:ea typeface="Georgia"/>
                <a:cs typeface="Times New Roman"/>
              </a:rPr>
              <a:t>13.000τ.μ. οικοτόπων ενισχύονται για καλύτερη διατήρησή τους και εκτιμάται ότι κατ’ ελάχιστο 79% </a:t>
            </a:r>
            <a:r>
              <a:rPr lang="el-GR" sz="1100" kern="100" dirty="0">
                <a:solidFill>
                  <a:srgbClr val="FFFFFF"/>
                </a:solidFill>
                <a:ea typeface="Georgia"/>
                <a:cs typeface="Times New Roman"/>
              </a:rPr>
              <a:t>του πληθυσμού προστατεύεται από μέτρα διαχείρισης κινδύνων </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4148455"/>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4497" y="3483351"/>
            <a:ext cx="5796002" cy="432000"/>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dirty="0"/>
              <a:t>ΑΣ2 «Ενίσχυση Πολιτιστικής ταυτότητας και ανάδειξη – προστασία αστικού περιβάλλοντος»</a:t>
            </a:r>
          </a:p>
        </p:txBody>
      </p:sp>
      <p:sp>
        <p:nvSpPr>
          <p:cNvPr id="10" name="Ορθογώνιο 9"/>
          <p:cNvSpPr/>
          <p:nvPr/>
        </p:nvSpPr>
        <p:spPr>
          <a:xfrm>
            <a:off x="2699792" y="819605"/>
            <a:ext cx="6264696" cy="5693866"/>
          </a:xfrm>
          <a:prstGeom prst="rect">
            <a:avLst/>
          </a:prstGeom>
        </p:spPr>
        <p:txBody>
          <a:bodyPr wrap="square" anchor="t">
            <a:spAutoFit/>
          </a:bodyPr>
          <a:lstStyle/>
          <a:p>
            <a:pPr algn="just"/>
            <a:r>
              <a:rPr lang="el-GR" sz="1400" dirty="0"/>
              <a:t>Σκοπός της </a:t>
            </a:r>
            <a:r>
              <a:rPr lang="el-GR" sz="1400" dirty="0" smtClean="0"/>
              <a:t>Δράσης είναι </a:t>
            </a:r>
            <a:r>
              <a:rPr lang="el-GR" sz="1400" dirty="0"/>
              <a:t>η λειτουργική και περιβαλλοντική αναβάθμιση και αναδιαμόρφωση των κοινόχρηστων χώρων που βρίσκονται επί του πεζοδρόμου στην οδό Αγίου Δημητρίου, ο οποίος ξεκινάει από την οδό Θεομήτορος και καταλήγει στην οδό Γ. Παπανδρέου στον Δήμο Αλίμου και στο ομώνυμο υφιστάμενο ρέμα. Κατά μήκος του πεζόδρομου Αγίου Δημητρίου διερχόταν ρέμα, το οποίο έχει αντικατασταθεί με αγωγό ομβρίων, στην επιφάνεια του οποίου έχει διαμορφωθεί </a:t>
            </a:r>
            <a:r>
              <a:rPr lang="el-GR" sz="1400" dirty="0" smtClean="0"/>
              <a:t>χώρος </a:t>
            </a:r>
            <a:r>
              <a:rPr lang="el-GR" sz="1400" dirty="0"/>
              <a:t>φύτευσης και πρασίνου, προσφέροντας ένα σημαντικό χώρο αναψυχής στους κατοίκους.</a:t>
            </a:r>
          </a:p>
          <a:p>
            <a:pPr algn="just"/>
            <a:r>
              <a:rPr lang="el-GR" sz="1400" dirty="0"/>
              <a:t>Στοχεύει στην αναβάθμιση των κοινόχρηστων χώρων, συνδυάζοντας τη βελτιστοποίηση της ποιότητας της ζωής των κατοίκων της περιοχής δημιουργώντας κοινοχρήστους χώρους που προσφέρουν συνθήκες θερμικής άνεσης, με παράλληλη εξοικονόμηση ηλεκτρικής ενέργειας μέσω νέων φωτιστικών </a:t>
            </a:r>
            <a:r>
              <a:rPr lang="el-GR" sz="1400" dirty="0" smtClean="0"/>
              <a:t>σωμάτων.</a:t>
            </a:r>
            <a:endParaRPr lang="el-GR" sz="1400" dirty="0"/>
          </a:p>
          <a:p>
            <a:pPr algn="just"/>
            <a:r>
              <a:rPr lang="el-GR" sz="1400" dirty="0"/>
              <a:t>Οι προβλεπόμενες, βάση μελέτης, παρεμβάσεις που θα υλοποιηθούν στους χώρους του πεζόδρομου είναι: </a:t>
            </a:r>
          </a:p>
          <a:p>
            <a:pPr algn="just"/>
            <a:r>
              <a:rPr lang="el-GR" sz="1400" dirty="0" smtClean="0"/>
              <a:t>1. Εργασίες </a:t>
            </a:r>
            <a:r>
              <a:rPr lang="el-GR" sz="1400" dirty="0"/>
              <a:t>αποκατάστασης των </a:t>
            </a:r>
            <a:r>
              <a:rPr lang="el-GR" sz="1400" dirty="0" err="1"/>
              <a:t>δαπεδοστρώσεων</a:t>
            </a:r>
            <a:r>
              <a:rPr lang="el-GR" sz="1400" dirty="0"/>
              <a:t> κατά μήκος του πεζόδρομου, με αποξήλωση παλαιών και επίστρωση νέων </a:t>
            </a:r>
            <a:r>
              <a:rPr lang="el-GR" sz="1400" dirty="0" err="1"/>
              <a:t>κυβολίθων</a:t>
            </a:r>
            <a:r>
              <a:rPr lang="el-GR" sz="1400" dirty="0"/>
              <a:t> (</a:t>
            </a:r>
            <a:r>
              <a:rPr lang="el-GR" sz="1400" dirty="0" err="1"/>
              <a:t>cool</a:t>
            </a:r>
            <a:r>
              <a:rPr lang="el-GR" sz="1400" dirty="0"/>
              <a:t> </a:t>
            </a:r>
            <a:r>
              <a:rPr lang="el-GR" sz="1400" dirty="0" err="1"/>
              <a:t>material</a:t>
            </a:r>
            <a:r>
              <a:rPr lang="el-GR" sz="1400" dirty="0"/>
              <a:t>), ώστε να εξασφαλίζεται η απρόσκοπτη και ασφαλής κίνηση πεζών με την παράλληλη στάθμευση οχημάτων, ταυτόχρονα με τη βελτίωση της θερμικής άνεσης.</a:t>
            </a:r>
          </a:p>
          <a:p>
            <a:pPr algn="just"/>
            <a:r>
              <a:rPr lang="el-GR" sz="1400" dirty="0" smtClean="0"/>
              <a:t>2. Δημιουργία </a:t>
            </a:r>
            <a:r>
              <a:rPr lang="el-GR" sz="1400" dirty="0"/>
              <a:t>και χωροθέτηση νέων θέσεων στάθμευσης στις </a:t>
            </a:r>
            <a:r>
              <a:rPr lang="el-GR" sz="1400" dirty="0" smtClean="0"/>
              <a:t>συμβολές </a:t>
            </a:r>
            <a:r>
              <a:rPr lang="el-GR" sz="1400" dirty="0"/>
              <a:t>με τις καθέτους στην Αγίου Δημητρίου οδούς, για τους μόνιμους κατοίκους της περιοχής, αλλά και τους επισκέπτες των χώρων</a:t>
            </a:r>
          </a:p>
          <a:p>
            <a:pPr algn="just"/>
            <a:r>
              <a:rPr lang="el-GR" sz="1400" dirty="0" smtClean="0"/>
              <a:t>3. Ανακατασκευή </a:t>
            </a:r>
            <a:r>
              <a:rPr lang="el-GR" sz="1400" dirty="0"/>
              <a:t>και βελτίωση του υπάρχοντος δικτύου δημοτικού ηλεκτροφωτισμού με αντικατάσταση των κατεστραμμένων συμβατικών φωτιστικών με φωτιστικά τεχνολογίας </a:t>
            </a:r>
            <a:r>
              <a:rPr lang="el-GR" sz="1400" dirty="0" err="1"/>
              <a:t>Led</a:t>
            </a:r>
            <a:r>
              <a:rPr lang="el-GR" sz="1400" dirty="0" smtClean="0"/>
              <a:t>.</a:t>
            </a:r>
            <a:endParaRPr lang="el-GR" sz="1400" dirty="0"/>
          </a:p>
        </p:txBody>
      </p:sp>
    </p:spTree>
    <p:extLst>
      <p:ext uri="{BB962C8B-B14F-4D97-AF65-F5344CB8AC3E}">
        <p14:creationId xmlns:p14="http://schemas.microsoft.com/office/powerpoint/2010/main" val="53639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539552" y="76562"/>
            <a:ext cx="8496944" cy="400110"/>
          </a:xfrm>
          <a:prstGeom prst="rect">
            <a:avLst/>
          </a:prstGeom>
        </p:spPr>
        <p:txBody>
          <a:bodyPr wrap="square">
            <a:spAutoFit/>
          </a:bodyPr>
          <a:lstStyle/>
          <a:p>
            <a:pPr algn="ctr"/>
            <a:r>
              <a:rPr lang="el-GR" sz="2000" b="1" dirty="0"/>
              <a:t>Επέκταση δικτύου αποχέτευσης ομβρίων στην περιοχή Πανί του Δήμου Αλίμου </a:t>
            </a:r>
          </a:p>
        </p:txBody>
      </p:sp>
      <p:sp>
        <p:nvSpPr>
          <p:cNvPr id="8" name="Text Box 1" descr="Text box sidebar"/>
          <p:cNvSpPr txBox="1">
            <a:spLocks noChangeAspect="1"/>
          </p:cNvSpPr>
          <p:nvPr/>
        </p:nvSpPr>
        <p:spPr>
          <a:xfrm>
            <a:off x="467792" y="548680"/>
            <a:ext cx="2232000" cy="5796000"/>
          </a:xfrm>
          <a:prstGeom prst="rect">
            <a:avLst/>
          </a:prstGeom>
          <a:solidFill>
            <a:schemeClr val="accent2">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smtClean="0">
                <a:solidFill>
                  <a:srgbClr val="FFFFFF"/>
                </a:solidFill>
                <a:ea typeface="Georgia"/>
                <a:cs typeface="Times New Roman"/>
              </a:rPr>
              <a:t>ΕΤΠΑ</a:t>
            </a:r>
            <a:endParaRPr lang="el-GR" sz="1100" kern="100" dirty="0">
              <a:solidFill>
                <a:srgbClr val="FFFFFF"/>
              </a:solidFill>
              <a:ea typeface="Georgia"/>
              <a:cs typeface="Times New Roman"/>
            </a:endParaRPr>
          </a:p>
          <a:p>
            <a:pPr marL="182880" marR="182880">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50000"/>
              </a:lnSpc>
              <a:spcAft>
                <a:spcPts val="900"/>
              </a:spcAft>
            </a:pPr>
            <a:r>
              <a:rPr lang="el-GR" sz="1100" kern="100" dirty="0" smtClean="0">
                <a:solidFill>
                  <a:srgbClr val="FFFFFF"/>
                </a:solidFill>
                <a:ea typeface="Georgia"/>
                <a:cs typeface="Times New Roman"/>
              </a:rPr>
              <a:t>Εκτιμάται ότι 22.000 </a:t>
            </a:r>
            <a:r>
              <a:rPr lang="el-GR" sz="1100" kern="100" dirty="0">
                <a:solidFill>
                  <a:srgbClr val="FFFFFF"/>
                </a:solidFill>
                <a:ea typeface="Georgia"/>
                <a:cs typeface="Times New Roman"/>
              </a:rPr>
              <a:t>άτομα θα </a:t>
            </a:r>
            <a:r>
              <a:rPr lang="el-GR" sz="1100" kern="100" dirty="0" smtClean="0">
                <a:solidFill>
                  <a:srgbClr val="FFFFFF"/>
                </a:solidFill>
                <a:ea typeface="Georgia"/>
                <a:cs typeface="Times New Roman"/>
              </a:rPr>
              <a:t>ωφεληθούν </a:t>
            </a:r>
            <a:r>
              <a:rPr lang="el-GR" sz="1100" kern="100" dirty="0">
                <a:solidFill>
                  <a:srgbClr val="FFFFFF"/>
                </a:solidFill>
                <a:ea typeface="Georgia"/>
                <a:cs typeface="Times New Roman"/>
              </a:rPr>
              <a:t>από αντιπλημμυρικά μέτρα </a:t>
            </a:r>
            <a:r>
              <a:rPr lang="el-GR" sz="1100" kern="100" dirty="0" smtClean="0">
                <a:solidFill>
                  <a:srgbClr val="FFFFFF"/>
                </a:solidFill>
                <a:ea typeface="Georgia"/>
                <a:cs typeface="Times New Roman"/>
              </a:rPr>
              <a:t>και ότι </a:t>
            </a:r>
            <a:r>
              <a:rPr lang="el-GR" sz="1100" kern="100" dirty="0">
                <a:solidFill>
                  <a:srgbClr val="FFFFFF"/>
                </a:solidFill>
                <a:ea typeface="Georgia"/>
                <a:cs typeface="Times New Roman"/>
              </a:rPr>
              <a:t>κατ’ ελάχιστο 79% του πληθυσμού </a:t>
            </a:r>
            <a:r>
              <a:rPr lang="el-GR" sz="1100" kern="100" dirty="0" smtClean="0">
                <a:solidFill>
                  <a:srgbClr val="FFFFFF"/>
                </a:solidFill>
                <a:ea typeface="Georgia"/>
                <a:cs typeface="Times New Roman"/>
              </a:rPr>
              <a:t>θα προστατευτεί από </a:t>
            </a:r>
            <a:r>
              <a:rPr lang="el-GR" sz="1100" kern="100" dirty="0">
                <a:solidFill>
                  <a:srgbClr val="FFFFFF"/>
                </a:solidFill>
                <a:ea typeface="Georgia"/>
                <a:cs typeface="Times New Roman"/>
              </a:rPr>
              <a:t>μέτρα διαχείρισης κινδύνων </a:t>
            </a:r>
          </a:p>
        </p:txBody>
      </p:sp>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4497" y="3230681"/>
            <a:ext cx="5796002" cy="432000"/>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dirty="0"/>
              <a:t>ΑΣ2 «Ενίσχυση Πολιτιστικής ταυτότητας και ανάδειξη – προστασία αστικού περιβάλλοντος»</a:t>
            </a:r>
          </a:p>
        </p:txBody>
      </p:sp>
      <p:pic>
        <p:nvPicPr>
          <p:cNvPr id="1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3819070"/>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Ορθογώνιο 10"/>
          <p:cNvSpPr/>
          <p:nvPr/>
        </p:nvSpPr>
        <p:spPr>
          <a:xfrm>
            <a:off x="2699792" y="1484784"/>
            <a:ext cx="6264696" cy="2893100"/>
          </a:xfrm>
          <a:prstGeom prst="rect">
            <a:avLst/>
          </a:prstGeom>
        </p:spPr>
        <p:txBody>
          <a:bodyPr wrap="square" anchor="t">
            <a:spAutoFit/>
          </a:bodyPr>
          <a:lstStyle/>
          <a:p>
            <a:pPr algn="just"/>
            <a:r>
              <a:rPr lang="el-GR" sz="1400" dirty="0"/>
              <a:t>Αντικείμενο </a:t>
            </a:r>
            <a:r>
              <a:rPr lang="el-GR" sz="1400" dirty="0" smtClean="0"/>
              <a:t>της Δράσης είναι </a:t>
            </a:r>
            <a:r>
              <a:rPr lang="el-GR" sz="1400" dirty="0"/>
              <a:t>η κατασκευή τμήματος του δικτύου αποχέτευσης ομβρίων στην περιοχή </a:t>
            </a:r>
            <a:r>
              <a:rPr lang="el-GR" sz="1400" dirty="0" smtClean="0"/>
              <a:t>του λόφου Πανί </a:t>
            </a:r>
            <a:r>
              <a:rPr lang="el-GR" sz="1400" dirty="0"/>
              <a:t>και του Άλσους Λαϊκής Κυριαρχίας </a:t>
            </a:r>
            <a:r>
              <a:rPr lang="el-GR" sz="1400" dirty="0" smtClean="0"/>
              <a:t>του </a:t>
            </a:r>
            <a:r>
              <a:rPr lang="el-GR" sz="1400" dirty="0"/>
              <a:t>Δήμου </a:t>
            </a:r>
            <a:r>
              <a:rPr lang="el-GR" sz="1400" dirty="0" smtClean="0"/>
              <a:t>Αλίμου. </a:t>
            </a:r>
          </a:p>
          <a:p>
            <a:pPr algn="just"/>
            <a:r>
              <a:rPr lang="el-GR" sz="1400" dirty="0" smtClean="0"/>
              <a:t>Στόχος </a:t>
            </a:r>
            <a:r>
              <a:rPr lang="el-GR" sz="1400" dirty="0"/>
              <a:t>είναι η μείωση των επιπτώσεων των </a:t>
            </a:r>
            <a:r>
              <a:rPr lang="el-GR" sz="1400" dirty="0" err="1"/>
              <a:t>πλημμυρικών</a:t>
            </a:r>
            <a:r>
              <a:rPr lang="el-GR" sz="1400" dirty="0"/>
              <a:t> φαινομένων από τις επιπτώσεις της κλιματικής αλλαγής στο ανθρωπογενές και φυσικό </a:t>
            </a:r>
            <a:r>
              <a:rPr lang="el-GR" sz="1400" dirty="0" smtClean="0"/>
              <a:t>περιβάλλον, </a:t>
            </a:r>
            <a:r>
              <a:rPr lang="el-GR" sz="1400" dirty="0"/>
              <a:t>ώστε η περιοχή να ωφεληθεί από τα αντιπλημμυρικά έργα και να μειωθεί η ένταση των επιπτώσεων τυχόν καταστροφικών φαινομένων ή συμβάντων στο οικονομικό, κοινωνικό και περιβαλλοντικό τομέα σε τοπικό αλλά και υπεροπτικό επίπεδο. </a:t>
            </a:r>
            <a:r>
              <a:rPr lang="el-GR" sz="1400" dirty="0" smtClean="0"/>
              <a:t>Ταυτόχρονα, </a:t>
            </a:r>
            <a:r>
              <a:rPr lang="el-GR" sz="1400" dirty="0"/>
              <a:t>υπάρχει στόχευση </a:t>
            </a:r>
            <a:r>
              <a:rPr lang="el-GR" sz="1400" dirty="0" smtClean="0"/>
              <a:t>για την ανάπτυξη </a:t>
            </a:r>
            <a:r>
              <a:rPr lang="el-GR" sz="1400" dirty="0"/>
              <a:t>ενός δικτύου λειτουργικών υποδομών φιλικών σε ποδηλάτες, </a:t>
            </a:r>
            <a:r>
              <a:rPr lang="el-GR" sz="1400" dirty="0" smtClean="0"/>
              <a:t>σε ανθρώπους </a:t>
            </a:r>
            <a:r>
              <a:rPr lang="el-GR" sz="1400" dirty="0"/>
              <a:t>με αναπηρία και σε ηλικιωμένους, </a:t>
            </a:r>
            <a:r>
              <a:rPr lang="el-GR" sz="1400" dirty="0" smtClean="0"/>
              <a:t>προωθώντας ίσες </a:t>
            </a:r>
            <a:r>
              <a:rPr lang="el-GR" sz="1400" dirty="0"/>
              <a:t>δυνατότητες και ευκαιρίες μετακίνησης και ήπιας άθλησης. </a:t>
            </a:r>
          </a:p>
          <a:p>
            <a:pPr algn="just"/>
            <a:r>
              <a:rPr lang="el-GR" sz="1400" dirty="0" smtClean="0"/>
              <a:t>Οι κυριότερες </a:t>
            </a:r>
            <a:r>
              <a:rPr lang="el-GR" sz="1400" dirty="0"/>
              <a:t>παρεμβάσεις </a:t>
            </a:r>
            <a:r>
              <a:rPr lang="el-GR" sz="1400" dirty="0" smtClean="0"/>
              <a:t>περιλαμβάνουν </a:t>
            </a:r>
            <a:r>
              <a:rPr lang="el-GR" sz="1400" dirty="0" err="1" smtClean="0"/>
              <a:t>συλλεκτήρες</a:t>
            </a:r>
            <a:r>
              <a:rPr lang="el-GR" sz="1400" dirty="0" smtClean="0"/>
              <a:t>, φρεάτια επίσκεψης και </a:t>
            </a:r>
            <a:r>
              <a:rPr lang="el-GR" sz="1400" dirty="0" err="1" smtClean="0"/>
              <a:t>υδροσυλλογής</a:t>
            </a:r>
            <a:r>
              <a:rPr lang="el-GR" sz="1400" dirty="0" smtClean="0"/>
              <a:t>. </a:t>
            </a:r>
            <a:endParaRPr lang="el-GR" sz="1400" dirty="0"/>
          </a:p>
        </p:txBody>
      </p:sp>
    </p:spTree>
    <p:extLst>
      <p:ext uri="{BB962C8B-B14F-4D97-AF65-F5344CB8AC3E}">
        <p14:creationId xmlns:p14="http://schemas.microsoft.com/office/powerpoint/2010/main" val="327494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539552" y="44624"/>
            <a:ext cx="8496944" cy="707886"/>
          </a:xfrm>
          <a:prstGeom prst="rect">
            <a:avLst/>
          </a:prstGeom>
        </p:spPr>
        <p:txBody>
          <a:bodyPr wrap="square">
            <a:spAutoFit/>
          </a:bodyPr>
          <a:lstStyle/>
          <a:p>
            <a:pPr algn="ctr"/>
            <a:r>
              <a:rPr lang="el-GR" sz="2000" b="1" dirty="0" smtClean="0"/>
              <a:t>Προμήθεια </a:t>
            </a:r>
            <a:r>
              <a:rPr lang="el-GR" sz="2000" b="1" dirty="0"/>
              <a:t>κ</a:t>
            </a:r>
            <a:r>
              <a:rPr lang="el-GR" sz="2000" b="1" dirty="0" smtClean="0"/>
              <a:t>αι Εγκατάσταση Συστήματος Άρδευσης </a:t>
            </a:r>
            <a:r>
              <a:rPr lang="el-GR" sz="2000" b="1" dirty="0"/>
              <a:t>σ</a:t>
            </a:r>
            <a:r>
              <a:rPr lang="el-GR" sz="2000" b="1" dirty="0" smtClean="0"/>
              <a:t>ε Χώρους Πράσινου </a:t>
            </a:r>
            <a:r>
              <a:rPr lang="el-GR" sz="2000" b="1" dirty="0"/>
              <a:t>τ</a:t>
            </a:r>
            <a:r>
              <a:rPr lang="el-GR" sz="2000" b="1" dirty="0" smtClean="0"/>
              <a:t>ου Δήμου Παλαιού Φαλήρου από Δημοτικές Γεωτρήσεις</a:t>
            </a:r>
            <a:endParaRPr lang="el-GR" sz="2000" b="1" dirty="0"/>
          </a:p>
        </p:txBody>
      </p:sp>
      <p:sp>
        <p:nvSpPr>
          <p:cNvPr id="10" name="Text Box 1" descr="Text box sidebar"/>
          <p:cNvSpPr txBox="1">
            <a:spLocks/>
          </p:cNvSpPr>
          <p:nvPr/>
        </p:nvSpPr>
        <p:spPr>
          <a:xfrm>
            <a:off x="452376" y="806829"/>
            <a:ext cx="2232000" cy="5796000"/>
          </a:xfrm>
          <a:prstGeom prst="rect">
            <a:avLst/>
          </a:prstGeom>
          <a:solidFill>
            <a:schemeClr val="accent2">
              <a:lumMod val="75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smtClean="0">
              <a:solidFill>
                <a:srgbClr val="FFFFFF"/>
              </a:solidFill>
              <a:effectLst/>
              <a:latin typeface="Arial"/>
              <a:ea typeface="MS Gothic"/>
              <a:cs typeface="Times New Roman"/>
            </a:endParaRPr>
          </a:p>
          <a:p>
            <a:pPr marL="182880" marR="182880">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smtClean="0">
                <a:solidFill>
                  <a:srgbClr val="FFFFFF"/>
                </a:solidFill>
                <a:ea typeface="Georgia"/>
                <a:cs typeface="Times New Roman"/>
              </a:rPr>
              <a:t>ΕΤΠΑ</a:t>
            </a:r>
            <a:endParaRPr lang="el-GR" sz="1100" kern="100" dirty="0">
              <a:solidFill>
                <a:srgbClr val="FFFFFF"/>
              </a:solidFill>
              <a:ea typeface="Georgia"/>
              <a:cs typeface="Times New Roman"/>
            </a:endParaRPr>
          </a:p>
          <a:p>
            <a:pPr marL="182880" marR="182880">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50000"/>
              </a:lnSpc>
              <a:spcAft>
                <a:spcPts val="900"/>
              </a:spcAft>
            </a:pPr>
            <a:r>
              <a:rPr lang="el-GR" sz="1100" kern="100" dirty="0" smtClean="0">
                <a:solidFill>
                  <a:srgbClr val="FFFFFF"/>
                </a:solidFill>
                <a:ea typeface="Georgia"/>
                <a:cs typeface="Times New Roman"/>
              </a:rPr>
              <a:t>Εκτιμάται ότι 22.000 </a:t>
            </a:r>
            <a:r>
              <a:rPr lang="el-GR" sz="1100" kern="100" dirty="0">
                <a:solidFill>
                  <a:srgbClr val="FFFFFF"/>
                </a:solidFill>
                <a:ea typeface="Georgia"/>
                <a:cs typeface="Times New Roman"/>
              </a:rPr>
              <a:t>άτομα θα </a:t>
            </a:r>
            <a:r>
              <a:rPr lang="el-GR" sz="1100" kern="100" dirty="0" smtClean="0">
                <a:solidFill>
                  <a:srgbClr val="FFFFFF"/>
                </a:solidFill>
                <a:ea typeface="Georgia"/>
                <a:cs typeface="Times New Roman"/>
              </a:rPr>
              <a:t>ωφεληθούν </a:t>
            </a:r>
            <a:r>
              <a:rPr lang="el-GR" sz="1100" kern="100" dirty="0">
                <a:solidFill>
                  <a:srgbClr val="FFFFFF"/>
                </a:solidFill>
                <a:ea typeface="Georgia"/>
                <a:cs typeface="Times New Roman"/>
              </a:rPr>
              <a:t>από αντιπλημμυρικά μέτρα </a:t>
            </a:r>
            <a:r>
              <a:rPr lang="el-GR" sz="1100" kern="100" dirty="0" smtClean="0">
                <a:solidFill>
                  <a:srgbClr val="FFFFFF"/>
                </a:solidFill>
                <a:ea typeface="Georgia"/>
                <a:cs typeface="Times New Roman"/>
              </a:rPr>
              <a:t>και ότι </a:t>
            </a:r>
            <a:r>
              <a:rPr lang="el-GR" sz="1100" kern="100" dirty="0">
                <a:solidFill>
                  <a:srgbClr val="FFFFFF"/>
                </a:solidFill>
                <a:ea typeface="Georgia"/>
                <a:cs typeface="Times New Roman"/>
              </a:rPr>
              <a:t>κατ’ ελάχιστο 79% του πληθυσμού </a:t>
            </a:r>
            <a:r>
              <a:rPr lang="el-GR" sz="1100" kern="100" dirty="0" smtClean="0">
                <a:solidFill>
                  <a:srgbClr val="FFFFFF"/>
                </a:solidFill>
                <a:ea typeface="Georgia"/>
                <a:cs typeface="Times New Roman"/>
              </a:rPr>
              <a:t>θα προστατευτεί από </a:t>
            </a:r>
            <a:r>
              <a:rPr lang="el-GR" sz="1100" kern="100" dirty="0">
                <a:solidFill>
                  <a:srgbClr val="FFFFFF"/>
                </a:solidFill>
                <a:ea typeface="Georgia"/>
                <a:cs typeface="Times New Roman"/>
              </a:rPr>
              <a:t>μέτρα διαχείρισης κινδύνων </a:t>
            </a:r>
          </a:p>
        </p:txBody>
      </p:sp>
      <p:pic>
        <p:nvPicPr>
          <p:cNvPr id="1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813" r="4046" b="13324"/>
          <a:stretch/>
        </p:blipFill>
        <p:spPr bwMode="auto">
          <a:xfrm>
            <a:off x="467544" y="4180115"/>
            <a:ext cx="2232000" cy="2310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4497" y="3483351"/>
            <a:ext cx="5796002" cy="432000"/>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2">
              <a:lumMod val="75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b="1" dirty="0"/>
              <a:t>ΑΣ2 «Ενίσχυση Πολιτιστικής ταυτότητας και ανάδειξη – προστασία αστικού περιβάλλοντος»</a:t>
            </a:r>
          </a:p>
        </p:txBody>
      </p:sp>
      <p:sp>
        <p:nvSpPr>
          <p:cNvPr id="12" name="Ορθογώνιο 11"/>
          <p:cNvSpPr/>
          <p:nvPr/>
        </p:nvSpPr>
        <p:spPr>
          <a:xfrm>
            <a:off x="2699792" y="1042278"/>
            <a:ext cx="6264696" cy="3754874"/>
          </a:xfrm>
          <a:prstGeom prst="rect">
            <a:avLst/>
          </a:prstGeom>
        </p:spPr>
        <p:txBody>
          <a:bodyPr wrap="square" anchor="t">
            <a:spAutoFit/>
          </a:bodyPr>
          <a:lstStyle/>
          <a:p>
            <a:pPr algn="just"/>
            <a:r>
              <a:rPr lang="el-GR" sz="1400" dirty="0"/>
              <a:t>Στόχος της Δράσης είναι ο βέλτιστος τρόπος εκμετάλλευσης των υπόγειων υδατικών πόρων που διαθέτει η ευρύτερη περιοχή των </a:t>
            </a:r>
            <a:r>
              <a:rPr lang="el-GR" sz="1400" dirty="0" smtClean="0"/>
              <a:t>γεωτρήσεων. Η διοχέτευσή τους σε </a:t>
            </a:r>
            <a:r>
              <a:rPr lang="el-GR" sz="1400" dirty="0"/>
              <a:t>χώρους πράσινου του παραλιακού τμήματος θα αποτελέσει τον πλέον ενδεδειγμένο τρόπο αξιοποίησής τους.</a:t>
            </a:r>
          </a:p>
          <a:p>
            <a:pPr algn="just"/>
            <a:r>
              <a:rPr lang="el-GR" sz="1400" dirty="0" smtClean="0"/>
              <a:t>Αντικείμενο της Δράσης </a:t>
            </a:r>
            <a:r>
              <a:rPr lang="el-GR" sz="1400" dirty="0"/>
              <a:t>είναι η αγορά </a:t>
            </a:r>
            <a:r>
              <a:rPr lang="el-GR" sz="1400" dirty="0" smtClean="0"/>
              <a:t>εξοπλισμού για την δημιουργία αρδευτικού δικτύου </a:t>
            </a:r>
            <a:r>
              <a:rPr lang="el-GR" sz="1400" dirty="0"/>
              <a:t>που </a:t>
            </a:r>
            <a:r>
              <a:rPr lang="el-GR" sz="1400" dirty="0" smtClean="0"/>
              <a:t>καλύπτει τις </a:t>
            </a:r>
            <a:r>
              <a:rPr lang="el-GR" sz="1400" dirty="0"/>
              <a:t>υδατικές ανάγκες των χώρων πρασίνου του παραλιακού </a:t>
            </a:r>
            <a:r>
              <a:rPr lang="el-GR" sz="1400" dirty="0" smtClean="0"/>
              <a:t>μετώπου, μέσα από δυο </a:t>
            </a:r>
            <a:r>
              <a:rPr lang="el-GR" sz="1400" dirty="0" err="1" smtClean="0"/>
              <a:t>υδρο</a:t>
            </a:r>
            <a:r>
              <a:rPr lang="el-GR" sz="1400" dirty="0" smtClean="0"/>
              <a:t>-γεωτρήσεις κατά κύριο λόγο. Οι δύο </a:t>
            </a:r>
            <a:r>
              <a:rPr lang="el-GR" sz="1400" dirty="0"/>
              <a:t>γεωτρήσεις </a:t>
            </a:r>
            <a:r>
              <a:rPr lang="el-GR" sz="1400" dirty="0" smtClean="0"/>
              <a:t>έως </a:t>
            </a:r>
            <a:r>
              <a:rPr lang="el-GR" sz="1400" dirty="0"/>
              <a:t>σήμερα </a:t>
            </a:r>
            <a:r>
              <a:rPr lang="el-GR" sz="1400" dirty="0" smtClean="0"/>
              <a:t>αξιοποιούνται με την πλήρωση υδροφόρων </a:t>
            </a:r>
            <a:r>
              <a:rPr lang="el-GR" sz="1400" dirty="0"/>
              <a:t>του Δήμου και </a:t>
            </a:r>
            <a:r>
              <a:rPr lang="el-GR" sz="1400" dirty="0" smtClean="0"/>
              <a:t>αξιοποίηση μίας </a:t>
            </a:r>
            <a:r>
              <a:rPr lang="el-GR" sz="1400" dirty="0"/>
              <a:t>εκ των δυο σε τοπικό δίκτυο άρδευσης χώρων πρασίνου</a:t>
            </a:r>
            <a:r>
              <a:rPr lang="el-GR" sz="1400" dirty="0" smtClean="0"/>
              <a:t>. Οι χώροι πρασίνου που ωφελούνται είναι στη συμβολή </a:t>
            </a:r>
            <a:r>
              <a:rPr lang="el-GR" sz="1400" dirty="0"/>
              <a:t>οδών Ελ. Βενιζέλου και Πικροδάφνης και </a:t>
            </a:r>
            <a:r>
              <a:rPr lang="el-GR" sz="1400" dirty="0" smtClean="0"/>
              <a:t>το Πάρκο Παμφυλίας έως τον τελικό αποδέκτη του αγωγού, το πάρκο στο Τροκαντερό στο παραλιακό μέτωπο. Ειδικότερα, η Δράση περιλαμβάνει</a:t>
            </a:r>
            <a:r>
              <a:rPr lang="el-GR" sz="1400" dirty="0"/>
              <a:t>: </a:t>
            </a:r>
          </a:p>
          <a:p>
            <a:pPr marL="342900" indent="-249238" algn="just">
              <a:buFont typeface="+mj-lt"/>
              <a:buAutoNum type="arabicPeriod"/>
            </a:pPr>
            <a:r>
              <a:rPr lang="el-GR" sz="1400" dirty="0" smtClean="0"/>
              <a:t>Τοπικό </a:t>
            </a:r>
            <a:r>
              <a:rPr lang="el-GR" sz="1400" dirty="0"/>
              <a:t>Δίκτυο μεταφοράς νερού από τις δυο γεωτρήσεις σε συλλεκτήρια δεξαμενή αποθήκευσης . </a:t>
            </a:r>
          </a:p>
          <a:p>
            <a:pPr marL="342900" indent="-249238" algn="just">
              <a:buFont typeface="+mj-lt"/>
              <a:buAutoNum type="arabicPeriod"/>
            </a:pPr>
            <a:r>
              <a:rPr lang="el-GR" sz="1400" dirty="0" smtClean="0"/>
              <a:t>Δίκτυο </a:t>
            </a:r>
            <a:r>
              <a:rPr lang="el-GR" sz="1400" dirty="0"/>
              <a:t>άρδευσης παράλληλα του ρέματος Πικροδάφνης έως την παραλία και ταυτόχρονα παράλληλα του παραλιακού μετώπου έως τον χώρο του νέου Πάρκου στο περιβάλλοντα χώρο του κλειστού Γυμναστηρίου</a:t>
            </a:r>
            <a:r>
              <a:rPr lang="el-GR" sz="1400" dirty="0" smtClean="0"/>
              <a:t>.</a:t>
            </a:r>
            <a:endParaRPr lang="el-GR" sz="1400" dirty="0"/>
          </a:p>
        </p:txBody>
      </p:sp>
    </p:spTree>
    <p:extLst>
      <p:ext uri="{BB962C8B-B14F-4D97-AF65-F5344CB8AC3E}">
        <p14:creationId xmlns:p14="http://schemas.microsoft.com/office/powerpoint/2010/main" val="1788820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7544" y="76562"/>
            <a:ext cx="8496944" cy="400110"/>
          </a:xfrm>
          <a:prstGeom prst="rect">
            <a:avLst/>
          </a:prstGeom>
        </p:spPr>
        <p:txBody>
          <a:bodyPr wrap="square">
            <a:spAutoFit/>
          </a:bodyPr>
          <a:lstStyle/>
          <a:p>
            <a:pPr algn="ctr"/>
            <a:r>
              <a:rPr lang="el-GR" sz="2000" b="1" dirty="0" smtClean="0"/>
              <a:t>Κατάρτιση </a:t>
            </a:r>
            <a:r>
              <a:rPr lang="el-GR" sz="2000" b="1" dirty="0"/>
              <a:t>κ</a:t>
            </a:r>
            <a:r>
              <a:rPr lang="el-GR" sz="2000" b="1" dirty="0" smtClean="0"/>
              <a:t>αι Πιστοποίηση Γνώσεων </a:t>
            </a:r>
            <a:r>
              <a:rPr lang="el-GR" sz="2000" b="1" dirty="0"/>
              <a:t>κ</a:t>
            </a:r>
            <a:r>
              <a:rPr lang="el-GR" sz="2000" b="1" dirty="0" smtClean="0"/>
              <a:t>αι Δεξιοτήτων Εργαζομένων</a:t>
            </a:r>
            <a:endParaRPr lang="el-GR" sz="2000" b="1" dirty="0"/>
          </a:p>
        </p:txBody>
      </p:sp>
      <p:sp>
        <p:nvSpPr>
          <p:cNvPr id="8" name="Text Box 1" descr="Text box sidebar"/>
          <p:cNvSpPr txBox="1"/>
          <p:nvPr/>
        </p:nvSpPr>
        <p:spPr>
          <a:xfrm>
            <a:off x="467792" y="646407"/>
            <a:ext cx="2232000" cy="5796000"/>
          </a:xfrm>
          <a:prstGeom prst="rect">
            <a:avLst/>
          </a:prstGeom>
          <a:solidFill>
            <a:srgbClr val="E5C243"/>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spcAft>
                <a:spcPts val="900"/>
              </a:spcAft>
            </a:pPr>
            <a:r>
              <a:rPr lang="el-GR" sz="1100" kern="100" dirty="0">
                <a:solidFill>
                  <a:srgbClr val="FFFFFF"/>
                </a:solidFill>
                <a:ea typeface="Georgia"/>
                <a:cs typeface="Times New Roman"/>
              </a:rPr>
              <a:t>ΕΚΤ</a:t>
            </a:r>
          </a:p>
          <a:p>
            <a:pPr marL="182880" marR="182880">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smtClean="0">
                <a:solidFill>
                  <a:srgbClr val="FFFFFF"/>
                </a:solidFill>
                <a:ea typeface="Georgia"/>
                <a:cs typeface="Times New Roman"/>
              </a:rPr>
              <a:t>Ωφελούνται 250 απασχολούμενοι</a:t>
            </a:r>
            <a:r>
              <a:rPr lang="el-GR" sz="1100" kern="100" dirty="0">
                <a:solidFill>
                  <a:srgbClr val="FFFFFF"/>
                </a:solidFill>
                <a:ea typeface="Georgia"/>
                <a:cs typeface="Times New Roman"/>
              </a:rPr>
              <a:t>, συμπεριλαμβανομένων των αυτοαπασχολουμένων </a:t>
            </a:r>
            <a:r>
              <a:rPr lang="el-GR" sz="1100" kern="100" dirty="0" smtClean="0">
                <a:solidFill>
                  <a:srgbClr val="FFFFFF"/>
                </a:solidFill>
                <a:ea typeface="Georgia"/>
                <a:cs typeface="Times New Roman"/>
              </a:rPr>
              <a:t>και αποκτούν </a:t>
            </a:r>
            <a:r>
              <a:rPr lang="el-GR" sz="1100" kern="100" dirty="0">
                <a:solidFill>
                  <a:srgbClr val="FFFFFF"/>
                </a:solidFill>
                <a:ea typeface="Georgia"/>
                <a:cs typeface="Times New Roman"/>
              </a:rPr>
              <a:t>εξειδίκευση αμέσως μετά τη λήξη της συμμετοχής τους </a:t>
            </a:r>
            <a:endParaRPr lang="el-GR" sz="1100" kern="100" dirty="0">
              <a:solidFill>
                <a:srgbClr val="FFFFFF"/>
              </a:solidFill>
              <a:effectLst/>
              <a:ea typeface="Georgia"/>
              <a:cs typeface="Times New Roman"/>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3932431"/>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3968" y="3400898"/>
            <a:ext cx="5796002" cy="287021"/>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rgbClr val="E5C24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t>ΑΣ </a:t>
            </a:r>
            <a:r>
              <a:rPr lang="el-GR" sz="1600" b="1" kern="1200" dirty="0" smtClean="0"/>
              <a:t>3 </a:t>
            </a:r>
            <a:r>
              <a:rPr lang="el-GR" sz="1600" b="1" kern="1200" dirty="0"/>
              <a:t>: </a:t>
            </a:r>
            <a:r>
              <a:rPr lang="el-GR" sz="1600" b="1" kern="1200" dirty="0" smtClean="0"/>
              <a:t>«Προώθηση επιχειρηματικότητας και απασχόλησης»</a:t>
            </a:r>
            <a:endParaRPr lang="el-GR" sz="1600" b="1" kern="1200" dirty="0"/>
          </a:p>
        </p:txBody>
      </p:sp>
      <p:sp>
        <p:nvSpPr>
          <p:cNvPr id="10" name="Ορθογώνιο 9"/>
          <p:cNvSpPr/>
          <p:nvPr/>
        </p:nvSpPr>
        <p:spPr>
          <a:xfrm>
            <a:off x="2843808" y="980728"/>
            <a:ext cx="6120680" cy="4832092"/>
          </a:xfrm>
          <a:prstGeom prst="rect">
            <a:avLst/>
          </a:prstGeom>
        </p:spPr>
        <p:txBody>
          <a:bodyPr wrap="square" anchor="t">
            <a:spAutoFit/>
          </a:bodyPr>
          <a:lstStyle/>
          <a:p>
            <a:pPr algn="just"/>
            <a:r>
              <a:rPr lang="el-GR" sz="1400" dirty="0" smtClean="0"/>
              <a:t>Επιδιώκεται </a:t>
            </a:r>
            <a:r>
              <a:rPr lang="el-GR" sz="1400" dirty="0"/>
              <a:t>η υλοποίηση ενός ολοκληρωμένου προγράμματος υποστήριξης των απασχολουμένων σε επιχειρήσεις που δραστηριοποιούνται στην περιοχή των 3 Δήμων </a:t>
            </a:r>
            <a:r>
              <a:rPr lang="el-GR" sz="1400" dirty="0" smtClean="0"/>
              <a:t>και </a:t>
            </a:r>
            <a:r>
              <a:rPr lang="el-GR" sz="1400" dirty="0"/>
              <a:t>εμπίπτουν </a:t>
            </a:r>
            <a:r>
              <a:rPr lang="el-GR" sz="1400" dirty="0" smtClean="0"/>
              <a:t>σε επιλεγμένους τομείς. </a:t>
            </a:r>
            <a:r>
              <a:rPr lang="el-GR" sz="1400" dirty="0"/>
              <a:t>Το πρόγραμμα </a:t>
            </a:r>
            <a:r>
              <a:rPr lang="el-GR" sz="1400" dirty="0" smtClean="0"/>
              <a:t>προωθεί υπηρεσίες </a:t>
            </a:r>
            <a:r>
              <a:rPr lang="el-GR" sz="1400" dirty="0"/>
              <a:t>μιας στάσης </a:t>
            </a:r>
            <a:r>
              <a:rPr lang="el-GR" sz="1400" dirty="0" smtClean="0"/>
              <a:t>(</a:t>
            </a:r>
            <a:r>
              <a:rPr lang="el-GR" sz="1400" dirty="0" err="1" smtClean="0"/>
              <a:t>one</a:t>
            </a:r>
            <a:r>
              <a:rPr lang="el-GR" sz="1400" dirty="0" smtClean="0"/>
              <a:t>-</a:t>
            </a:r>
            <a:r>
              <a:rPr lang="el-GR" sz="1400" dirty="0" err="1" smtClean="0"/>
              <a:t>stop</a:t>
            </a:r>
            <a:r>
              <a:rPr lang="el-GR" sz="1400" dirty="0" smtClean="0"/>
              <a:t>-</a:t>
            </a:r>
            <a:r>
              <a:rPr lang="el-GR" sz="1400" dirty="0" err="1" smtClean="0"/>
              <a:t>shop</a:t>
            </a:r>
            <a:r>
              <a:rPr lang="el-GR" sz="1400" dirty="0" smtClean="0"/>
              <a:t> services) </a:t>
            </a:r>
            <a:r>
              <a:rPr lang="el-GR" sz="1400" dirty="0"/>
              <a:t>με τελικούς ωφελούμενους </a:t>
            </a:r>
            <a:r>
              <a:rPr lang="el-GR" sz="1400" dirty="0" smtClean="0"/>
              <a:t>250 </a:t>
            </a:r>
            <a:r>
              <a:rPr lang="el-GR" sz="1400" dirty="0"/>
              <a:t>εργαζόμενους του ιδιωτικού τομέα</a:t>
            </a:r>
            <a:r>
              <a:rPr lang="el-GR" sz="1400" dirty="0" smtClean="0"/>
              <a:t>. </a:t>
            </a:r>
          </a:p>
          <a:p>
            <a:pPr algn="just"/>
            <a:r>
              <a:rPr lang="el-GR" sz="1400" dirty="0"/>
              <a:t>Η Πράξη περιλαμβάνει 3 ατομικές </a:t>
            </a:r>
            <a:r>
              <a:rPr lang="el-GR" sz="1400" dirty="0" smtClean="0"/>
              <a:t>συνεδρίες </a:t>
            </a:r>
            <a:r>
              <a:rPr lang="el-GR" sz="1400" dirty="0"/>
              <a:t>ανά </a:t>
            </a:r>
            <a:r>
              <a:rPr lang="el-GR" sz="1400" dirty="0" smtClean="0"/>
              <a:t>ωφελούμενο, </a:t>
            </a:r>
            <a:r>
              <a:rPr lang="el-GR" sz="1400" dirty="0"/>
              <a:t>καθώς και πρόγραμμα κατάρτισης διάρκειας 360 ωρών και πιστοποίηση επαγγελματικών γνώσεων και δεξιοτήτων από διαπιστευμένους φορείς πιστοποίησης σύμφωνα με το διεθνές πρότυπο ISO/IEC 17024.</a:t>
            </a:r>
          </a:p>
          <a:p>
            <a:pPr algn="just"/>
            <a:r>
              <a:rPr lang="el-GR" sz="1400" dirty="0" smtClean="0"/>
              <a:t>Με </a:t>
            </a:r>
            <a:r>
              <a:rPr lang="el-GR" sz="1400" dirty="0"/>
              <a:t>την υλοποίηση της </a:t>
            </a:r>
            <a:r>
              <a:rPr lang="el-GR" sz="1400" dirty="0" smtClean="0"/>
              <a:t>Πράξης </a:t>
            </a:r>
            <a:r>
              <a:rPr lang="el-GR" sz="1400" dirty="0"/>
              <a:t>επιδιώκεται:</a:t>
            </a:r>
          </a:p>
          <a:p>
            <a:pPr algn="just"/>
            <a:r>
              <a:rPr lang="el-GR" sz="1400" dirty="0" smtClean="0"/>
              <a:t>•η </a:t>
            </a:r>
            <a:r>
              <a:rPr lang="el-GR" sz="1400" dirty="0"/>
              <a:t>επαγγελματική ανάπτυξη του ανθρώπινου δυναμικού που άλλωστε αποτελεί κρίσιμο παράγοντα στη διαδικασία αναδιάρθρωσης και αναπροσανατολισμού στον νέο οικονομικό χάρτη, ώστε να </a:t>
            </a:r>
            <a:r>
              <a:rPr lang="el-GR" sz="1400" dirty="0" smtClean="0"/>
              <a:t>διασφαλιστεί η </a:t>
            </a:r>
            <a:r>
              <a:rPr lang="el-GR" sz="1400" dirty="0"/>
              <a:t>βιωσιμότητά των θέσεων εργασίας και να καταστούν περισσότερο ανταγωνιστικές</a:t>
            </a:r>
          </a:p>
          <a:p>
            <a:pPr algn="just"/>
            <a:r>
              <a:rPr lang="el-GR" sz="1400" dirty="0" smtClean="0"/>
              <a:t>•η </a:t>
            </a:r>
            <a:r>
              <a:rPr lang="el-GR" sz="1400" dirty="0"/>
              <a:t>δυναμική προσαρμογή και αναβάθμιση των γνώσεων και δεξιοτήτων των εργαζομένων λαμβάνοντας υπόψη διαθρωτικές αλλαγές της οικονομίας,</a:t>
            </a:r>
          </a:p>
          <a:p>
            <a:pPr algn="just"/>
            <a:r>
              <a:rPr lang="el-GR" sz="1400" dirty="0" smtClean="0"/>
              <a:t>•η </a:t>
            </a:r>
            <a:r>
              <a:rPr lang="el-GR" sz="1400" dirty="0"/>
              <a:t>βελτίωση των επαγγελματικών προσόντων των εργαζομένων, με στόχο την ενίσχυση της θέσης τους στην αγορά εργασίας και </a:t>
            </a:r>
            <a:r>
              <a:rPr lang="el-GR" sz="1400" dirty="0" smtClean="0"/>
              <a:t>τη </a:t>
            </a:r>
            <a:r>
              <a:rPr lang="el-GR" sz="1400" dirty="0"/>
              <a:t>μείωση της επισφάλειας των θέσεων εργασίας</a:t>
            </a:r>
          </a:p>
          <a:p>
            <a:pPr algn="just"/>
            <a:r>
              <a:rPr lang="el-GR" sz="1400" dirty="0" smtClean="0"/>
              <a:t>•η </a:t>
            </a:r>
            <a:r>
              <a:rPr lang="el-GR" sz="1400" dirty="0"/>
              <a:t>εξοικείωση των εργαζομένων σε ένα διαρκώς μεταβαλλόμενο εργασιακό περιβάλλον, όπου υπάρχουν νέα δεδομένα όσον αφορά στην τεχνολογική εξέλιξη και στον εκσυγχρονισμό των μεθόδων </a:t>
            </a:r>
            <a:r>
              <a:rPr lang="el-GR" sz="1400" dirty="0" smtClean="0"/>
              <a:t>εργασίας</a:t>
            </a:r>
            <a:r>
              <a:rPr lang="el-GR" sz="1400" dirty="0"/>
              <a:t>.</a:t>
            </a:r>
          </a:p>
        </p:txBody>
      </p:sp>
    </p:spTree>
    <p:extLst>
      <p:ext uri="{BB962C8B-B14F-4D97-AF65-F5344CB8AC3E}">
        <p14:creationId xmlns:p14="http://schemas.microsoft.com/office/powerpoint/2010/main" val="2405728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p:cNvSpPr>
            <a:spLocks noGrp="1"/>
          </p:cNvSpPr>
          <p:nvPr>
            <p:ph type="title"/>
          </p:nvPr>
        </p:nvSpPr>
        <p:spPr>
          <a:xfrm>
            <a:off x="0" y="40"/>
            <a:ext cx="9144000" cy="548640"/>
          </a:xfrm>
        </p:spPr>
        <p:txBody>
          <a:bodyPr/>
          <a:lstStyle/>
          <a:p>
            <a:pPr algn="ctr"/>
            <a:r>
              <a:rPr lang="el-GR" sz="2400" cap="none" dirty="0" smtClean="0"/>
              <a:t>Τι είναι η Στρατηγική Βιώσιμης Αστικής Ανάπτυξης (ΣΒΑΑ);</a:t>
            </a:r>
            <a:endParaRPr lang="el-GR" sz="2400" cap="none" dirty="0"/>
          </a:p>
        </p:txBody>
      </p:sp>
      <p:sp>
        <p:nvSpPr>
          <p:cNvPr id="12" name="Θέση περιεχομένου 11"/>
          <p:cNvSpPr>
            <a:spLocks noGrp="1"/>
          </p:cNvSpPr>
          <p:nvPr>
            <p:ph idx="1"/>
          </p:nvPr>
        </p:nvSpPr>
        <p:spPr>
          <a:xfrm>
            <a:off x="323528" y="620688"/>
            <a:ext cx="8568952" cy="5760640"/>
          </a:xfrm>
        </p:spPr>
        <p:txBody>
          <a:bodyPr>
            <a:noAutofit/>
          </a:bodyPr>
          <a:lstStyle/>
          <a:p>
            <a:pPr lvl="1" algn="just">
              <a:spcBef>
                <a:spcPts val="0"/>
              </a:spcBef>
              <a:spcAft>
                <a:spcPts val="600"/>
              </a:spcAft>
              <a:buClr>
                <a:schemeClr val="tx1"/>
              </a:buClr>
            </a:pPr>
            <a:r>
              <a:rPr lang="el-GR" sz="1400" dirty="0" smtClean="0"/>
              <a:t>Είναι ένα ολοκληρωμένο σχέδιο που περιλαμβάνει επιμέρους έργα και δράσεις που έρχονται να καλύψουν συγκεκριμένες ανάγκες της περιοχής στην οποία εφαρμόζεται.</a:t>
            </a:r>
          </a:p>
          <a:p>
            <a:pPr lvl="1" algn="just">
              <a:spcBef>
                <a:spcPts val="0"/>
              </a:spcBef>
              <a:spcAft>
                <a:spcPts val="600"/>
              </a:spcAft>
              <a:buClr>
                <a:schemeClr val="tx1"/>
              </a:buClr>
            </a:pPr>
            <a:r>
              <a:rPr lang="el-GR" sz="1400" dirty="0" smtClean="0"/>
              <a:t>Τα έργα και οι δράσεις μπορούν να καλύπτουν διαφορετικές ανάγκες της περιοχής όπως:</a:t>
            </a:r>
          </a:p>
          <a:p>
            <a:pPr marL="541338" lvl="1" indent="-187325" algn="just">
              <a:spcBef>
                <a:spcPts val="0"/>
              </a:spcBef>
              <a:spcAft>
                <a:spcPts val="600"/>
              </a:spcAft>
              <a:buClr>
                <a:schemeClr val="accent2">
                  <a:lumMod val="50000"/>
                </a:schemeClr>
              </a:buClr>
              <a:buFont typeface="Arial" panose="020B0604020202020204" pitchFamily="34" charset="0"/>
              <a:buChar char="•"/>
            </a:pPr>
            <a:r>
              <a:rPr lang="el-GR" sz="1400" dirty="0" smtClean="0"/>
              <a:t>Ανάγκες για την ενίσχυση της οικονομίας μέσα από την στήριξη επιχειρήσεων της περιοχής</a:t>
            </a:r>
          </a:p>
          <a:p>
            <a:pPr marL="541338" lvl="1" indent="-187325" algn="just">
              <a:spcBef>
                <a:spcPts val="0"/>
              </a:spcBef>
              <a:spcAft>
                <a:spcPts val="600"/>
              </a:spcAft>
              <a:buClr>
                <a:schemeClr val="accent2">
                  <a:lumMod val="50000"/>
                </a:schemeClr>
              </a:buClr>
              <a:buFont typeface="Arial" panose="020B0604020202020204" pitchFamily="34" charset="0"/>
              <a:buChar char="•"/>
            </a:pPr>
            <a:r>
              <a:rPr lang="el-GR" sz="1400" dirty="0" smtClean="0"/>
              <a:t>Ανάγκες για την στήριξη της κοινωνίας στους τομείς απασχόλησης, εκπαίδευσης, στήριξης ευαίσθητων κοινωνικών ομάδων</a:t>
            </a:r>
          </a:p>
          <a:p>
            <a:pPr marL="541338" lvl="1" indent="-187325" algn="just">
              <a:spcBef>
                <a:spcPts val="0"/>
              </a:spcBef>
              <a:spcAft>
                <a:spcPts val="600"/>
              </a:spcAft>
              <a:buClr>
                <a:schemeClr val="accent2">
                  <a:lumMod val="50000"/>
                </a:schemeClr>
              </a:buClr>
              <a:buFont typeface="Arial" panose="020B0604020202020204" pitchFamily="34" charset="0"/>
              <a:buChar char="•"/>
            </a:pPr>
            <a:r>
              <a:rPr lang="el-GR" sz="1400" dirty="0" smtClean="0"/>
              <a:t>Ανάγκες για τη βελτίωση του δημόσιου χώρου μέσα από την ενίσχυση της ασφαλούς κίνησης πεζών, την αύξηση και βελτίωση των χώρων πρασίνου</a:t>
            </a:r>
          </a:p>
          <a:p>
            <a:pPr marL="541338" lvl="1" indent="-187325" algn="just">
              <a:spcBef>
                <a:spcPts val="0"/>
              </a:spcBef>
              <a:spcAft>
                <a:spcPts val="600"/>
              </a:spcAft>
              <a:buClr>
                <a:schemeClr val="accent2">
                  <a:lumMod val="50000"/>
                </a:schemeClr>
              </a:buClr>
              <a:buFont typeface="Arial" panose="020B0604020202020204" pitchFamily="34" charset="0"/>
              <a:buChar char="•"/>
            </a:pPr>
            <a:r>
              <a:rPr lang="el-GR" sz="1400" dirty="0" smtClean="0"/>
              <a:t>Ανάγκες για τη βελτίωση του περιβάλλοντος μέσα από την μείωση της ενέργειας που καταναλώνεται στα δημόσια κτίρια και στο δημόσιο χώρο, με παράλληλη μείωση των εκπομπών διοξειδίου του άνθρακα.</a:t>
            </a:r>
          </a:p>
          <a:p>
            <a:pPr marL="541338" lvl="1" indent="-187325" algn="just">
              <a:spcBef>
                <a:spcPts val="0"/>
              </a:spcBef>
              <a:spcAft>
                <a:spcPts val="600"/>
              </a:spcAft>
              <a:buClr>
                <a:schemeClr val="accent2">
                  <a:lumMod val="50000"/>
                </a:schemeClr>
              </a:buClr>
              <a:buFont typeface="Arial" panose="020B0604020202020204" pitchFamily="34" charset="0"/>
              <a:buChar char="•"/>
            </a:pPr>
            <a:r>
              <a:rPr lang="el-GR" sz="1400" dirty="0" smtClean="0"/>
              <a:t>Ανάγκες για την ανάδειξη των ιδιαίτερων στοιχείων πολιτιστικής κληρονομιάς της περιοχής</a:t>
            </a:r>
          </a:p>
          <a:p>
            <a:pPr marL="541338" lvl="1" indent="-187325" algn="just">
              <a:spcBef>
                <a:spcPts val="0"/>
              </a:spcBef>
              <a:spcAft>
                <a:spcPts val="600"/>
              </a:spcAft>
              <a:buClr>
                <a:schemeClr val="accent2">
                  <a:lumMod val="50000"/>
                </a:schemeClr>
              </a:buClr>
              <a:buFont typeface="Arial" panose="020B0604020202020204" pitchFamily="34" charset="0"/>
              <a:buChar char="•"/>
            </a:pPr>
            <a:endParaRPr lang="el-GR" sz="1400" dirty="0"/>
          </a:p>
          <a:p>
            <a:pPr lvl="1" algn="just">
              <a:spcBef>
                <a:spcPts val="0"/>
              </a:spcBef>
              <a:spcAft>
                <a:spcPts val="600"/>
              </a:spcAft>
              <a:buClr>
                <a:schemeClr val="tx1"/>
              </a:buClr>
            </a:pPr>
            <a:r>
              <a:rPr lang="el-GR" sz="1400" dirty="0" smtClean="0"/>
              <a:t>Η ΣΒΑΑ στην περιοχή των 3 Δήμων Καλλιθέας, Παλαιού Φαλήρου και Αλίμου σχεδιάστηκε στο διάστημα 2016-2017 μέσα από τη συνεργασία των 3 Δήμων, διαδικασίες ανοιχτής διαβούλευσης και συναντήσεις με φορείς σημαντικούς για τη ΣΒΑΑ.</a:t>
            </a:r>
          </a:p>
          <a:p>
            <a:pPr lvl="1" algn="just">
              <a:spcBef>
                <a:spcPts val="0"/>
              </a:spcBef>
              <a:spcAft>
                <a:spcPts val="600"/>
              </a:spcAft>
              <a:buClr>
                <a:schemeClr val="tx1"/>
              </a:buClr>
            </a:pPr>
            <a:r>
              <a:rPr lang="el-GR" sz="1400" dirty="0" smtClean="0"/>
              <a:t>Η ΣΒΑΑ στην περιοχή </a:t>
            </a:r>
            <a:r>
              <a:rPr lang="el-GR" sz="1400" dirty="0"/>
              <a:t>των 3 Δήμων Καλλιθέας, Παλαιού Φαλήρου και Αλίμου </a:t>
            </a:r>
            <a:r>
              <a:rPr lang="el-GR" sz="1400" dirty="0" smtClean="0"/>
              <a:t>εγκρίθηκε το 2018 και για την υλοποίηση της οι 3 Δήμοι συγκρότησαν </a:t>
            </a:r>
            <a:r>
              <a:rPr lang="el-GR" sz="1400" dirty="0"/>
              <a:t>τον </a:t>
            </a:r>
            <a:r>
              <a:rPr lang="el-GR" sz="1400" dirty="0" smtClean="0"/>
              <a:t>Σύνδεσμο </a:t>
            </a:r>
            <a:r>
              <a:rPr lang="el-GR" sz="1400" dirty="0"/>
              <a:t>Δήμων Νότιας Αττικής (</a:t>
            </a:r>
            <a:r>
              <a:rPr lang="el-GR" sz="1400" dirty="0" err="1"/>
              <a:t>Συ.Δ.Ν.Α</a:t>
            </a:r>
            <a:r>
              <a:rPr lang="el-GR" sz="1400" dirty="0" smtClean="0"/>
              <a:t>.).</a:t>
            </a:r>
            <a:endParaRPr lang="el-GR" sz="1400" dirty="0"/>
          </a:p>
        </p:txBody>
      </p:sp>
    </p:spTree>
    <p:extLst>
      <p:ext uri="{BB962C8B-B14F-4D97-AF65-F5344CB8AC3E}">
        <p14:creationId xmlns:p14="http://schemas.microsoft.com/office/powerpoint/2010/main" val="15678177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7544" y="76562"/>
            <a:ext cx="8496944" cy="400110"/>
          </a:xfrm>
          <a:prstGeom prst="rect">
            <a:avLst/>
          </a:prstGeom>
        </p:spPr>
        <p:txBody>
          <a:bodyPr wrap="square">
            <a:spAutoFit/>
          </a:bodyPr>
          <a:lstStyle/>
          <a:p>
            <a:pPr algn="ctr"/>
            <a:r>
              <a:rPr lang="el-GR" sz="2000" b="1" dirty="0"/>
              <a:t>Φυτώρια νέων ιδεών - Σχολεία επιχειρηματικότητας</a:t>
            </a:r>
          </a:p>
        </p:txBody>
      </p:sp>
      <p:sp>
        <p:nvSpPr>
          <p:cNvPr id="8" name="Text Box 1" descr="Text box sidebar"/>
          <p:cNvSpPr txBox="1"/>
          <p:nvPr/>
        </p:nvSpPr>
        <p:spPr>
          <a:xfrm>
            <a:off x="467792" y="646406"/>
            <a:ext cx="2232000" cy="5796000"/>
          </a:xfrm>
          <a:prstGeom prst="rect">
            <a:avLst/>
          </a:prstGeom>
          <a:solidFill>
            <a:srgbClr val="E5C243"/>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a:solidFill>
                  <a:srgbClr val="FFFFFF"/>
                </a:solidFill>
                <a:ea typeface="Georgia"/>
                <a:cs typeface="Times New Roman"/>
              </a:rPr>
              <a:t>ΕΚΤ</a:t>
            </a:r>
          </a:p>
          <a:p>
            <a:pPr marL="182880" marR="182880">
              <a:lnSpc>
                <a:spcPct val="130000"/>
              </a:lnSpc>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smtClean="0">
                <a:solidFill>
                  <a:srgbClr val="FFFFFF"/>
                </a:solidFill>
                <a:ea typeface="Georgia"/>
                <a:cs typeface="Times New Roman"/>
              </a:rPr>
              <a:t>Εκτιμάται ότι θα υποστηριχθούν κατ’ ελάχιστο 65 σχέδια νέων επιχειρήσεων, 15 εκ των οποίων θα συνεχίσουν να λειτουργούν 1 χρόνο μετά την παρέμβαση</a:t>
            </a:r>
            <a:endParaRPr lang="el-GR" sz="1100" kern="100" dirty="0">
              <a:solidFill>
                <a:srgbClr val="FFFFFF"/>
              </a:solidFill>
              <a:effectLst/>
              <a:ea typeface="Georgia"/>
              <a:cs typeface="Times New Roman"/>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3717032"/>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3968" y="3400898"/>
            <a:ext cx="5796002" cy="287021"/>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rgbClr val="E5C24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t>ΑΣ </a:t>
            </a:r>
            <a:r>
              <a:rPr lang="el-GR" sz="1600" b="1" kern="1200" dirty="0" smtClean="0"/>
              <a:t>3 </a:t>
            </a:r>
            <a:r>
              <a:rPr lang="el-GR" sz="1600" b="1" kern="1200" dirty="0"/>
              <a:t>: </a:t>
            </a:r>
            <a:r>
              <a:rPr lang="el-GR" sz="1600" b="1" kern="1200" dirty="0" smtClean="0"/>
              <a:t>«Προώθηση επιχειρηματικότητας και απασχόλησης»</a:t>
            </a:r>
            <a:endParaRPr lang="el-GR" sz="1600" b="1" kern="1200" dirty="0"/>
          </a:p>
        </p:txBody>
      </p:sp>
      <p:sp>
        <p:nvSpPr>
          <p:cNvPr id="10" name="Ορθογώνιο 9"/>
          <p:cNvSpPr/>
          <p:nvPr/>
        </p:nvSpPr>
        <p:spPr>
          <a:xfrm>
            <a:off x="2699792" y="759470"/>
            <a:ext cx="6264696" cy="5693866"/>
          </a:xfrm>
          <a:prstGeom prst="rect">
            <a:avLst/>
          </a:prstGeom>
        </p:spPr>
        <p:txBody>
          <a:bodyPr wrap="square" anchor="t">
            <a:spAutoFit/>
          </a:bodyPr>
          <a:lstStyle/>
          <a:p>
            <a:pPr algn="just"/>
            <a:r>
              <a:rPr lang="el-GR" sz="1400" dirty="0"/>
              <a:t>Π</a:t>
            </a:r>
            <a:r>
              <a:rPr lang="el-GR" sz="1400" dirty="0" smtClean="0"/>
              <a:t>ροβλέπεται </a:t>
            </a:r>
            <a:r>
              <a:rPr lang="el-GR" sz="1400" dirty="0"/>
              <a:t>η υλοποίηση μιας δέσμης συνεκτικών υποστηρικτικών ενεργειών σε ανέργους </a:t>
            </a:r>
            <a:r>
              <a:rPr lang="el-GR" sz="1400" dirty="0" smtClean="0"/>
              <a:t>επιστήμονες. Πιο </a:t>
            </a:r>
            <a:r>
              <a:rPr lang="el-GR" sz="1400" dirty="0"/>
              <a:t>συγκεκριμένα η δράση αποσκοπεί στην ενίσχυση της ικανότητας άνεργων επιστημόνων με υψηλά προσόντα (εν δυνάμει επιχειρηματιών) οι οποίοι μέσα από την κατάλληλη καθοδήγηση υποστήριξη </a:t>
            </a:r>
            <a:r>
              <a:rPr lang="el-GR" sz="1400" dirty="0" smtClean="0"/>
              <a:t>&amp; εκπαίδευση </a:t>
            </a:r>
            <a:r>
              <a:rPr lang="el-GR" sz="1400" dirty="0"/>
              <a:t>θα είναι σε θέση να κατανοούν να σχεδιάσουν </a:t>
            </a:r>
            <a:r>
              <a:rPr lang="el-GR" sz="1400" dirty="0" smtClean="0"/>
              <a:t>&amp; να </a:t>
            </a:r>
            <a:r>
              <a:rPr lang="el-GR" sz="1400" dirty="0"/>
              <a:t>αναπτύξουν σε επόμενο στάδιο τις δικές τους επιχειρηματικές προσπάθειες σε </a:t>
            </a:r>
            <a:r>
              <a:rPr lang="el-GR" sz="1400" dirty="0" smtClean="0"/>
              <a:t>συγκεκριμένους κλάδους, εστιάζοντας σε </a:t>
            </a:r>
            <a:r>
              <a:rPr lang="el-GR" sz="1400" dirty="0"/>
              <a:t>καινοτόμες </a:t>
            </a:r>
            <a:r>
              <a:rPr lang="el-GR" sz="1400" dirty="0" smtClean="0"/>
              <a:t>ιδέες, </a:t>
            </a:r>
            <a:r>
              <a:rPr lang="el-GR" sz="1400" dirty="0"/>
              <a:t>ανταγωνιστική επιχειρησιακή λειτουργία </a:t>
            </a:r>
            <a:r>
              <a:rPr lang="el-GR" sz="1400" dirty="0" smtClean="0"/>
              <a:t>και εξωστρέφεια</a:t>
            </a:r>
            <a:r>
              <a:rPr lang="el-GR" sz="1400" dirty="0"/>
              <a:t>. </a:t>
            </a:r>
            <a:endParaRPr lang="el-GR" sz="1400" dirty="0" smtClean="0"/>
          </a:p>
          <a:p>
            <a:pPr algn="just"/>
            <a:r>
              <a:rPr lang="el-GR" sz="1400" dirty="0" smtClean="0"/>
              <a:t>Επιδίωξη </a:t>
            </a:r>
            <a:r>
              <a:rPr lang="el-GR" sz="1400" dirty="0"/>
              <a:t>της δράσης είναι η υποστήριξη νέων άνεργων επιστημόνων που επιθυμούν να εμπλακούν στον επιχειρηματικό τομέα </a:t>
            </a:r>
            <a:r>
              <a:rPr lang="el-GR" sz="1400" dirty="0" smtClean="0"/>
              <a:t>&amp; εξ </a:t>
            </a:r>
            <a:r>
              <a:rPr lang="el-GR" sz="1400" dirty="0"/>
              <a:t>ορισμού παρουσιάζουν έλλειμμα σε γνώσεις, δεξιότητες &amp; επιχειρηματικές προσλαμβάνουσες, προκειμένου να αξιοποιήσουν </a:t>
            </a:r>
            <a:r>
              <a:rPr lang="el-GR" sz="1400" dirty="0" smtClean="0"/>
              <a:t>&amp; να </a:t>
            </a:r>
            <a:r>
              <a:rPr lang="el-GR" sz="1400" dirty="0"/>
              <a:t>συνδυάσουν αποτελεσματικά τις ιδέες τους </a:t>
            </a:r>
            <a:r>
              <a:rPr lang="el-GR" sz="1400" dirty="0" smtClean="0"/>
              <a:t>&amp; το </a:t>
            </a:r>
            <a:r>
              <a:rPr lang="el-GR" sz="1400" dirty="0"/>
              <a:t>επιστημονικό τους υπόβαθρο. Μέσα από μια βιωματική εκπαίδευση &amp; στοχευμένη </a:t>
            </a:r>
            <a:r>
              <a:rPr lang="el-GR" sz="1400" dirty="0" smtClean="0"/>
              <a:t>καθοδήγηση (</a:t>
            </a:r>
            <a:r>
              <a:rPr lang="el-GR" sz="1400" dirty="0"/>
              <a:t>συνδ. </a:t>
            </a:r>
            <a:r>
              <a:rPr lang="el-GR" sz="1400" dirty="0" err="1"/>
              <a:t>mentoring</a:t>
            </a:r>
            <a:r>
              <a:rPr lang="el-GR" sz="1400" dirty="0"/>
              <a:t> &amp; </a:t>
            </a:r>
            <a:r>
              <a:rPr lang="el-GR" sz="1400" dirty="0" err="1"/>
              <a:t>coaching</a:t>
            </a:r>
            <a:r>
              <a:rPr lang="el-GR" sz="1400" dirty="0"/>
              <a:t>) εξειδικευμένοι Σύμβουλοι επιχειρήσεων στους τομείς της καινοτομίας </a:t>
            </a:r>
            <a:r>
              <a:rPr lang="el-GR" sz="1400" dirty="0" smtClean="0"/>
              <a:t>&amp; εξωστρέφειας θα </a:t>
            </a:r>
            <a:r>
              <a:rPr lang="el-GR" sz="1400" dirty="0"/>
              <a:t>διαμορφώσουν το κατάλληλο εξατομικευμένο επιχειρηματικό περιβάλλον για κάθε υποψήφιο ώστε να εφοδιαστεί με κατάλληλα εργαλεία, γνώσεις &amp; δεξιότητες που θα του διασφαλίσουν στο μεγαλύτερο δυνατό βαθμό μια πετυχημένη επιχειρηματική πορεία. Μέσα από </a:t>
            </a:r>
            <a:r>
              <a:rPr lang="el-GR" sz="1400" dirty="0" smtClean="0"/>
              <a:t>την </a:t>
            </a:r>
            <a:r>
              <a:rPr lang="el-GR" sz="1400" dirty="0"/>
              <a:t>προτεινόμενη δράση θα διευκολυνθεί η κοινωνική τους ένταξη</a:t>
            </a:r>
          </a:p>
          <a:p>
            <a:pPr algn="just"/>
            <a:r>
              <a:rPr lang="el-GR" sz="1400" dirty="0"/>
              <a:t>Οι προτεινόμενες ενέργειες θεωρούνται «πιλοτικού </a:t>
            </a:r>
            <a:r>
              <a:rPr lang="el-GR" sz="1400" dirty="0" smtClean="0"/>
              <a:t>&amp; επιδεικτικού </a:t>
            </a:r>
            <a:r>
              <a:rPr lang="el-GR" sz="1400" dirty="0"/>
              <a:t>χαρακτήρα» δεδομένου ότι δεν παρέχονται καθ’ αυτό τον τρόπο από την αγορά &amp; μάλιστα χωρίς προϋποθέσεις χρήσης </a:t>
            </a:r>
            <a:r>
              <a:rPr lang="el-GR" sz="1400" dirty="0" smtClean="0"/>
              <a:t>&amp; ανταλλάγματα </a:t>
            </a:r>
            <a:r>
              <a:rPr lang="el-GR" sz="1400" dirty="0"/>
              <a:t>από την </a:t>
            </a:r>
            <a:r>
              <a:rPr lang="el-GR" sz="1400" dirty="0" smtClean="0"/>
              <a:t>αγορά. Επιπλέον </a:t>
            </a:r>
            <a:r>
              <a:rPr lang="el-GR" sz="1400" dirty="0"/>
              <a:t>θα αναπτυχθεί καινοτόμος μεθοδολογία συμβουλευτικής επιχειρηματικής υποστήριξης (e-</a:t>
            </a:r>
            <a:r>
              <a:rPr lang="el-GR" sz="1400" dirty="0" err="1"/>
              <a:t>mentorin</a:t>
            </a:r>
            <a:r>
              <a:rPr lang="el-GR" sz="1400" dirty="0"/>
              <a:t>g), με σύγχρονα συνεργατικά εργαλεία </a:t>
            </a:r>
            <a:r>
              <a:rPr lang="el-GR" sz="1400" dirty="0" smtClean="0"/>
              <a:t>&amp; εφαρμογή </a:t>
            </a:r>
            <a:r>
              <a:rPr lang="el-GR" sz="1400" dirty="0"/>
              <a:t>σε πολλαπλά στάδια ενημέρωσης και καθοδήγησης των υποψηφίων συμμετεχόντων. Οι παραπάνω υπηρεσίες θα παρέχονται σε ωφελούμενους ενδιαφερόμενους ή/&amp; σε ομάδες αυτών, χωρίς να είναι απαραίτητη η φυσική </a:t>
            </a:r>
            <a:r>
              <a:rPr lang="el-GR" sz="1400" dirty="0" smtClean="0"/>
              <a:t>παρουσία.</a:t>
            </a:r>
            <a:endParaRPr lang="el-GR" sz="1400" dirty="0"/>
          </a:p>
        </p:txBody>
      </p:sp>
    </p:spTree>
    <p:extLst>
      <p:ext uri="{BB962C8B-B14F-4D97-AF65-F5344CB8AC3E}">
        <p14:creationId xmlns:p14="http://schemas.microsoft.com/office/powerpoint/2010/main" val="4195817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7544" y="76562"/>
            <a:ext cx="8496944" cy="400110"/>
          </a:xfrm>
          <a:prstGeom prst="rect">
            <a:avLst/>
          </a:prstGeom>
        </p:spPr>
        <p:txBody>
          <a:bodyPr wrap="square">
            <a:spAutoFit/>
          </a:bodyPr>
          <a:lstStyle/>
          <a:p>
            <a:pPr algn="ctr"/>
            <a:r>
              <a:rPr lang="el-GR" sz="2000" b="1" dirty="0"/>
              <a:t>Δράσεις για την βελτίωση της απασχολησιμότητας</a:t>
            </a:r>
          </a:p>
        </p:txBody>
      </p:sp>
      <p:sp>
        <p:nvSpPr>
          <p:cNvPr id="8" name="Text Box 1" descr="Text box sidebar"/>
          <p:cNvSpPr txBox="1"/>
          <p:nvPr/>
        </p:nvSpPr>
        <p:spPr>
          <a:xfrm>
            <a:off x="467792" y="646406"/>
            <a:ext cx="2232000" cy="5796000"/>
          </a:xfrm>
          <a:prstGeom prst="rect">
            <a:avLst/>
          </a:prstGeom>
          <a:solidFill>
            <a:srgbClr val="E5C243"/>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a:solidFill>
                  <a:srgbClr val="FFFFFF"/>
                </a:solidFill>
                <a:ea typeface="Georgia"/>
                <a:cs typeface="Times New Roman"/>
              </a:rPr>
              <a:t>ΕΚΤ</a:t>
            </a:r>
          </a:p>
          <a:p>
            <a:pPr marL="182880" marR="182880">
              <a:lnSpc>
                <a:spcPct val="130000"/>
              </a:lnSpc>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smtClean="0">
                <a:solidFill>
                  <a:srgbClr val="FFFFFF"/>
                </a:solidFill>
                <a:ea typeface="Georgia"/>
                <a:cs typeface="Times New Roman"/>
              </a:rPr>
              <a:t>Εκτιμάται ότι 750 </a:t>
            </a:r>
            <a:r>
              <a:rPr lang="el-GR" sz="1100" kern="100" dirty="0">
                <a:solidFill>
                  <a:srgbClr val="FFFFFF"/>
                </a:solidFill>
                <a:ea typeface="Georgia"/>
                <a:cs typeface="Times New Roman"/>
              </a:rPr>
              <a:t>άνεργοι ωφελούνται από ενεργητικές πολιτικές </a:t>
            </a:r>
            <a:r>
              <a:rPr lang="el-GR" sz="1100" kern="100" dirty="0" smtClean="0">
                <a:solidFill>
                  <a:srgbClr val="FFFFFF"/>
                </a:solidFill>
                <a:ea typeface="Georgia"/>
                <a:cs typeface="Times New Roman"/>
              </a:rPr>
              <a:t>απασχόλησης και 200 από αυτούς εκτιμάται ότι θα έχουν αποκτήσει θέση εργασίας σε 6 μήνες</a:t>
            </a:r>
            <a:endParaRPr lang="el-GR" sz="1100" kern="100" dirty="0">
              <a:solidFill>
                <a:srgbClr val="FFFFFF"/>
              </a:solidFill>
              <a:effectLst/>
              <a:ea typeface="Georgia"/>
              <a:cs typeface="Times New Roman"/>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3933056"/>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3968" y="3400898"/>
            <a:ext cx="5796002" cy="287021"/>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rgbClr val="E5C24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t>ΑΣ </a:t>
            </a:r>
            <a:r>
              <a:rPr lang="el-GR" sz="1600" b="1" kern="1200" dirty="0" smtClean="0"/>
              <a:t>3 </a:t>
            </a:r>
            <a:r>
              <a:rPr lang="el-GR" sz="1600" b="1" kern="1200" dirty="0"/>
              <a:t>: </a:t>
            </a:r>
            <a:r>
              <a:rPr lang="el-GR" sz="1600" b="1" kern="1200" dirty="0" smtClean="0"/>
              <a:t>«Προώθηση επιχειρηματικότητας και απασχόλησης»</a:t>
            </a:r>
            <a:endParaRPr lang="el-GR" sz="1600" b="1" kern="1200" dirty="0"/>
          </a:p>
        </p:txBody>
      </p:sp>
      <p:sp>
        <p:nvSpPr>
          <p:cNvPr id="10" name="Ορθογώνιο 9"/>
          <p:cNvSpPr/>
          <p:nvPr/>
        </p:nvSpPr>
        <p:spPr>
          <a:xfrm>
            <a:off x="2699792" y="757148"/>
            <a:ext cx="6264696" cy="4832092"/>
          </a:xfrm>
          <a:prstGeom prst="rect">
            <a:avLst/>
          </a:prstGeom>
        </p:spPr>
        <p:txBody>
          <a:bodyPr wrap="square" anchor="t">
            <a:spAutoFit/>
          </a:bodyPr>
          <a:lstStyle/>
          <a:p>
            <a:pPr algn="just"/>
            <a:r>
              <a:rPr lang="el-GR" sz="1400" dirty="0" smtClean="0"/>
              <a:t>Στόχος </a:t>
            </a:r>
            <a:r>
              <a:rPr lang="el-GR" sz="1400" dirty="0"/>
              <a:t>είναι η ενίσχυση και ανάπτυξη των επαγγελματικών γνώσεων και δεξιοτήτων </a:t>
            </a:r>
            <a:r>
              <a:rPr lang="el-GR" sz="1400" dirty="0" smtClean="0"/>
              <a:t>ανέργων και </a:t>
            </a:r>
            <a:r>
              <a:rPr lang="el-GR" sz="1400" dirty="0"/>
              <a:t>η προώθησή τους στην απασχόληση. </a:t>
            </a:r>
            <a:r>
              <a:rPr lang="el-GR" sz="1400" dirty="0" smtClean="0"/>
              <a:t>Το </a:t>
            </a:r>
            <a:r>
              <a:rPr lang="el-GR" sz="1400" dirty="0"/>
              <a:t>βασικό αντικείμενο της Πράξης </a:t>
            </a:r>
            <a:r>
              <a:rPr lang="el-GR" sz="1400" dirty="0" smtClean="0"/>
              <a:t>περιλαμβάνει: </a:t>
            </a:r>
            <a:endParaRPr lang="el-GR" sz="1400" dirty="0"/>
          </a:p>
          <a:p>
            <a:pPr algn="just"/>
            <a:r>
              <a:rPr lang="el-GR" sz="1400" dirty="0" smtClean="0"/>
              <a:t>•Εξατομικευμένη </a:t>
            </a:r>
            <a:r>
              <a:rPr lang="el-GR" sz="1400" dirty="0"/>
              <a:t>επαγγελματική συμβουλευτική και </a:t>
            </a:r>
            <a:r>
              <a:rPr lang="el-GR" sz="1400" dirty="0" err="1" smtClean="0"/>
              <a:t>Mentoring</a:t>
            </a:r>
            <a:endParaRPr lang="el-GR" sz="1400" dirty="0"/>
          </a:p>
          <a:p>
            <a:pPr algn="just"/>
            <a:r>
              <a:rPr lang="el-GR" sz="1400" dirty="0" smtClean="0"/>
              <a:t>•Θεωρητική </a:t>
            </a:r>
            <a:r>
              <a:rPr lang="el-GR" sz="1400" dirty="0"/>
              <a:t>κατάρτιση </a:t>
            </a:r>
            <a:r>
              <a:rPr lang="el-GR" sz="1400" dirty="0" smtClean="0"/>
              <a:t>σε </a:t>
            </a:r>
            <a:r>
              <a:rPr lang="el-GR" sz="1400" dirty="0"/>
              <a:t>συγκεκριμένα θεματικά αντικείμενα βάσει των αναπτυξιακών προοπτικών της Περιφέρειας και του Μηχανισμού Διάγνωσης Αναγκών Αγοράς Εργασίας, </a:t>
            </a:r>
          </a:p>
          <a:p>
            <a:pPr algn="just"/>
            <a:r>
              <a:rPr lang="el-GR" sz="1400" dirty="0" smtClean="0"/>
              <a:t>•Πιστοποίηση </a:t>
            </a:r>
            <a:r>
              <a:rPr lang="el-GR" sz="1400" dirty="0"/>
              <a:t>των </a:t>
            </a:r>
            <a:r>
              <a:rPr lang="el-GR" sz="1400" dirty="0" err="1"/>
              <a:t>αποκτηθεισών</a:t>
            </a:r>
            <a:r>
              <a:rPr lang="el-GR" sz="1400" dirty="0"/>
              <a:t> γνώσεων και δεξιοτήτων από τα παραπάνω προγράμματα </a:t>
            </a:r>
            <a:endParaRPr lang="el-GR" sz="1400" dirty="0" smtClean="0"/>
          </a:p>
          <a:p>
            <a:pPr algn="just"/>
            <a:r>
              <a:rPr lang="el-GR" sz="1400" dirty="0" smtClean="0"/>
              <a:t>•Δημοσιότητα </a:t>
            </a:r>
            <a:r>
              <a:rPr lang="el-GR" sz="1400" dirty="0"/>
              <a:t>– Ενέργειες ευαισθητοποίησης και προσέλκυσης </a:t>
            </a:r>
            <a:r>
              <a:rPr lang="el-GR" sz="1400" dirty="0" smtClean="0"/>
              <a:t>ωφελούμενων </a:t>
            </a:r>
            <a:endParaRPr lang="el-GR" sz="1400" dirty="0"/>
          </a:p>
          <a:p>
            <a:pPr algn="just"/>
            <a:r>
              <a:rPr lang="el-GR" sz="1400" dirty="0" smtClean="0"/>
              <a:t>•Διάχυση </a:t>
            </a:r>
            <a:r>
              <a:rPr lang="el-GR" sz="1400" dirty="0"/>
              <a:t>αποτελεσμάτων</a:t>
            </a:r>
          </a:p>
          <a:p>
            <a:pPr algn="just"/>
            <a:r>
              <a:rPr lang="el-GR" sz="1400" dirty="0" smtClean="0"/>
              <a:t>•Μηχανισμό </a:t>
            </a:r>
            <a:r>
              <a:rPr lang="el-GR" sz="1400" dirty="0"/>
              <a:t>παρακολούθησης της αγοράς και της απασχόλησης στους τομείς παρέμβασης</a:t>
            </a:r>
          </a:p>
          <a:p>
            <a:pPr algn="just"/>
            <a:r>
              <a:rPr lang="el-GR" sz="1400" dirty="0" smtClean="0"/>
              <a:t>•Ενέργειες </a:t>
            </a:r>
            <a:r>
              <a:rPr lang="el-GR" sz="1400" dirty="0"/>
              <a:t>για την </a:t>
            </a:r>
            <a:r>
              <a:rPr lang="el-GR" sz="1400" dirty="0" smtClean="0"/>
              <a:t>υποστήριξη </a:t>
            </a:r>
            <a:r>
              <a:rPr lang="el-GR" sz="1400" dirty="0"/>
              <a:t>της υλοποίησης της Πράξης </a:t>
            </a:r>
          </a:p>
          <a:p>
            <a:pPr algn="just"/>
            <a:r>
              <a:rPr lang="el-GR" sz="1400" dirty="0"/>
              <a:t>Τα αντικείμενα κατάρτισης – πιστοποίησης που δύναται ο κάθε ωφελούμενος να επιλέξει, </a:t>
            </a:r>
            <a:r>
              <a:rPr lang="el-GR" sz="1400" dirty="0" smtClean="0"/>
              <a:t>είναι </a:t>
            </a:r>
            <a:r>
              <a:rPr lang="el-GR" sz="1400" dirty="0"/>
              <a:t>ενδεικτικά τα εξής: Υπάλληλος Διοικητικής Υποστήριξης, Στέλεχος διαχείρισης αποθήκης, Πωλητής Λιανικής, ειδικό συστημάτων ηλεκτρονικής προώθησης εταιρικής παρουσίας – </a:t>
            </a:r>
            <a:r>
              <a:rPr lang="el-GR" sz="1400" dirty="0" err="1"/>
              <a:t>social</a:t>
            </a:r>
            <a:r>
              <a:rPr lang="el-GR" sz="1400" dirty="0"/>
              <a:t> </a:t>
            </a:r>
            <a:r>
              <a:rPr lang="el-GR" sz="1400" dirty="0" err="1"/>
              <a:t>media</a:t>
            </a:r>
            <a:r>
              <a:rPr lang="el-GR" sz="1400" dirty="0"/>
              <a:t> </a:t>
            </a:r>
            <a:r>
              <a:rPr lang="el-GR" sz="1400" dirty="0" err="1"/>
              <a:t>marketing</a:t>
            </a:r>
            <a:r>
              <a:rPr lang="el-GR" sz="1400" dirty="0"/>
              <a:t>, Ειδικός Συστημάτων Ηλεκτρονικού Εμπορίου (E-</a:t>
            </a:r>
            <a:r>
              <a:rPr lang="el-GR" sz="1400" dirty="0" err="1"/>
              <a:t>Commerc</a:t>
            </a:r>
            <a:r>
              <a:rPr lang="el-GR" sz="1400" dirty="0"/>
              <a:t>e), Ειδικός Σχεδιασμού Ιστοσελίδων &amp; Εφαρμογών, Υπάλληλος υποδοχής / Στέλεχος Εξυπηρέτησης Πελατών &amp; Ανάδειξης Τουριστικής Εμπειρίας, Σερβιτόρος, Υπάλληλος τουριστικού γραφείου, Στέλεχος </a:t>
            </a:r>
            <a:r>
              <a:rPr lang="el-GR" sz="1400" dirty="0" smtClean="0"/>
              <a:t>Εστίασης</a:t>
            </a:r>
            <a:r>
              <a:rPr lang="el-GR" sz="1400" dirty="0"/>
              <a:t>.</a:t>
            </a:r>
          </a:p>
        </p:txBody>
      </p:sp>
    </p:spTree>
    <p:extLst>
      <p:ext uri="{BB962C8B-B14F-4D97-AF65-F5344CB8AC3E}">
        <p14:creationId xmlns:p14="http://schemas.microsoft.com/office/powerpoint/2010/main" val="6806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7544" y="76562"/>
            <a:ext cx="8496944" cy="400110"/>
          </a:xfrm>
          <a:prstGeom prst="rect">
            <a:avLst/>
          </a:prstGeom>
        </p:spPr>
        <p:txBody>
          <a:bodyPr wrap="square">
            <a:spAutoFit/>
          </a:bodyPr>
          <a:lstStyle/>
          <a:p>
            <a:pPr algn="ctr"/>
            <a:r>
              <a:rPr lang="el-GR" sz="2000" b="1" dirty="0"/>
              <a:t>Βελτίωση ικανοτήτων και διαβίωσης των ΑμεΑ</a:t>
            </a:r>
          </a:p>
        </p:txBody>
      </p:sp>
      <p:sp>
        <p:nvSpPr>
          <p:cNvPr id="8" name="Text Box 1" descr="Text box sidebar"/>
          <p:cNvSpPr txBox="1"/>
          <p:nvPr/>
        </p:nvSpPr>
        <p:spPr>
          <a:xfrm>
            <a:off x="467792" y="646406"/>
            <a:ext cx="2232000" cy="5796000"/>
          </a:xfrm>
          <a:prstGeom prst="rect">
            <a:avLst/>
          </a:prstGeom>
          <a:solidFill>
            <a:srgbClr val="E5C243"/>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a:solidFill>
                  <a:srgbClr val="FFFFFF"/>
                </a:solidFill>
                <a:ea typeface="Georgia"/>
                <a:cs typeface="Times New Roman"/>
              </a:rPr>
              <a:t>ΕΚΤ</a:t>
            </a:r>
          </a:p>
          <a:p>
            <a:pPr marL="182880" marR="182880">
              <a:lnSpc>
                <a:spcPct val="130000"/>
              </a:lnSpc>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smtClean="0">
                <a:solidFill>
                  <a:srgbClr val="FFFFFF"/>
                </a:solidFill>
                <a:ea typeface="Georgia"/>
                <a:cs typeface="Times New Roman"/>
              </a:rPr>
              <a:t>Εκτιμάται ότι συμμετέχουν 200 άτομα </a:t>
            </a:r>
            <a:endParaRPr lang="el-GR" sz="1100" kern="100" dirty="0">
              <a:solidFill>
                <a:srgbClr val="FFFFFF"/>
              </a:solidFill>
              <a:effectLst/>
              <a:ea typeface="Georgia"/>
              <a:cs typeface="Times New Roman"/>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3628765"/>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73968" y="3400898"/>
            <a:ext cx="5796002" cy="287021"/>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rgbClr val="E5C243"/>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l-GR" sz="1600" b="1" kern="1200" dirty="0"/>
              <a:t>ΑΣ </a:t>
            </a:r>
            <a:r>
              <a:rPr lang="el-GR" sz="1600" b="1" kern="1200" dirty="0" smtClean="0"/>
              <a:t>3 </a:t>
            </a:r>
            <a:r>
              <a:rPr lang="el-GR" sz="1600" b="1" kern="1200" dirty="0"/>
              <a:t>: </a:t>
            </a:r>
            <a:r>
              <a:rPr lang="el-GR" sz="1600" b="1" kern="1200" dirty="0" smtClean="0"/>
              <a:t>«Προώθηση επιχειρηματικότητας και απασχόλησης»</a:t>
            </a:r>
            <a:endParaRPr lang="el-GR" sz="1600" b="1" kern="1200" dirty="0"/>
          </a:p>
        </p:txBody>
      </p:sp>
      <p:sp>
        <p:nvSpPr>
          <p:cNvPr id="10" name="Ορθογώνιο 9"/>
          <p:cNvSpPr/>
          <p:nvPr/>
        </p:nvSpPr>
        <p:spPr>
          <a:xfrm>
            <a:off x="2699792" y="686881"/>
            <a:ext cx="6264696" cy="5478423"/>
          </a:xfrm>
          <a:prstGeom prst="rect">
            <a:avLst/>
          </a:prstGeom>
        </p:spPr>
        <p:txBody>
          <a:bodyPr wrap="square" anchor="t">
            <a:spAutoFit/>
          </a:bodyPr>
          <a:lstStyle/>
          <a:p>
            <a:pPr algn="just"/>
            <a:r>
              <a:rPr lang="el-GR" sz="1400" dirty="0"/>
              <a:t>Π</a:t>
            </a:r>
            <a:r>
              <a:rPr lang="el-GR" sz="1400" dirty="0" smtClean="0"/>
              <a:t>ροτείνεται </a:t>
            </a:r>
            <a:r>
              <a:rPr lang="el-GR" sz="1400" dirty="0"/>
              <a:t>ο σχεδιασμός, η λειτουργία και η πιλοτική εφαρμογή, πρότυπων υπηρεσιών υποστήριξης και καθοδήγησης τύπου «εξειδικευμένης θερμοκοιτίδας» με στόχο την αποτελεσματική υποστήριξη (α) της νεοφυούς επιχειρηματικότητας (</a:t>
            </a:r>
            <a:r>
              <a:rPr lang="el-GR" sz="1400" dirty="0" err="1"/>
              <a:t>startups</a:t>
            </a:r>
            <a:r>
              <a:rPr lang="el-GR" sz="1400" dirty="0"/>
              <a:t>) από άτομα με αναπηρία και (β) νέων και υφιστάμενων επιχειρηματιών (με ή χωρίς αναπηρία) που επιθυμούν να προσεγγίσουν την αγορά ατόμων με αναπηρία ή/και ατόμων με παρόμοιες ανάγκες, δηλ. άτομα γ’ ηλικίας, οικογένειες με παιδιά κ.λπ.</a:t>
            </a:r>
          </a:p>
          <a:p>
            <a:pPr algn="just"/>
            <a:r>
              <a:rPr lang="el-GR" sz="1400" dirty="0" smtClean="0"/>
              <a:t>Σκοπός </a:t>
            </a:r>
            <a:r>
              <a:rPr lang="el-GR" sz="1400" dirty="0"/>
              <a:t>της προτεινόμενης </a:t>
            </a:r>
            <a:r>
              <a:rPr lang="el-GR" sz="1400" dirty="0" smtClean="0"/>
              <a:t>Δράσης είναι </a:t>
            </a:r>
            <a:r>
              <a:rPr lang="el-GR" sz="1400" dirty="0"/>
              <a:t>η σχεδίαση και πιλοτική εφαρμογή </a:t>
            </a:r>
            <a:r>
              <a:rPr lang="el-GR" sz="1400" dirty="0" smtClean="0"/>
              <a:t>2 </a:t>
            </a:r>
            <a:r>
              <a:rPr lang="el-GR" sz="1400" dirty="0"/>
              <a:t>εξειδικευμένων δράσεων, που απευθύνονται στις δύο ομάδες-στόχο και </a:t>
            </a:r>
            <a:r>
              <a:rPr lang="el-GR" sz="1400" dirty="0" smtClean="0"/>
              <a:t>αφορούν</a:t>
            </a:r>
            <a:r>
              <a:rPr lang="el-GR" sz="1400" dirty="0"/>
              <a:t>: α) </a:t>
            </a:r>
            <a:r>
              <a:rPr lang="el-GR" sz="1400" dirty="0" smtClean="0"/>
              <a:t>την παροχή υπηρεσιών για την υποστήριξη σε </a:t>
            </a:r>
            <a:r>
              <a:rPr lang="el-GR" sz="1400" dirty="0"/>
              <a:t>άτομα με αναπηρία, τα οποία έχουν μια αρχική ιδέα </a:t>
            </a:r>
            <a:r>
              <a:rPr lang="el-GR" sz="1400" dirty="0" smtClean="0"/>
              <a:t>που δεν </a:t>
            </a:r>
            <a:r>
              <a:rPr lang="el-GR" sz="1400" dirty="0"/>
              <a:t>είναι σε ώριμη φάση για την αναζήτηση χρηματοδότησης, τη σύσταση της επιχείρησης ή την ένταξη σε προγράμματα </a:t>
            </a:r>
            <a:r>
              <a:rPr lang="el-GR" sz="1400" dirty="0" err="1"/>
              <a:t>θερμοκοίτισης</a:t>
            </a:r>
            <a:r>
              <a:rPr lang="el-GR" sz="1400" dirty="0"/>
              <a:t>. Η δράση αυτή θα παρέχει πόρους  ΚΑΙ  υπηρεσίες που θα βοηθούν άτομα ή ομάδες ατόμων με αναπηρία να μετατρέψουν τις καινοτόμες ιδέες τους σε βιώσιμα επιχειρηματικά μοντέλα και εμπορεύσιμα προϊόντα ή υπηρεσίες </a:t>
            </a:r>
            <a:endParaRPr lang="el-GR" sz="1400" dirty="0" smtClean="0"/>
          </a:p>
          <a:p>
            <a:pPr algn="just"/>
            <a:r>
              <a:rPr lang="el-GR" sz="1400" dirty="0" smtClean="0"/>
              <a:t>β</a:t>
            </a:r>
            <a:r>
              <a:rPr lang="el-GR" sz="1400" dirty="0"/>
              <a:t>) </a:t>
            </a:r>
            <a:r>
              <a:rPr lang="el-GR" sz="1400" dirty="0" smtClean="0"/>
              <a:t>την παροχή προηγμένων υπηρεσιών </a:t>
            </a:r>
            <a:r>
              <a:rPr lang="el-GR" sz="1400" dirty="0"/>
              <a:t>(</a:t>
            </a:r>
            <a:r>
              <a:rPr lang="el-GR" sz="1400" dirty="0" smtClean="0"/>
              <a:t>ηλεκτρονικών </a:t>
            </a:r>
            <a:r>
              <a:rPr lang="el-GR" sz="1400" dirty="0"/>
              <a:t>και </a:t>
            </a:r>
            <a:r>
              <a:rPr lang="el-GR" sz="1400" dirty="0" smtClean="0"/>
              <a:t>φυσικών) </a:t>
            </a:r>
            <a:r>
              <a:rPr lang="el-GR" sz="1400" dirty="0"/>
              <a:t>που θα υποστηρίζουν επιλεγμένες επιχειρηματικές ομάδες να βελτιώσουν τις υπηρεσίες – προϊόντα τους που απευθύνονται σε ευάλωτες ομάδες/ΑΜΕΑ ή σε θέματα που σχετίζονται με ευάλωτες </a:t>
            </a:r>
            <a:r>
              <a:rPr lang="el-GR" sz="1400" dirty="0" smtClean="0"/>
              <a:t>ομάδες/ΑΜΕΑ μέσω (ενδεικτικά): της παροχής πληροφόρησης για θέματα αναπηρίας και προσβασιμότητας, της διάθεσης οδηγιών </a:t>
            </a:r>
            <a:r>
              <a:rPr lang="el-GR" sz="1400" dirty="0" err="1" smtClean="0"/>
              <a:t>προσβασιμοποίησης</a:t>
            </a:r>
            <a:r>
              <a:rPr lang="el-GR" sz="1400" dirty="0" smtClean="0"/>
              <a:t> υπηρεσιών και προϊόντων, της συμβουλευτικής για την υλοποίηση προσβάσιμων δράσεων προβολής/</a:t>
            </a:r>
            <a:r>
              <a:rPr lang="el-GR" sz="1400" dirty="0" err="1" smtClean="0"/>
              <a:t>marketing</a:t>
            </a:r>
            <a:r>
              <a:rPr lang="el-GR" sz="1400" dirty="0" smtClean="0"/>
              <a:t>, της συμβουλευτικής για την πρόσληψη εργαζομένων με αναπηρίες, της αξιολόγησης της προσβασιμότητας επιλεγμένων τοπικών προϊόντων και υπηρεσιών, προτάσεις μέτρων/παρεμβάσεων για την βελτίωσή της.</a:t>
            </a:r>
            <a:endParaRPr lang="el-GR" sz="1400" dirty="0"/>
          </a:p>
        </p:txBody>
      </p:sp>
    </p:spTree>
    <p:extLst>
      <p:ext uri="{BB962C8B-B14F-4D97-AF65-F5344CB8AC3E}">
        <p14:creationId xmlns:p14="http://schemas.microsoft.com/office/powerpoint/2010/main" val="3594205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79512" y="188640"/>
            <a:ext cx="5212080" cy="2332874"/>
          </a:xfrm>
        </p:spPr>
        <p:txBody>
          <a:bodyPr anchor="ctr"/>
          <a:lstStyle/>
          <a:p>
            <a:pPr algn="just"/>
            <a:r>
              <a:rPr lang="el-GR" sz="2000" cap="none" dirty="0" smtClean="0">
                <a:solidFill>
                  <a:schemeClr val="bg2">
                    <a:lumMod val="25000"/>
                  </a:schemeClr>
                </a:solidFill>
              </a:rPr>
              <a:t>Σας καλούμε να γίνεται συμμέτοχοι στον ανοιχτό διάλογο για την επικαιροποίηση της ΣΒΑΑ «Η μουσική και η ιστορία των δρόμων» στην περιοχή των 3 δήμων Καλλιθέας, </a:t>
            </a:r>
            <a:r>
              <a:rPr lang="el-GR" sz="2000" cap="none" dirty="0">
                <a:solidFill>
                  <a:schemeClr val="bg2">
                    <a:lumMod val="25000"/>
                  </a:schemeClr>
                </a:solidFill>
              </a:rPr>
              <a:t>Π</a:t>
            </a:r>
            <a:r>
              <a:rPr lang="el-GR" sz="2000" cap="none" dirty="0" smtClean="0">
                <a:solidFill>
                  <a:schemeClr val="bg2">
                    <a:lumMod val="25000"/>
                  </a:schemeClr>
                </a:solidFill>
              </a:rPr>
              <a:t>αλαιού Φαλήρου και Αλίμου.</a:t>
            </a:r>
            <a:endParaRPr lang="el-GR" sz="2000" cap="none" dirty="0">
              <a:solidFill>
                <a:schemeClr val="bg2">
                  <a:lumMod val="25000"/>
                </a:schemeClr>
              </a:solidFill>
            </a:endParaRPr>
          </a:p>
        </p:txBody>
      </p:sp>
      <p:sp>
        <p:nvSpPr>
          <p:cNvPr id="5" name="Θέση περιεχομένου 2"/>
          <p:cNvSpPr txBox="1">
            <a:spLocks/>
          </p:cNvSpPr>
          <p:nvPr/>
        </p:nvSpPr>
        <p:spPr>
          <a:xfrm>
            <a:off x="4932040" y="1772816"/>
            <a:ext cx="4176464" cy="3096345"/>
          </a:xfrm>
          <a:prstGeom prst="rect">
            <a:avLst/>
          </a:prstGeom>
        </p:spPr>
        <p:txBody>
          <a:bodyPr vert="horz" lIns="91440" tIns="45720" rIns="91440" bIns="45720" rtlCol="0" anchor="ctr">
            <a:normAutofit/>
          </a:bodyPr>
          <a:lstStyle>
            <a:lvl1pPr marL="342900" indent="-342900" algn="l" defTabSz="914400" rtl="0" eaLnBrk="1" latinLnBrk="0" hangingPunct="1">
              <a:spcBef>
                <a:spcPts val="800"/>
              </a:spcBef>
              <a:buFont typeface="Arial" pitchFamily="34" charset="0"/>
              <a:buNone/>
              <a:defRPr sz="32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28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24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2000" kern="1200">
                <a:solidFill>
                  <a:schemeClr val="tx1"/>
                </a:solidFill>
                <a:latin typeface="+mn-lt"/>
                <a:ea typeface="+mn-ea"/>
                <a:cs typeface="+mn-cs"/>
              </a:defRPr>
            </a:lvl9pPr>
          </a:lstStyle>
          <a:p>
            <a:pPr marL="0" indent="0" algn="ctr"/>
            <a:r>
              <a:rPr lang="el-GR" sz="2000" smtClean="0"/>
              <a:t>Περίοδος Διαβούλευσης</a:t>
            </a:r>
          </a:p>
          <a:p>
            <a:pPr marL="0" indent="0" algn="ctr"/>
            <a:r>
              <a:rPr lang="el-GR" sz="2000" smtClean="0"/>
              <a:t>Έναρξη: 07/07/2023</a:t>
            </a:r>
          </a:p>
          <a:p>
            <a:pPr marL="0" indent="0" algn="ctr"/>
            <a:r>
              <a:rPr lang="el-GR" sz="2000" smtClean="0"/>
              <a:t>Λήξη: 21/07/2023</a:t>
            </a:r>
          </a:p>
          <a:p>
            <a:pPr marL="0" indent="0" algn="ctr"/>
            <a:endParaRPr lang="el-GR" sz="2000" smtClean="0"/>
          </a:p>
          <a:p>
            <a:pPr marL="0" indent="0" algn="ctr"/>
            <a:r>
              <a:rPr lang="el-GR" sz="2000" smtClean="0"/>
              <a:t>Οι προτάσεις μπορούν να αποστέλλονται στο </a:t>
            </a:r>
          </a:p>
          <a:p>
            <a:pPr marL="0" indent="0" algn="ctr"/>
            <a:r>
              <a:rPr lang="en-US" sz="2000" u="sng" smtClean="0"/>
              <a:t>info@sydna.gr</a:t>
            </a:r>
            <a:endParaRPr lang="el-GR" sz="2000" u="sng" dirty="0" smtClean="0"/>
          </a:p>
        </p:txBody>
      </p:sp>
    </p:spTree>
    <p:extLst>
      <p:ext uri="{BB962C8B-B14F-4D97-AF65-F5344CB8AC3E}">
        <p14:creationId xmlns:p14="http://schemas.microsoft.com/office/powerpoint/2010/main" val="36404755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ctrTitle"/>
          </p:nvPr>
        </p:nvSpPr>
        <p:spPr>
          <a:xfrm>
            <a:off x="3122339" y="3861048"/>
            <a:ext cx="6008663" cy="1204306"/>
          </a:xfrm>
        </p:spPr>
        <p:txBody>
          <a:bodyPr anchor="ctr"/>
          <a:lstStyle/>
          <a:p>
            <a:pPr algn="ctr"/>
            <a:r>
              <a:rPr lang="el-GR" sz="2800" dirty="0"/>
              <a:t>ΣΑΣ </a:t>
            </a:r>
            <a:r>
              <a:rPr lang="el-GR" sz="2800" dirty="0" err="1" smtClean="0"/>
              <a:t>Ευχαριστουμε</a:t>
            </a:r>
            <a:r>
              <a:rPr lang="el-GR" sz="2800" dirty="0"/>
              <a:t/>
            </a:r>
            <a:br>
              <a:rPr lang="el-GR" sz="2800" dirty="0"/>
            </a:br>
            <a:r>
              <a:rPr lang="el-GR" sz="2800" dirty="0"/>
              <a:t> </a:t>
            </a:r>
          </a:p>
        </p:txBody>
      </p:sp>
      <p:pic>
        <p:nvPicPr>
          <p:cNvPr id="4" name="Picture 2" descr="ΣΥΝΔΕΣΜΟΣ ΔΗΜΩΝ ΝΟΤΙΑΣ ΑΤΤΙΚΗ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98341"/>
            <a:ext cx="1436415" cy="8400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kallithea.gr/wp-content/uploads/2021/01/logo-large-tr-400x4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16632"/>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https://cdn.e-satisfaction.com/files/q/Hr1nxdsnRCitr8w7jmrHZQ/profile/icon_cR0fudc4QlamgKIA8Cr60g.PN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0298" t="26861" r="20773" b="16903"/>
          <a:stretch/>
        </p:blipFill>
        <p:spPr bwMode="auto">
          <a:xfrm>
            <a:off x="2987824" y="77493"/>
            <a:ext cx="1224136" cy="9867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Δήμος Αλίμου - ΠΕΔΑ"/>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5600" r="25067"/>
          <a:stretch/>
        </p:blipFill>
        <p:spPr bwMode="auto">
          <a:xfrm>
            <a:off x="4355976" y="120378"/>
            <a:ext cx="936104" cy="948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1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0" y="404664"/>
            <a:ext cx="4310217" cy="6456789"/>
          </a:xfrm>
          <a:prstGeom prst="rect">
            <a:avLst/>
          </a:prstGeom>
          <a:noFill/>
        </p:spPr>
        <p:txBody>
          <a:bodyPr wrap="square" rtlCol="0" anchor="ctr">
            <a:spAutoFit/>
          </a:bodyPr>
          <a:lstStyle/>
          <a:p>
            <a:pPr marL="285750" indent="-285750">
              <a:buFont typeface="Wingdings" panose="05000000000000000000" pitchFamily="2" charset="2"/>
              <a:buChar char="§"/>
            </a:pPr>
            <a:r>
              <a:rPr lang="el-GR" sz="1400" b="1" dirty="0"/>
              <a:t>Περιλαμβάνει:</a:t>
            </a:r>
            <a:r>
              <a:rPr lang="el-GR" sz="1400" dirty="0"/>
              <a:t> τον Δήμο Καλλιθέας και τμήματα των Δήμων Αλίμου και Παλαιού Φαλήρου </a:t>
            </a:r>
          </a:p>
          <a:p>
            <a:pPr marL="285750" indent="-285750">
              <a:buFont typeface="Wingdings" panose="05000000000000000000" pitchFamily="2" charset="2"/>
              <a:buChar char="§"/>
            </a:pPr>
            <a:r>
              <a:rPr lang="el-GR" sz="1400" b="1" dirty="0" err="1"/>
              <a:t>Οριοθετείται</a:t>
            </a:r>
            <a:r>
              <a:rPr lang="el-GR" sz="1400" b="1" dirty="0"/>
              <a:t>:</a:t>
            </a:r>
            <a:r>
              <a:rPr lang="el-GR" sz="1400" dirty="0"/>
              <a:t> </a:t>
            </a:r>
          </a:p>
          <a:p>
            <a:pPr marL="550863" lvl="1" indent="-93663">
              <a:buFont typeface="Arial" panose="020B0604020202020204" pitchFamily="34" charset="0"/>
              <a:buChar char="•"/>
            </a:pPr>
            <a:r>
              <a:rPr lang="el-GR" sz="1400" dirty="0"/>
              <a:t>στον Δήμο Καλλιθέας, βόρεια από την </a:t>
            </a:r>
            <a:r>
              <a:rPr lang="el-GR" sz="1400" dirty="0" err="1"/>
              <a:t>λεωφ</a:t>
            </a:r>
            <a:r>
              <a:rPr lang="el-GR" sz="1400" dirty="0"/>
              <a:t>. </a:t>
            </a:r>
            <a:r>
              <a:rPr lang="el-GR" sz="1400" dirty="0" err="1"/>
              <a:t>Ποσειδώνος</a:t>
            </a:r>
            <a:r>
              <a:rPr lang="el-GR" sz="1400" dirty="0"/>
              <a:t> από τις οδούς Παναγή Τσαλδάρη – Ιλισού, Χανδρή, Κύπρου, Θεσσαλονίκης, </a:t>
            </a:r>
            <a:r>
              <a:rPr lang="el-GR" sz="1400" dirty="0" err="1"/>
              <a:t>Χαμοστέρνας</a:t>
            </a:r>
            <a:r>
              <a:rPr lang="el-GR" sz="1400" dirty="0"/>
              <a:t>, Λαγουμιτζή, Συγγρού &amp; νότια της </a:t>
            </a:r>
            <a:r>
              <a:rPr lang="el-GR" sz="1400" dirty="0" err="1"/>
              <a:t>λεωφ</a:t>
            </a:r>
            <a:r>
              <a:rPr lang="el-GR" sz="1400" dirty="0"/>
              <a:t>. </a:t>
            </a:r>
            <a:r>
              <a:rPr lang="el-GR" sz="1400" dirty="0" err="1"/>
              <a:t>Ποσειδώνος</a:t>
            </a:r>
            <a:r>
              <a:rPr lang="el-GR" sz="1400" dirty="0"/>
              <a:t> από το τμήμα του μητροπολιτικού Φαληρικού Όρμου που έχει παραχωρηθεί στο Δήμο</a:t>
            </a:r>
          </a:p>
          <a:p>
            <a:pPr marL="550863" lvl="1" indent="-93663">
              <a:buFont typeface="Arial" panose="020B0604020202020204" pitchFamily="34" charset="0"/>
              <a:buChar char="•"/>
            </a:pPr>
            <a:r>
              <a:rPr lang="el-GR" sz="1400" dirty="0"/>
              <a:t>στον Δήμο Παλαιού Φαλήρου, βόρεια από την </a:t>
            </a:r>
            <a:r>
              <a:rPr lang="el-GR" sz="1400" dirty="0" err="1"/>
              <a:t>λεωφ</a:t>
            </a:r>
            <a:r>
              <a:rPr lang="el-GR" sz="1400" dirty="0"/>
              <a:t>. </a:t>
            </a:r>
            <a:r>
              <a:rPr lang="el-GR" sz="1400" dirty="0" err="1"/>
              <a:t>Ποσειδώνος</a:t>
            </a:r>
            <a:r>
              <a:rPr lang="el-GR" sz="1400" dirty="0"/>
              <a:t> από τη </a:t>
            </a:r>
            <a:r>
              <a:rPr lang="el-GR" sz="1400" dirty="0" err="1"/>
              <a:t>λεωφ</a:t>
            </a:r>
            <a:r>
              <a:rPr lang="el-GR" sz="1400" dirty="0"/>
              <a:t>. Αμφιθέας, το ρέμα Πικροδάφνης, τις οδούς Αισχύλου, Πυθαγόρα &amp; νότια της </a:t>
            </a:r>
            <a:r>
              <a:rPr lang="el-GR" sz="1400" dirty="0" err="1"/>
              <a:t>λεωφ</a:t>
            </a:r>
            <a:r>
              <a:rPr lang="el-GR" sz="1400" dirty="0"/>
              <a:t>. </a:t>
            </a:r>
            <a:r>
              <a:rPr lang="el-GR" sz="1400" dirty="0" err="1"/>
              <a:t>Ποσειδώνος</a:t>
            </a:r>
            <a:r>
              <a:rPr lang="el-GR" sz="1400" dirty="0"/>
              <a:t> από δύο τμήματα που έχουν ήδη παραχωρηθεί στο Δήμο</a:t>
            </a:r>
          </a:p>
          <a:p>
            <a:pPr marL="550863" lvl="1" indent="-93663">
              <a:buFont typeface="Arial" panose="020B0604020202020204" pitchFamily="34" charset="0"/>
              <a:buChar char="•"/>
            </a:pPr>
            <a:r>
              <a:rPr lang="el-GR" sz="1400" dirty="0"/>
              <a:t>στον Δήμο Αλίμου, βόρεια από την </a:t>
            </a:r>
            <a:r>
              <a:rPr lang="el-GR" sz="1400" dirty="0" err="1"/>
              <a:t>λεωφ</a:t>
            </a:r>
            <a:r>
              <a:rPr lang="el-GR" sz="1400" dirty="0"/>
              <a:t>. </a:t>
            </a:r>
            <a:r>
              <a:rPr lang="el-GR" sz="1400" dirty="0" err="1"/>
              <a:t>Ποσειδώνος</a:t>
            </a:r>
            <a:r>
              <a:rPr lang="el-GR" sz="1400" dirty="0"/>
              <a:t> από τις οδούς Πυθαγόρα, Θεομήτορος, </a:t>
            </a:r>
            <a:r>
              <a:rPr lang="el-GR" sz="1400" dirty="0" err="1"/>
              <a:t>λεωφ</a:t>
            </a:r>
            <a:r>
              <a:rPr lang="el-GR" sz="1400" dirty="0"/>
              <a:t>. Ιωνίας, </a:t>
            </a:r>
            <a:r>
              <a:rPr lang="el-GR" sz="1400" dirty="0" err="1"/>
              <a:t>Ήρωος</a:t>
            </a:r>
            <a:r>
              <a:rPr lang="el-GR" sz="1400" dirty="0"/>
              <a:t> </a:t>
            </a:r>
            <a:r>
              <a:rPr lang="el-GR" sz="1400" dirty="0" err="1"/>
              <a:t>Μάτση</a:t>
            </a:r>
            <a:r>
              <a:rPr lang="el-GR" sz="1400" dirty="0"/>
              <a:t>, Εθνικής Αντιστάσεως, Μ. Αλέξανδρου, </a:t>
            </a:r>
            <a:r>
              <a:rPr lang="el-GR" sz="1400" dirty="0" err="1"/>
              <a:t>Πλαπούτα</a:t>
            </a:r>
            <a:r>
              <a:rPr lang="el-GR" sz="1400" dirty="0"/>
              <a:t>, </a:t>
            </a:r>
            <a:r>
              <a:rPr lang="el-GR" sz="1400" dirty="0" err="1"/>
              <a:t>Φενεού</a:t>
            </a:r>
            <a:r>
              <a:rPr lang="el-GR" sz="1400" dirty="0"/>
              <a:t>, Κυβέλης, Αλίμου, Αεροπορίας, το όριο της ανάπτυξης του Ελληνικού &amp; νότια της </a:t>
            </a:r>
            <a:r>
              <a:rPr lang="el-GR" sz="1400" dirty="0" err="1"/>
              <a:t>λεωφ</a:t>
            </a:r>
            <a:r>
              <a:rPr lang="el-GR" sz="1400" dirty="0"/>
              <a:t>. </a:t>
            </a:r>
            <a:r>
              <a:rPr lang="el-GR" sz="1400" dirty="0" err="1"/>
              <a:t>Ποσειδώνος</a:t>
            </a:r>
            <a:r>
              <a:rPr lang="el-GR" sz="1400" dirty="0"/>
              <a:t> από τμήμα της παράκτιας ζώνης που έχει ήδη παραχωρηθεί στο Δήμο</a:t>
            </a:r>
          </a:p>
          <a:p>
            <a:pPr marL="285750" indent="-285750">
              <a:buFont typeface="Wingdings" panose="05000000000000000000" pitchFamily="2" charset="2"/>
              <a:buChar char="§"/>
            </a:pPr>
            <a:r>
              <a:rPr lang="el-GR" sz="1400" b="1" dirty="0"/>
              <a:t>Έκταση:</a:t>
            </a:r>
            <a:r>
              <a:rPr lang="el-GR" sz="1400" dirty="0"/>
              <a:t> 12,38τ.χλμ. (83,69% των 3 Δήμων &amp; 0,32% της Περιφέρειας)</a:t>
            </a:r>
          </a:p>
          <a:p>
            <a:pPr marL="285750" indent="-285750">
              <a:buFont typeface="Wingdings" panose="05000000000000000000" pitchFamily="2" charset="2"/>
              <a:buChar char="§"/>
            </a:pPr>
            <a:r>
              <a:rPr lang="el-GR" sz="1400" b="1" dirty="0"/>
              <a:t>Πληθυσμός:</a:t>
            </a:r>
            <a:r>
              <a:rPr lang="el-GR" sz="1400" dirty="0"/>
              <a:t> 176.419 (85,48% των 3 Δήμων &amp; 4,61% της Περιφέρειας)</a:t>
            </a:r>
          </a:p>
        </p:txBody>
      </p:sp>
      <p:pic>
        <p:nvPicPr>
          <p:cNvPr id="6" name="Εικόνα 5">
            <a:extLst>
              <a:ext uri="{FF2B5EF4-FFF2-40B4-BE49-F238E27FC236}">
                <a16:creationId xmlns:a16="http://schemas.microsoft.com/office/drawing/2014/main" xmlns="" id="{4D6AC697-0498-94C2-5298-0B2864D83D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0215" y="0"/>
            <a:ext cx="4833784" cy="6858000"/>
          </a:xfrm>
          <a:prstGeom prst="rect">
            <a:avLst/>
          </a:prstGeom>
        </p:spPr>
      </p:pic>
      <p:sp>
        <p:nvSpPr>
          <p:cNvPr id="4" name="Τίτλος 3"/>
          <p:cNvSpPr>
            <a:spLocks noGrp="1"/>
          </p:cNvSpPr>
          <p:nvPr>
            <p:ph type="title"/>
          </p:nvPr>
        </p:nvSpPr>
        <p:spPr>
          <a:xfrm>
            <a:off x="0" y="0"/>
            <a:ext cx="5364088" cy="521256"/>
          </a:xfrm>
          <a:solidFill>
            <a:srgbClr val="FFFFFF"/>
          </a:solidFill>
        </p:spPr>
        <p:txBody>
          <a:bodyPr lIns="108000" tIns="72000" rIns="108000" bIns="72000"/>
          <a:lstStyle/>
          <a:p>
            <a:pPr algn="ctr"/>
            <a:r>
              <a:rPr lang="el-GR" sz="2400" cap="none" dirty="0" smtClean="0"/>
              <a:t>Ποια ε</a:t>
            </a:r>
            <a:r>
              <a:rPr lang="el-GR" sz="2400" cap="none" dirty="0"/>
              <a:t>ί</a:t>
            </a:r>
            <a:r>
              <a:rPr lang="el-GR" sz="2400" cap="none" dirty="0" smtClean="0"/>
              <a:t>ναι </a:t>
            </a:r>
            <a:r>
              <a:rPr lang="el-GR" sz="2400" cap="none" dirty="0"/>
              <a:t>η</a:t>
            </a:r>
            <a:r>
              <a:rPr lang="el-GR" sz="2400" cap="none" dirty="0" smtClean="0"/>
              <a:t> Περιοχή Εφαρμογής ΣΒΑΑ;</a:t>
            </a:r>
            <a:endParaRPr lang="el-GR" sz="2400" cap="none" dirty="0"/>
          </a:p>
        </p:txBody>
      </p:sp>
    </p:spTree>
    <p:extLst>
      <p:ext uri="{BB962C8B-B14F-4D97-AF65-F5344CB8AC3E}">
        <p14:creationId xmlns:p14="http://schemas.microsoft.com/office/powerpoint/2010/main" val="677355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55576" y="5229200"/>
            <a:ext cx="7959826" cy="1554272"/>
          </a:xfrm>
          <a:prstGeom prst="rect">
            <a:avLst/>
          </a:prstGeom>
          <a:noFill/>
        </p:spPr>
        <p:txBody>
          <a:bodyPr wrap="square" rtlCol="0">
            <a:spAutoFit/>
          </a:bodyPr>
          <a:lstStyle/>
          <a:p>
            <a:pPr marL="93663" indent="-93663" algn="just">
              <a:lnSpc>
                <a:spcPts val="1900"/>
              </a:lnSpc>
              <a:buClr>
                <a:schemeClr val="tx2"/>
              </a:buClr>
              <a:buFont typeface="Arial" panose="020B0604020202020204" pitchFamily="34" charset="0"/>
              <a:buChar char="•"/>
            </a:pPr>
            <a:r>
              <a:rPr lang="el-GR" sz="1400" dirty="0"/>
              <a:t>Καταλαμβάνει το</a:t>
            </a:r>
            <a:r>
              <a:rPr lang="en-US" sz="1400" dirty="0"/>
              <a:t> </a:t>
            </a:r>
            <a:r>
              <a:rPr lang="el-GR" sz="1400" dirty="0"/>
              <a:t>100% του </a:t>
            </a:r>
            <a:r>
              <a:rPr lang="el-GR" sz="1400" b="1" dirty="0"/>
              <a:t>παράκτιου μετώπου </a:t>
            </a:r>
            <a:r>
              <a:rPr lang="el-GR" sz="1400" dirty="0"/>
              <a:t>των 3 Δήμων και το 0,32% της Περιφέρειας</a:t>
            </a:r>
          </a:p>
          <a:p>
            <a:pPr marL="93663" indent="-93663" algn="just">
              <a:lnSpc>
                <a:spcPts val="1900"/>
              </a:lnSpc>
              <a:buClr>
                <a:schemeClr val="tx2"/>
              </a:buClr>
              <a:buFont typeface="Arial" panose="020B0604020202020204" pitchFamily="34" charset="0"/>
              <a:buChar char="•"/>
            </a:pPr>
            <a:r>
              <a:rPr lang="el-GR" sz="1400" dirty="0"/>
              <a:t>Περιλαμβάνει το 100% της </a:t>
            </a:r>
            <a:r>
              <a:rPr lang="el-GR" sz="1400" b="1" dirty="0"/>
              <a:t>κεντρική περιοχής </a:t>
            </a:r>
            <a:r>
              <a:rPr lang="el-GR" sz="1400" dirty="0"/>
              <a:t>των 3 Δήμων (όπως αυτή ορίζεται από τα ΓΠΣ)</a:t>
            </a:r>
          </a:p>
          <a:p>
            <a:pPr marL="93663" indent="-93663" algn="just">
              <a:lnSpc>
                <a:spcPts val="1900"/>
              </a:lnSpc>
              <a:buClr>
                <a:schemeClr val="tx2"/>
              </a:buClr>
              <a:buFont typeface="Arial" panose="020B0604020202020204" pitchFamily="34" charset="0"/>
              <a:buChar char="•"/>
            </a:pPr>
            <a:r>
              <a:rPr lang="el-GR" sz="1400" dirty="0" smtClean="0"/>
              <a:t>Περιλαμβάνει </a:t>
            </a:r>
            <a:r>
              <a:rPr lang="el-GR" sz="1400" dirty="0"/>
              <a:t>το </a:t>
            </a:r>
            <a:r>
              <a:rPr lang="el-GR" sz="1400" b="1" dirty="0"/>
              <a:t>Κέντρο Πολιτισμού Ίδρυμα Σταύρος Νιάρχος </a:t>
            </a:r>
            <a:r>
              <a:rPr lang="el-GR" sz="1400" dirty="0"/>
              <a:t>(ΚΠΙΣΝ)</a:t>
            </a:r>
          </a:p>
          <a:p>
            <a:pPr marL="93663" indent="-93663" algn="just">
              <a:lnSpc>
                <a:spcPts val="1900"/>
              </a:lnSpc>
              <a:buClr>
                <a:schemeClr val="tx2"/>
              </a:buClr>
              <a:buFont typeface="Arial" panose="020B0604020202020204" pitchFamily="34" charset="0"/>
              <a:buChar char="•"/>
            </a:pPr>
            <a:r>
              <a:rPr lang="el-GR" sz="1400" dirty="0"/>
              <a:t>Απέχει 5χλμ. από την </a:t>
            </a:r>
            <a:r>
              <a:rPr lang="el-GR" sz="1400" b="1" dirty="0"/>
              <a:t>Ακρόπολη </a:t>
            </a:r>
            <a:r>
              <a:rPr lang="el-GR" sz="1400" b="1" dirty="0" smtClean="0"/>
              <a:t>Αθηνών</a:t>
            </a:r>
          </a:p>
          <a:p>
            <a:pPr marL="93663" indent="-93663" algn="just">
              <a:lnSpc>
                <a:spcPts val="1900"/>
              </a:lnSpc>
              <a:buClr>
                <a:schemeClr val="tx2"/>
              </a:buClr>
              <a:buFont typeface="Arial" panose="020B0604020202020204" pitchFamily="34" charset="0"/>
              <a:buChar char="•"/>
            </a:pPr>
            <a:r>
              <a:rPr lang="el-GR" sz="1400" dirty="0" smtClean="0"/>
              <a:t>Απέχει 5χλμ. από το </a:t>
            </a:r>
            <a:r>
              <a:rPr lang="el-GR" sz="1400" b="1" dirty="0" smtClean="0"/>
              <a:t>λιμάνι του Πειραιά</a:t>
            </a:r>
            <a:endParaRPr lang="el-GR" sz="1400" b="1" dirty="0"/>
          </a:p>
          <a:p>
            <a:pPr marL="93663" indent="-93663" algn="just">
              <a:lnSpc>
                <a:spcPts val="1900"/>
              </a:lnSpc>
              <a:buClr>
                <a:schemeClr val="tx2"/>
              </a:buClr>
              <a:buFont typeface="Arial" panose="020B0604020202020204" pitchFamily="34" charset="0"/>
              <a:buChar char="•"/>
            </a:pPr>
            <a:r>
              <a:rPr lang="el-GR" sz="1400" dirty="0" smtClean="0"/>
              <a:t>Απέχει </a:t>
            </a:r>
            <a:r>
              <a:rPr lang="el-GR" sz="1400" dirty="0"/>
              <a:t>38,2χλμ. από τον </a:t>
            </a:r>
            <a:r>
              <a:rPr lang="el-GR" sz="1400" b="1" dirty="0"/>
              <a:t>Διεθνή Αερολιμένα Αθηνών «Ελευθέριος Βενιζέλος»</a:t>
            </a:r>
          </a:p>
        </p:txBody>
      </p:sp>
      <p:sp>
        <p:nvSpPr>
          <p:cNvPr id="15" name="Τίτλος 3"/>
          <p:cNvSpPr txBox="1">
            <a:spLocks/>
          </p:cNvSpPr>
          <p:nvPr/>
        </p:nvSpPr>
        <p:spPr>
          <a:xfrm>
            <a:off x="1" y="4725144"/>
            <a:ext cx="9143999" cy="3089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kern="1200" cap="all" baseline="0">
                <a:solidFill>
                  <a:schemeClr val="tx1"/>
                </a:solidFill>
                <a:latin typeface="+mj-lt"/>
                <a:ea typeface="+mj-ea"/>
                <a:cs typeface="+mj-cs"/>
              </a:defRPr>
            </a:lvl1pPr>
          </a:lstStyle>
          <a:p>
            <a:pPr algn="ctr"/>
            <a:r>
              <a:rPr lang="el-GR" sz="2400" cap="none" dirty="0" smtClean="0"/>
              <a:t>Ποια ε</a:t>
            </a:r>
            <a:r>
              <a:rPr lang="el-GR" sz="2400" cap="none" dirty="0"/>
              <a:t>ί</a:t>
            </a:r>
            <a:r>
              <a:rPr lang="el-GR" sz="2400" cap="none" dirty="0" smtClean="0"/>
              <a:t>ναι </a:t>
            </a:r>
            <a:r>
              <a:rPr lang="el-GR" sz="2400" cap="none" dirty="0"/>
              <a:t>η</a:t>
            </a:r>
            <a:r>
              <a:rPr lang="el-GR" sz="2400" cap="none" dirty="0" smtClean="0"/>
              <a:t> σχετική θ</a:t>
            </a:r>
            <a:r>
              <a:rPr lang="el-GR" sz="2400" cap="none" dirty="0"/>
              <a:t>έ</a:t>
            </a:r>
            <a:r>
              <a:rPr lang="el-GR" sz="2400" cap="none" dirty="0" smtClean="0"/>
              <a:t>ση της Περιοχής Εφαρμογής ΣΒΑΑ;</a:t>
            </a:r>
            <a:endParaRPr lang="el-GR" sz="2400" cap="none" dirty="0"/>
          </a:p>
        </p:txBody>
      </p:sp>
      <p:pic>
        <p:nvPicPr>
          <p:cNvPr id="5" name="Εικόνα 4">
            <a:extLst>
              <a:ext uri="{FF2B5EF4-FFF2-40B4-BE49-F238E27FC236}">
                <a16:creationId xmlns:a16="http://schemas.microsoft.com/office/drawing/2014/main" xmlns="" id="{4A28DF33-A8FF-3821-756F-1574D7E67401}"/>
              </a:ext>
            </a:extLst>
          </p:cNvPr>
          <p:cNvPicPr>
            <a:picLocks noChangeAspect="1"/>
          </p:cNvPicPr>
          <p:nvPr/>
        </p:nvPicPr>
        <p:blipFill rotWithShape="1">
          <a:blip r:embed="rId3">
            <a:extLst>
              <a:ext uri="{28A0092B-C50C-407E-A947-70E740481C1C}">
                <a14:useLocalDpi xmlns:a14="http://schemas.microsoft.com/office/drawing/2010/main" val="0"/>
              </a:ext>
            </a:extLst>
          </a:blip>
          <a:srcRect t="7934"/>
          <a:stretch/>
        </p:blipFill>
        <p:spPr>
          <a:xfrm>
            <a:off x="0" y="-8722"/>
            <a:ext cx="9144000" cy="4763648"/>
          </a:xfrm>
          <a:prstGeom prst="rect">
            <a:avLst/>
          </a:prstGeom>
        </p:spPr>
      </p:pic>
    </p:spTree>
    <p:extLst>
      <p:ext uri="{BB962C8B-B14F-4D97-AF65-F5344CB8AC3E}">
        <p14:creationId xmlns:p14="http://schemas.microsoft.com/office/powerpoint/2010/main" val="1201663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683568" y="548680"/>
            <a:ext cx="7632848" cy="404664"/>
          </a:xfrm>
        </p:spPr>
        <p:txBody>
          <a:bodyPr anchor="ctr"/>
          <a:lstStyle/>
          <a:p>
            <a:pPr algn="ctr"/>
            <a:r>
              <a:rPr lang="el-GR" sz="2400" cap="none" dirty="0" smtClean="0"/>
              <a:t>Ποιο είναι το </a:t>
            </a:r>
            <a:r>
              <a:rPr lang="el-GR" sz="2400" cap="none" dirty="0"/>
              <a:t>ό</a:t>
            </a:r>
            <a:r>
              <a:rPr lang="el-GR" sz="2400" cap="none" dirty="0" smtClean="0"/>
              <a:t>ραμα της ΣΒΑΑ;</a:t>
            </a:r>
            <a:endParaRPr lang="el-GR" sz="2400" cap="none" dirty="0"/>
          </a:p>
        </p:txBody>
      </p:sp>
      <p:sp>
        <p:nvSpPr>
          <p:cNvPr id="8" name="TextBox 7"/>
          <p:cNvSpPr txBox="1"/>
          <p:nvPr/>
        </p:nvSpPr>
        <p:spPr>
          <a:xfrm>
            <a:off x="719572" y="1484784"/>
            <a:ext cx="7560840" cy="4093428"/>
          </a:xfrm>
          <a:prstGeom prst="rect">
            <a:avLst/>
          </a:prstGeom>
          <a:solidFill>
            <a:srgbClr val="FFFFFF">
              <a:alpha val="57000"/>
            </a:srgbClr>
          </a:solidFill>
          <a:ln>
            <a:solidFill>
              <a:schemeClr val="accent2">
                <a:lumMod val="5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2000" dirty="0">
                <a:solidFill>
                  <a:schemeClr val="accent4">
                    <a:lumMod val="50000"/>
                  </a:schemeClr>
                </a:solidFill>
              </a:rPr>
              <a:t>Το όραμα για την περιοχή Σ</a:t>
            </a:r>
            <a:r>
              <a:rPr lang="el-GR" sz="2000" dirty="0" smtClean="0">
                <a:solidFill>
                  <a:schemeClr val="accent4">
                    <a:lumMod val="50000"/>
                  </a:schemeClr>
                </a:solidFill>
              </a:rPr>
              <a:t>ΒΑΑ </a:t>
            </a:r>
            <a:r>
              <a:rPr lang="el-GR" sz="2000" dirty="0">
                <a:solidFill>
                  <a:schemeClr val="accent4">
                    <a:lumMod val="50000"/>
                  </a:schemeClr>
                </a:solidFill>
              </a:rPr>
              <a:t>των 3 Δήμων Καλλιθέας, Παλαιού Φαλήρου και </a:t>
            </a:r>
            <a:r>
              <a:rPr lang="el-GR" sz="2000" dirty="0" smtClean="0">
                <a:solidFill>
                  <a:schemeClr val="accent4">
                    <a:lumMod val="50000"/>
                  </a:schemeClr>
                </a:solidFill>
              </a:rPr>
              <a:t>Αλίμου, </a:t>
            </a:r>
            <a:r>
              <a:rPr lang="el-GR" sz="2000" dirty="0">
                <a:solidFill>
                  <a:schemeClr val="accent4">
                    <a:lumMod val="50000"/>
                  </a:schemeClr>
                </a:solidFill>
              </a:rPr>
              <a:t>είναι η ανάπτυξη δικτύου τουρισμού -</a:t>
            </a:r>
            <a:r>
              <a:rPr lang="en-US" sz="2000" dirty="0">
                <a:solidFill>
                  <a:schemeClr val="accent4">
                    <a:lumMod val="50000"/>
                  </a:schemeClr>
                </a:solidFill>
              </a:rPr>
              <a:t> </a:t>
            </a:r>
            <a:r>
              <a:rPr lang="el-GR" sz="2000" dirty="0">
                <a:solidFill>
                  <a:schemeClr val="accent4">
                    <a:lumMod val="50000"/>
                  </a:schemeClr>
                </a:solidFill>
              </a:rPr>
              <a:t>πολιτισμού, σαν ένα </a:t>
            </a:r>
            <a:r>
              <a:rPr lang="el-GR" sz="2000" b="1" dirty="0">
                <a:solidFill>
                  <a:schemeClr val="accent4">
                    <a:lumMod val="50000"/>
                  </a:schemeClr>
                </a:solidFill>
              </a:rPr>
              <a:t>«ταξίδι στο χώρο και στον χρόνο, μέσα από</a:t>
            </a:r>
            <a:r>
              <a:rPr lang="en-US" sz="2000" b="1" dirty="0">
                <a:solidFill>
                  <a:schemeClr val="accent4">
                    <a:lumMod val="50000"/>
                  </a:schemeClr>
                </a:solidFill>
              </a:rPr>
              <a:t> </a:t>
            </a:r>
            <a:r>
              <a:rPr lang="el-GR" sz="2000" b="1" dirty="0">
                <a:solidFill>
                  <a:schemeClr val="accent4">
                    <a:lumMod val="50000"/>
                  </a:schemeClr>
                </a:solidFill>
              </a:rPr>
              <a:t>εικόνες, ήχους και</a:t>
            </a:r>
            <a:r>
              <a:rPr lang="en-US" sz="2000" b="1" dirty="0">
                <a:solidFill>
                  <a:schemeClr val="accent4">
                    <a:lumMod val="50000"/>
                  </a:schemeClr>
                </a:solidFill>
              </a:rPr>
              <a:t> </a:t>
            </a:r>
            <a:r>
              <a:rPr lang="el-GR" sz="2000" b="1" dirty="0">
                <a:solidFill>
                  <a:schemeClr val="accent4">
                    <a:lumMod val="50000"/>
                  </a:schemeClr>
                </a:solidFill>
              </a:rPr>
              <a:t>γεύσεις</a:t>
            </a:r>
            <a:r>
              <a:rPr lang="el-GR" sz="2000" dirty="0">
                <a:solidFill>
                  <a:schemeClr val="accent4">
                    <a:lumMod val="50000"/>
                  </a:schemeClr>
                </a:solidFill>
              </a:rPr>
              <a:t>», που αναμιγνύονται, αναδυόμενες μέσα από τις ιστορικές διαδρομές των 3 τόπων:</a:t>
            </a:r>
            <a:r>
              <a:rPr lang="en-US" sz="2000" dirty="0">
                <a:solidFill>
                  <a:schemeClr val="accent4">
                    <a:lumMod val="50000"/>
                  </a:schemeClr>
                </a:solidFill>
              </a:rPr>
              <a:t> </a:t>
            </a:r>
            <a:r>
              <a:rPr lang="el-GR" sz="2000" b="1" dirty="0">
                <a:solidFill>
                  <a:schemeClr val="accent4">
                    <a:lumMod val="50000"/>
                  </a:schemeClr>
                </a:solidFill>
              </a:rPr>
              <a:t>«αρχαιολογικοί χώροι και γεύσεις της θάλασσας, αρχιτεκτονική του μεσοπολέμου,</a:t>
            </a:r>
            <a:r>
              <a:rPr lang="en-US" sz="2000" b="1" dirty="0">
                <a:solidFill>
                  <a:schemeClr val="accent4">
                    <a:lumMod val="50000"/>
                  </a:schemeClr>
                </a:solidFill>
              </a:rPr>
              <a:t> </a:t>
            </a:r>
            <a:r>
              <a:rPr lang="el-GR" sz="2000" b="1" dirty="0">
                <a:solidFill>
                  <a:schemeClr val="accent4">
                    <a:lumMod val="50000"/>
                  </a:schemeClr>
                </a:solidFill>
              </a:rPr>
              <a:t>γεύσεις και μουσικές των </a:t>
            </a:r>
            <a:r>
              <a:rPr lang="el-GR" sz="2000" b="1" dirty="0" err="1">
                <a:solidFill>
                  <a:schemeClr val="accent4">
                    <a:lumMod val="50000"/>
                  </a:schemeClr>
                </a:solidFill>
              </a:rPr>
              <a:t>Κωνσταντινουπολιτών</a:t>
            </a:r>
            <a:r>
              <a:rPr lang="el-GR" sz="2000" b="1" dirty="0">
                <a:solidFill>
                  <a:schemeClr val="accent4">
                    <a:lumMod val="50000"/>
                  </a:schemeClr>
                </a:solidFill>
              </a:rPr>
              <a:t>, προσφυγικά, αναγνωρίσιμες γεύσεις</a:t>
            </a:r>
            <a:r>
              <a:rPr lang="en-US" sz="2000" b="1" dirty="0">
                <a:solidFill>
                  <a:schemeClr val="accent4">
                    <a:lumMod val="50000"/>
                  </a:schemeClr>
                </a:solidFill>
              </a:rPr>
              <a:t> </a:t>
            </a:r>
            <a:r>
              <a:rPr lang="el-GR" sz="2000" b="1" dirty="0">
                <a:solidFill>
                  <a:schemeClr val="accent4">
                    <a:lumMod val="50000"/>
                  </a:schemeClr>
                </a:solidFill>
              </a:rPr>
              <a:t>και κουζίνες διαφόρων γενιών προσφύγων, μνήμες από τα ρεμπέτικα στις Τζιτζιφιές,</a:t>
            </a:r>
            <a:r>
              <a:rPr lang="en-US" sz="2000" b="1" dirty="0">
                <a:solidFill>
                  <a:schemeClr val="accent4">
                    <a:lumMod val="50000"/>
                  </a:schemeClr>
                </a:solidFill>
              </a:rPr>
              <a:t> </a:t>
            </a:r>
            <a:r>
              <a:rPr lang="el-GR" sz="2000" b="1" dirty="0">
                <a:solidFill>
                  <a:schemeClr val="accent4">
                    <a:lumMod val="50000"/>
                  </a:schemeClr>
                </a:solidFill>
              </a:rPr>
              <a:t>που σήμερα φιλοξενούν την Εθνική Λυρική Σκηνή»</a:t>
            </a:r>
            <a:r>
              <a:rPr lang="el-GR" sz="2000" dirty="0">
                <a:solidFill>
                  <a:schemeClr val="accent4">
                    <a:lumMod val="50000"/>
                  </a:schemeClr>
                </a:solidFill>
              </a:rPr>
              <a:t>.</a:t>
            </a:r>
            <a:r>
              <a:rPr lang="en-US" sz="2000" dirty="0">
                <a:solidFill>
                  <a:schemeClr val="accent4">
                    <a:lumMod val="50000"/>
                  </a:schemeClr>
                </a:solidFill>
              </a:rPr>
              <a:t> </a:t>
            </a:r>
            <a:r>
              <a:rPr lang="el-GR" sz="2000" dirty="0">
                <a:solidFill>
                  <a:schemeClr val="accent4">
                    <a:lumMod val="50000"/>
                  </a:schemeClr>
                </a:solidFill>
              </a:rPr>
              <a:t>Ένα </a:t>
            </a:r>
            <a:r>
              <a:rPr lang="el-GR" sz="2000" b="1" dirty="0">
                <a:solidFill>
                  <a:schemeClr val="accent4">
                    <a:lumMod val="50000"/>
                  </a:schemeClr>
                </a:solidFill>
              </a:rPr>
              <a:t>«ταξίδι στο χώρο και στον χρόνο, μέσα από εικόνες, ήχους και γεύσεις»</a:t>
            </a:r>
            <a:r>
              <a:rPr lang="el-GR" sz="2000" dirty="0">
                <a:solidFill>
                  <a:schemeClr val="accent4">
                    <a:lumMod val="50000"/>
                  </a:schemeClr>
                </a:solidFill>
              </a:rPr>
              <a:t>, κατά μήκος ενός δικτύου τουρισμού – πολιτισμού, όπου η ιστορία των 3 τόπων, μετουσιώνεται σε βιωματική εμπειρία, σε μια μετάβαση από την στατική προσέγγιση, προς την δυναμική.</a:t>
            </a:r>
          </a:p>
        </p:txBody>
      </p:sp>
    </p:spTree>
    <p:extLst>
      <p:ext uri="{BB962C8B-B14F-4D97-AF65-F5344CB8AC3E}">
        <p14:creationId xmlns:p14="http://schemas.microsoft.com/office/powerpoint/2010/main" val="241008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827584" y="188640"/>
            <a:ext cx="7520940" cy="548640"/>
          </a:xfrm>
        </p:spPr>
        <p:txBody>
          <a:bodyPr/>
          <a:lstStyle/>
          <a:p>
            <a:pPr algn="ctr"/>
            <a:r>
              <a:rPr lang="el-GR" sz="2400" cap="none" dirty="0" smtClean="0"/>
              <a:t>Ποιοι είναι οι Άξονες της ΣΒΑΑ;</a:t>
            </a:r>
            <a:endParaRPr lang="el-GR" sz="2400" cap="none" dirty="0"/>
          </a:p>
        </p:txBody>
      </p:sp>
      <p:sp>
        <p:nvSpPr>
          <p:cNvPr id="5" name="Ελεύθερη σχεδίαση 4"/>
          <p:cNvSpPr/>
          <p:nvPr/>
        </p:nvSpPr>
        <p:spPr>
          <a:xfrm>
            <a:off x="324000" y="1562168"/>
            <a:ext cx="4392488" cy="900000"/>
          </a:xfrm>
          <a:custGeom>
            <a:avLst/>
            <a:gdLst>
              <a:gd name="connsiteX0" fmla="*/ 0 w 6096000"/>
              <a:gd name="connsiteY0" fmla="*/ 0 h 911239"/>
              <a:gd name="connsiteX1" fmla="*/ 6096000 w 6096000"/>
              <a:gd name="connsiteY1" fmla="*/ 0 h 911239"/>
              <a:gd name="connsiteX2" fmla="*/ 6096000 w 6096000"/>
              <a:gd name="connsiteY2" fmla="*/ 911239 h 911239"/>
              <a:gd name="connsiteX3" fmla="*/ 0 w 6096000"/>
              <a:gd name="connsiteY3" fmla="*/ 911239 h 911239"/>
              <a:gd name="connsiteX4" fmla="*/ 0 w 6096000"/>
              <a:gd name="connsiteY4" fmla="*/ 0 h 911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911239">
                <a:moveTo>
                  <a:pt x="0" y="0"/>
                </a:moveTo>
                <a:lnTo>
                  <a:pt x="6096000" y="0"/>
                </a:lnTo>
                <a:lnTo>
                  <a:pt x="6096000" y="911239"/>
                </a:lnTo>
                <a:lnTo>
                  <a:pt x="0" y="911239"/>
                </a:lnTo>
                <a:lnTo>
                  <a:pt x="0" y="0"/>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60000" tIns="396000" rIns="360000" bIns="92456" numCol="1" spcCol="1270" anchor="b" anchorCtr="0">
            <a:noAutofit/>
          </a:bodyPr>
          <a:lstStyle/>
          <a:p>
            <a:pPr marL="0" lvl="1" algn="just" defTabSz="577850">
              <a:lnSpc>
                <a:spcPct val="90000"/>
              </a:lnSpc>
              <a:spcBef>
                <a:spcPct val="0"/>
              </a:spcBef>
              <a:spcAft>
                <a:spcPct val="15000"/>
              </a:spcAft>
            </a:pPr>
            <a:r>
              <a:rPr lang="el-GR" sz="1300" kern="1200" dirty="0" smtClean="0"/>
              <a:t>Κύριος στόχος είναι η βιώσιμη σε όρους οικονομικούς και περιβαλλοντικούς, εξειδίκευση και ενίσχυση της τοπικής οικονομίας, στον τουρισμό - πολιτισμό</a:t>
            </a:r>
            <a:endParaRPr lang="el-GR" sz="1300" kern="1200" dirty="0"/>
          </a:p>
        </p:txBody>
      </p:sp>
      <p:sp>
        <p:nvSpPr>
          <p:cNvPr id="6" name="Ελεύθερη σχεδίαση 5"/>
          <p:cNvSpPr/>
          <p:nvPr/>
        </p:nvSpPr>
        <p:spPr>
          <a:xfrm>
            <a:off x="179985" y="1340768"/>
            <a:ext cx="3024336" cy="442800"/>
          </a:xfrm>
          <a:custGeom>
            <a:avLst/>
            <a:gdLst>
              <a:gd name="connsiteX0" fmla="*/ 0 w 5251643"/>
              <a:gd name="connsiteY0" fmla="*/ 73801 h 442800"/>
              <a:gd name="connsiteX1" fmla="*/ 73801 w 5251643"/>
              <a:gd name="connsiteY1" fmla="*/ 0 h 442800"/>
              <a:gd name="connsiteX2" fmla="*/ 5177842 w 5251643"/>
              <a:gd name="connsiteY2" fmla="*/ 0 h 442800"/>
              <a:gd name="connsiteX3" fmla="*/ 5251643 w 5251643"/>
              <a:gd name="connsiteY3" fmla="*/ 73801 h 442800"/>
              <a:gd name="connsiteX4" fmla="*/ 5251643 w 5251643"/>
              <a:gd name="connsiteY4" fmla="*/ 368999 h 442800"/>
              <a:gd name="connsiteX5" fmla="*/ 5177842 w 5251643"/>
              <a:gd name="connsiteY5" fmla="*/ 442800 h 442800"/>
              <a:gd name="connsiteX6" fmla="*/ 73801 w 5251643"/>
              <a:gd name="connsiteY6" fmla="*/ 442800 h 442800"/>
              <a:gd name="connsiteX7" fmla="*/ 0 w 5251643"/>
              <a:gd name="connsiteY7" fmla="*/ 368999 h 442800"/>
              <a:gd name="connsiteX8" fmla="*/ 0 w 5251643"/>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1643" h="442800">
                <a:moveTo>
                  <a:pt x="0" y="73801"/>
                </a:moveTo>
                <a:cubicBezTo>
                  <a:pt x="0" y="33042"/>
                  <a:pt x="33042" y="0"/>
                  <a:pt x="73801" y="0"/>
                </a:cubicBezTo>
                <a:lnTo>
                  <a:pt x="5177842" y="0"/>
                </a:lnTo>
                <a:cubicBezTo>
                  <a:pt x="5218601" y="0"/>
                  <a:pt x="5251643" y="33042"/>
                  <a:pt x="5251643" y="73801"/>
                </a:cubicBezTo>
                <a:lnTo>
                  <a:pt x="5251643" y="368999"/>
                </a:lnTo>
                <a:cubicBezTo>
                  <a:pt x="5251643" y="409758"/>
                  <a:pt x="5218601" y="442800"/>
                  <a:pt x="5177842" y="442800"/>
                </a:cubicBezTo>
                <a:lnTo>
                  <a:pt x="73801" y="442800"/>
                </a:lnTo>
                <a:cubicBezTo>
                  <a:pt x="33042" y="442800"/>
                  <a:pt x="0" y="409758"/>
                  <a:pt x="0" y="368999"/>
                </a:cubicBezTo>
                <a:lnTo>
                  <a:pt x="0" y="73801"/>
                </a:lnTo>
                <a:close/>
              </a:path>
            </a:pathLst>
          </a:custGeom>
          <a:solidFill>
            <a:srgbClr val="B95D5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906" tIns="21616" rIns="182906" bIns="21616" numCol="1" spcCol="1270" anchor="ctr" anchorCtr="0">
            <a:noAutofit/>
          </a:bodyPr>
          <a:lstStyle/>
          <a:p>
            <a:pPr lvl="0" algn="l" defTabSz="577850">
              <a:lnSpc>
                <a:spcPct val="90000"/>
              </a:lnSpc>
              <a:spcBef>
                <a:spcPct val="0"/>
              </a:spcBef>
              <a:spcAft>
                <a:spcPct val="35000"/>
              </a:spcAft>
            </a:pPr>
            <a:r>
              <a:rPr lang="el-GR" sz="1300" kern="1200" dirty="0" smtClean="0"/>
              <a:t>ΑΣ1 «Αναζωογόνηση και εξειδίκευση της οικονομικής λειτουργίας»</a:t>
            </a:r>
            <a:endParaRPr lang="el-GR" sz="1300" kern="1200" dirty="0"/>
          </a:p>
        </p:txBody>
      </p:sp>
      <p:sp>
        <p:nvSpPr>
          <p:cNvPr id="8" name="Ορθογώνιο 7"/>
          <p:cNvSpPr/>
          <p:nvPr/>
        </p:nvSpPr>
        <p:spPr>
          <a:xfrm>
            <a:off x="323999" y="3146344"/>
            <a:ext cx="4392489" cy="1116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24000" tIns="396000" rIns="324000" bIns="92456" numCol="1" spcCol="1270" anchor="b" anchorCtr="0">
            <a:noAutofit/>
          </a:bodyPr>
          <a:lstStyle/>
          <a:p>
            <a:pPr algn="just"/>
            <a:r>
              <a:rPr lang="el-GR" sz="1300" dirty="0" smtClean="0"/>
              <a:t>Κύριος στόχος είναι η δημιουργία ενιαίου δικτύου πολιτιστικών τουριστικών διαδρομών καινοτόμων ως προς το περιβάλλον, το κλίμα και την βιώσιμη κινητικότητα </a:t>
            </a:r>
            <a:endParaRPr lang="el-GR" sz="1300" dirty="0"/>
          </a:p>
        </p:txBody>
      </p:sp>
      <p:sp>
        <p:nvSpPr>
          <p:cNvPr id="9" name="Ελεύθερη σχεδίαση 8"/>
          <p:cNvSpPr/>
          <p:nvPr/>
        </p:nvSpPr>
        <p:spPr>
          <a:xfrm>
            <a:off x="179985" y="2852936"/>
            <a:ext cx="4267200" cy="442800"/>
          </a:xfrm>
          <a:custGeom>
            <a:avLst/>
            <a:gdLst>
              <a:gd name="connsiteX0" fmla="*/ 0 w 4267200"/>
              <a:gd name="connsiteY0" fmla="*/ 73801 h 442800"/>
              <a:gd name="connsiteX1" fmla="*/ 73801 w 4267200"/>
              <a:gd name="connsiteY1" fmla="*/ 0 h 442800"/>
              <a:gd name="connsiteX2" fmla="*/ 4193399 w 4267200"/>
              <a:gd name="connsiteY2" fmla="*/ 0 h 442800"/>
              <a:gd name="connsiteX3" fmla="*/ 4267200 w 4267200"/>
              <a:gd name="connsiteY3" fmla="*/ 73801 h 442800"/>
              <a:gd name="connsiteX4" fmla="*/ 4267200 w 4267200"/>
              <a:gd name="connsiteY4" fmla="*/ 368999 h 442800"/>
              <a:gd name="connsiteX5" fmla="*/ 4193399 w 4267200"/>
              <a:gd name="connsiteY5" fmla="*/ 442800 h 442800"/>
              <a:gd name="connsiteX6" fmla="*/ 73801 w 4267200"/>
              <a:gd name="connsiteY6" fmla="*/ 442800 h 442800"/>
              <a:gd name="connsiteX7" fmla="*/ 0 w 4267200"/>
              <a:gd name="connsiteY7" fmla="*/ 368999 h 442800"/>
              <a:gd name="connsiteX8" fmla="*/ 0 w 426720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442800">
                <a:moveTo>
                  <a:pt x="0" y="73801"/>
                </a:moveTo>
                <a:cubicBezTo>
                  <a:pt x="0" y="33042"/>
                  <a:pt x="33042" y="0"/>
                  <a:pt x="73801" y="0"/>
                </a:cubicBezTo>
                <a:lnTo>
                  <a:pt x="4193399" y="0"/>
                </a:lnTo>
                <a:cubicBezTo>
                  <a:pt x="4234158" y="0"/>
                  <a:pt x="4267200" y="33042"/>
                  <a:pt x="4267200" y="73801"/>
                </a:cubicBezTo>
                <a:lnTo>
                  <a:pt x="4267200" y="368999"/>
                </a:lnTo>
                <a:cubicBezTo>
                  <a:pt x="4267200" y="409758"/>
                  <a:pt x="4234158" y="442800"/>
                  <a:pt x="4193399" y="442800"/>
                </a:cubicBezTo>
                <a:lnTo>
                  <a:pt x="73801" y="442800"/>
                </a:lnTo>
                <a:cubicBezTo>
                  <a:pt x="33042" y="442800"/>
                  <a:pt x="0" y="409758"/>
                  <a:pt x="0" y="368999"/>
                </a:cubicBezTo>
                <a:lnTo>
                  <a:pt x="0" y="73801"/>
                </a:lnTo>
                <a:close/>
              </a:path>
            </a:pathLst>
          </a:custGeom>
          <a:solidFill>
            <a:schemeClr val="accent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2906" tIns="21616" rIns="182906" bIns="21616" numCol="1" spcCol="1270" anchor="ctr" anchorCtr="0">
            <a:noAutofit/>
          </a:bodyPr>
          <a:lstStyle/>
          <a:p>
            <a:pPr lvl="0" algn="l" defTabSz="577850">
              <a:lnSpc>
                <a:spcPct val="90000"/>
              </a:lnSpc>
              <a:spcBef>
                <a:spcPct val="0"/>
              </a:spcBef>
              <a:spcAft>
                <a:spcPct val="35000"/>
              </a:spcAft>
            </a:pPr>
            <a:r>
              <a:rPr lang="el-GR" sz="1300" kern="1200" dirty="0" smtClean="0"/>
              <a:t>ΑΣ2 «Ενίσχυση Πολιτιστικής ταυτότητας και ανάδειξη – προστασία αστικού περιβάλλοντος»</a:t>
            </a:r>
          </a:p>
        </p:txBody>
      </p:sp>
      <p:sp>
        <p:nvSpPr>
          <p:cNvPr id="57" name="Ορθογώνιο 56"/>
          <p:cNvSpPr/>
          <p:nvPr/>
        </p:nvSpPr>
        <p:spPr>
          <a:xfrm>
            <a:off x="323998" y="4869160"/>
            <a:ext cx="4392489" cy="9000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73117" tIns="396000" rIns="473117" bIns="92456" numCol="1" spcCol="1270" anchor="b" anchorCtr="0">
            <a:noAutofit/>
          </a:bodyPr>
          <a:lstStyle/>
          <a:p>
            <a:pPr algn="just"/>
            <a:r>
              <a:rPr lang="el-GR" sz="1300" dirty="0" smtClean="0"/>
              <a:t>Κύριος στόχος είναι η ενίσχυση του ανθρώπινου δυναμικού και η προώθηση της επιχειρηματικότητας και της απασχόλησης</a:t>
            </a:r>
            <a:endParaRPr lang="el-GR" sz="1300" dirty="0"/>
          </a:p>
        </p:txBody>
      </p:sp>
      <p:sp>
        <p:nvSpPr>
          <p:cNvPr id="59" name="Ελεύθερη σχεδίαση 58"/>
          <p:cNvSpPr/>
          <p:nvPr/>
        </p:nvSpPr>
        <p:spPr>
          <a:xfrm>
            <a:off x="179984" y="4575752"/>
            <a:ext cx="4267200" cy="442800"/>
          </a:xfrm>
          <a:custGeom>
            <a:avLst/>
            <a:gdLst>
              <a:gd name="connsiteX0" fmla="*/ 0 w 4267200"/>
              <a:gd name="connsiteY0" fmla="*/ 73801 h 442800"/>
              <a:gd name="connsiteX1" fmla="*/ 73801 w 4267200"/>
              <a:gd name="connsiteY1" fmla="*/ 0 h 442800"/>
              <a:gd name="connsiteX2" fmla="*/ 4193399 w 4267200"/>
              <a:gd name="connsiteY2" fmla="*/ 0 h 442800"/>
              <a:gd name="connsiteX3" fmla="*/ 4267200 w 4267200"/>
              <a:gd name="connsiteY3" fmla="*/ 73801 h 442800"/>
              <a:gd name="connsiteX4" fmla="*/ 4267200 w 4267200"/>
              <a:gd name="connsiteY4" fmla="*/ 368999 h 442800"/>
              <a:gd name="connsiteX5" fmla="*/ 4193399 w 4267200"/>
              <a:gd name="connsiteY5" fmla="*/ 442800 h 442800"/>
              <a:gd name="connsiteX6" fmla="*/ 73801 w 4267200"/>
              <a:gd name="connsiteY6" fmla="*/ 442800 h 442800"/>
              <a:gd name="connsiteX7" fmla="*/ 0 w 4267200"/>
              <a:gd name="connsiteY7" fmla="*/ 368999 h 442800"/>
              <a:gd name="connsiteX8" fmla="*/ 0 w 4267200"/>
              <a:gd name="connsiteY8" fmla="*/ 73801 h 442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67200" h="442800">
                <a:moveTo>
                  <a:pt x="0" y="73801"/>
                </a:moveTo>
                <a:cubicBezTo>
                  <a:pt x="0" y="33042"/>
                  <a:pt x="33042" y="0"/>
                  <a:pt x="73801" y="0"/>
                </a:cubicBezTo>
                <a:lnTo>
                  <a:pt x="4193399" y="0"/>
                </a:lnTo>
                <a:cubicBezTo>
                  <a:pt x="4234158" y="0"/>
                  <a:pt x="4267200" y="33042"/>
                  <a:pt x="4267200" y="73801"/>
                </a:cubicBezTo>
                <a:lnTo>
                  <a:pt x="4267200" y="368999"/>
                </a:lnTo>
                <a:cubicBezTo>
                  <a:pt x="4267200" y="409758"/>
                  <a:pt x="4234158" y="442800"/>
                  <a:pt x="4193399" y="442800"/>
                </a:cubicBezTo>
                <a:lnTo>
                  <a:pt x="73801" y="442800"/>
                </a:lnTo>
                <a:cubicBezTo>
                  <a:pt x="33042" y="442800"/>
                  <a:pt x="0" y="409758"/>
                  <a:pt x="0" y="368999"/>
                </a:cubicBezTo>
                <a:lnTo>
                  <a:pt x="0" y="73801"/>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21616" rIns="144000" bIns="21616" numCol="1" spcCol="1270" anchor="ctr" anchorCtr="0">
            <a:noAutofit/>
          </a:bodyPr>
          <a:lstStyle/>
          <a:p>
            <a:pPr lvl="0" defTabSz="577850">
              <a:lnSpc>
                <a:spcPct val="90000"/>
              </a:lnSpc>
              <a:spcBef>
                <a:spcPct val="0"/>
              </a:spcBef>
              <a:spcAft>
                <a:spcPct val="35000"/>
              </a:spcAft>
            </a:pPr>
            <a:r>
              <a:rPr lang="el-GR" sz="1300" dirty="0"/>
              <a:t>ΑΣ 3 : «Προώθηση επιχειρηματικότητας και απασχόλησης»</a:t>
            </a:r>
          </a:p>
        </p:txBody>
      </p:sp>
      <p:pic>
        <p:nvPicPr>
          <p:cNvPr id="60" name="Εικόνα 59"/>
          <p:cNvPicPr/>
          <p:nvPr/>
        </p:nvPicPr>
        <p:blipFill rotWithShape="1">
          <a:blip r:embed="rId2" cstate="print">
            <a:extLst>
              <a:ext uri="{28A0092B-C50C-407E-A947-70E740481C1C}">
                <a14:useLocalDpi xmlns:a14="http://schemas.microsoft.com/office/drawing/2010/main" val="0"/>
              </a:ext>
            </a:extLst>
          </a:blip>
          <a:srcRect l="11240" t="1550" r="11046" b="1809"/>
          <a:stretch/>
        </p:blipFill>
        <p:spPr bwMode="auto">
          <a:xfrm>
            <a:off x="4734745" y="857800"/>
            <a:ext cx="4451904" cy="415579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584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99384" y="3140968"/>
            <a:ext cx="5544616" cy="1898741"/>
          </a:xfrm>
        </p:spPr>
        <p:txBody>
          <a:bodyPr anchor="ctr"/>
          <a:lstStyle/>
          <a:p>
            <a:pPr algn="ctr"/>
            <a:r>
              <a:rPr lang="el-GR" sz="2400" cap="none" dirty="0" smtClean="0">
                <a:solidFill>
                  <a:schemeClr val="accent3">
                    <a:lumMod val="50000"/>
                  </a:schemeClr>
                </a:solidFill>
              </a:rPr>
              <a:t>Ενδεικτικές Δράσεις που δρομολογήθηκαν στο πλαίσιο της ΣΒΑΑ 2014-2020 και η υλοποίησή τους συνεχίζεται στην περίοδο 2021-2027</a:t>
            </a:r>
            <a:endParaRPr lang="el-GR" sz="2400" cap="none" dirty="0">
              <a:solidFill>
                <a:schemeClr val="accent3">
                  <a:lumMod val="50000"/>
                </a:schemeClr>
              </a:solidFill>
            </a:endParaRPr>
          </a:p>
        </p:txBody>
      </p:sp>
    </p:spTree>
    <p:extLst>
      <p:ext uri="{BB962C8B-B14F-4D97-AF65-F5344CB8AC3E}">
        <p14:creationId xmlns:p14="http://schemas.microsoft.com/office/powerpoint/2010/main" val="51513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7544" y="116632"/>
            <a:ext cx="8496944" cy="400110"/>
          </a:xfrm>
          <a:prstGeom prst="rect">
            <a:avLst/>
          </a:prstGeom>
        </p:spPr>
        <p:txBody>
          <a:bodyPr wrap="square">
            <a:spAutoFit/>
          </a:bodyPr>
          <a:lstStyle/>
          <a:p>
            <a:pPr algn="ctr"/>
            <a:r>
              <a:rPr lang="el-GR" sz="2000" b="1" dirty="0" smtClean="0"/>
              <a:t>Ανάπτυξη Συστήματος Παρακολούθησης Περιβαλλοντικών Παραμέτρων</a:t>
            </a:r>
            <a:endParaRPr lang="el-GR" sz="2000" b="1" dirty="0"/>
          </a:p>
        </p:txBody>
      </p:sp>
      <p:sp>
        <p:nvSpPr>
          <p:cNvPr id="8" name="Text Box 1" descr="Text box sidebar"/>
          <p:cNvSpPr txBox="1"/>
          <p:nvPr/>
        </p:nvSpPr>
        <p:spPr>
          <a:xfrm>
            <a:off x="467792" y="646408"/>
            <a:ext cx="2232000" cy="5796000"/>
          </a:xfrm>
          <a:prstGeom prst="rect">
            <a:avLst/>
          </a:prstGeom>
          <a:solidFill>
            <a:schemeClr val="accent6">
              <a:lumMod val="9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a:t>
            </a:r>
            <a:r>
              <a:rPr lang="el-GR" sz="1100" b="1" kern="100" dirty="0">
                <a:solidFill>
                  <a:srgbClr val="FFFFFF"/>
                </a:solidFill>
                <a:effectLst/>
                <a:ea typeface="Georgia"/>
                <a:cs typeface="Times New Roman"/>
              </a:rPr>
              <a:t>Υλοποίησης : </a:t>
            </a:r>
            <a:endParaRPr lang="el-GR" sz="1100" kern="100" dirty="0">
              <a:solidFill>
                <a:srgbClr val="FFFFFF"/>
              </a:solidFill>
              <a:effectLst/>
              <a:ea typeface="Georgia"/>
              <a:cs typeface="Times New Roman"/>
            </a:endParaRPr>
          </a:p>
          <a:p>
            <a:pPr marL="182880" marR="182880">
              <a:lnSpc>
                <a:spcPct val="130000"/>
              </a:lnSpc>
              <a:spcAft>
                <a:spcPts val="900"/>
              </a:spcAft>
            </a:pPr>
            <a:r>
              <a:rPr lang="el-GR" sz="1100" kern="100" dirty="0" err="1">
                <a:solidFill>
                  <a:srgbClr val="FFFFFF"/>
                </a:solidFill>
                <a:effectLst/>
                <a:ea typeface="Georgia"/>
                <a:cs typeface="Times New Roman"/>
              </a:rPr>
              <a:t>ΣυΔΝΑ</a:t>
            </a:r>
            <a:endParaRPr lang="el-GR" sz="1100" kern="100" dirty="0">
              <a:solidFill>
                <a:srgbClr val="FFFFFF"/>
              </a:solidFill>
              <a:effectLst/>
              <a:ea typeface="Georgia"/>
              <a:cs typeface="Times New Roman"/>
            </a:endParaRPr>
          </a:p>
          <a:p>
            <a:pPr marL="182880" marR="182880">
              <a:lnSpc>
                <a:spcPct val="130000"/>
              </a:lnSpc>
              <a:spcAft>
                <a:spcPts val="900"/>
              </a:spcAft>
            </a:pPr>
            <a:r>
              <a:rPr lang="el-GR" sz="1100" b="1" kern="100" dirty="0">
                <a:solidFill>
                  <a:srgbClr val="FFFFFF"/>
                </a:solidFill>
                <a:effectLst/>
                <a:ea typeface="Georgia"/>
                <a:cs typeface="Times New Roman"/>
              </a:rPr>
              <a:t>Ταμείο Χρηματοδότησης :</a:t>
            </a:r>
            <a:endParaRPr lang="el-GR" sz="1100" kern="100" dirty="0">
              <a:solidFill>
                <a:srgbClr val="FFFFFF"/>
              </a:solidFill>
              <a:effectLst/>
              <a:ea typeface="Georgia"/>
              <a:cs typeface="Times New Roman"/>
            </a:endParaRPr>
          </a:p>
          <a:p>
            <a:pPr marL="182880" marR="182880">
              <a:lnSpc>
                <a:spcPct val="130000"/>
              </a:lnSpc>
              <a:spcAft>
                <a:spcPts val="900"/>
              </a:spcAft>
            </a:pPr>
            <a:r>
              <a:rPr lang="el-GR" sz="1100" kern="100" dirty="0">
                <a:solidFill>
                  <a:srgbClr val="FFFFFF"/>
                </a:solidFill>
                <a:effectLst/>
                <a:ea typeface="Georgia"/>
                <a:cs typeface="Times New Roman"/>
              </a:rPr>
              <a:t>ΕΤΠΑ </a:t>
            </a:r>
          </a:p>
          <a:p>
            <a:pPr marL="182880" marR="182880">
              <a:lnSpc>
                <a:spcPct val="130000"/>
              </a:lnSpc>
              <a:spcAft>
                <a:spcPts val="900"/>
              </a:spcAft>
            </a:pPr>
            <a:r>
              <a:rPr lang="el-GR" sz="1100" b="1" kern="100" dirty="0">
                <a:solidFill>
                  <a:srgbClr val="FFFFFF"/>
                </a:solidFill>
                <a:effectLst/>
                <a:ea typeface="Georgia"/>
                <a:cs typeface="Times New Roman"/>
              </a:rPr>
              <a:t>Ωφελούμενοι</a:t>
            </a:r>
            <a:r>
              <a:rPr lang="el-GR" sz="1100" kern="100" dirty="0">
                <a:solidFill>
                  <a:srgbClr val="FFFFFF"/>
                </a:solidFill>
                <a:effectLst/>
                <a:ea typeface="Georgia"/>
                <a:cs typeface="Times New Roman"/>
              </a:rPr>
              <a:t> : </a:t>
            </a:r>
          </a:p>
          <a:p>
            <a:pPr marL="182880" marR="182880">
              <a:lnSpc>
                <a:spcPct val="130000"/>
              </a:lnSpc>
              <a:spcAft>
                <a:spcPts val="900"/>
              </a:spcAft>
            </a:pPr>
            <a:r>
              <a:rPr lang="el-GR" sz="1100" kern="100" dirty="0" smtClean="0">
                <a:solidFill>
                  <a:srgbClr val="FFFFFF"/>
                </a:solidFill>
                <a:effectLst/>
                <a:ea typeface="Georgia"/>
                <a:cs typeface="Times New Roman"/>
              </a:rPr>
              <a:t>Εκτιμάται ότι κατ’ ελάχιστον το 5% του πληθυσμού θα αξιοποιήσει την νέα ψηφιακή υπηρεσία</a:t>
            </a:r>
          </a:p>
          <a:p>
            <a:pPr marL="182880" marR="182880">
              <a:lnSpc>
                <a:spcPct val="130000"/>
              </a:lnSpc>
              <a:spcAft>
                <a:spcPts val="900"/>
              </a:spcAft>
            </a:pPr>
            <a:endParaRPr lang="el-GR" sz="1100" kern="100" dirty="0">
              <a:solidFill>
                <a:srgbClr val="FFFFFF"/>
              </a:solidFill>
              <a:effectLst/>
              <a:ea typeface="Georgia"/>
              <a:cs typeface="Times New Roman"/>
            </a:endParaRP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3628765"/>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60883" y="3413982"/>
            <a:ext cx="5796000" cy="260853"/>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6">
              <a:lumMod val="9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622300">
              <a:lnSpc>
                <a:spcPct val="90000"/>
              </a:lnSpc>
              <a:spcBef>
                <a:spcPct val="0"/>
              </a:spcBef>
              <a:spcAft>
                <a:spcPct val="35000"/>
              </a:spcAft>
            </a:pPr>
            <a:r>
              <a:rPr lang="el-GR" sz="1600" b="1" dirty="0"/>
              <a:t>ΑΣ1 «Αναζωογόνηση και εξειδίκευση της οικονομικής λειτουργίας»</a:t>
            </a:r>
          </a:p>
        </p:txBody>
      </p:sp>
      <p:sp>
        <p:nvSpPr>
          <p:cNvPr id="9" name="Ορθογώνιο 8"/>
          <p:cNvSpPr/>
          <p:nvPr/>
        </p:nvSpPr>
        <p:spPr>
          <a:xfrm>
            <a:off x="2685187" y="758309"/>
            <a:ext cx="6095325" cy="5262979"/>
          </a:xfrm>
          <a:prstGeom prst="rect">
            <a:avLst/>
          </a:prstGeom>
        </p:spPr>
        <p:txBody>
          <a:bodyPr wrap="square" anchor="t">
            <a:spAutoFit/>
          </a:bodyPr>
          <a:lstStyle/>
          <a:p>
            <a:pPr algn="just"/>
            <a:r>
              <a:rPr lang="el-GR" sz="1400" dirty="0" smtClean="0"/>
              <a:t>Η Δράση αφορά </a:t>
            </a:r>
            <a:r>
              <a:rPr lang="el-GR" sz="1400" dirty="0"/>
              <a:t>στην εγκατάσταση περιβαλλοντικών αισθητήρων και στην ταυτόχρονη ανάπτυξη λογισμικού και ηλεκτρονικής </a:t>
            </a:r>
            <a:r>
              <a:rPr lang="el-GR" sz="1400" dirty="0" smtClean="0"/>
              <a:t>Πλατφόρμας, </a:t>
            </a:r>
            <a:r>
              <a:rPr lang="el-GR" sz="1400" dirty="0"/>
              <a:t>προκειμένου να πραγματοποιείται παρακολούθηση των περιβαλλοντικών παραμέτρων στους </a:t>
            </a:r>
            <a:r>
              <a:rPr lang="el-GR" sz="1400" dirty="0" smtClean="0"/>
              <a:t>3 Δήμους </a:t>
            </a:r>
            <a:r>
              <a:rPr lang="el-GR" sz="1400" dirty="0"/>
              <a:t>Καλλιθέας, Παλαιού Φαλήρου και </a:t>
            </a:r>
            <a:r>
              <a:rPr lang="el-GR" sz="1400" dirty="0" smtClean="0"/>
              <a:t>Αλίμου. Συνδυάζεται </a:t>
            </a:r>
            <a:r>
              <a:rPr lang="el-GR" sz="1400" dirty="0"/>
              <a:t>με την δραστηριότητα του τουρισμού και την επισκεψιμότητα στους </a:t>
            </a:r>
            <a:r>
              <a:rPr lang="el-GR" sz="1400" dirty="0" smtClean="0"/>
              <a:t>3 Δήμους, καθώς και με </a:t>
            </a:r>
            <a:r>
              <a:rPr lang="el-GR" sz="1400" dirty="0"/>
              <a:t>τον πολιτισμό και τα στοιχεία πολιτισμού (π.χ. σε περιοχές αρχαιολογικού ενδιαφέροντος και χρήση των αισθητήρων για τη διασφάλιση κατάλληλου ποιοτικού περιβάλλοντος).</a:t>
            </a:r>
          </a:p>
          <a:p>
            <a:pPr algn="just"/>
            <a:r>
              <a:rPr lang="el-GR" sz="1400" dirty="0" smtClean="0"/>
              <a:t>Μετά από ενδελεχή μελέτη </a:t>
            </a:r>
            <a:r>
              <a:rPr lang="el-GR" sz="1400" dirty="0"/>
              <a:t>και </a:t>
            </a:r>
            <a:r>
              <a:rPr lang="el-GR" sz="1400" dirty="0" smtClean="0"/>
              <a:t>αποδελτίωση </a:t>
            </a:r>
            <a:r>
              <a:rPr lang="el-GR" sz="1400" dirty="0"/>
              <a:t>όλων των διαθέσιμων στοιχείων, </a:t>
            </a:r>
            <a:r>
              <a:rPr lang="el-GR" sz="1400" dirty="0" smtClean="0"/>
              <a:t>επιλέγονται στρατηγικά σημεία</a:t>
            </a:r>
            <a:r>
              <a:rPr lang="el-GR" sz="1400" dirty="0"/>
              <a:t> ενδιαφέροντος</a:t>
            </a:r>
            <a:r>
              <a:rPr lang="el-GR" sz="1400" dirty="0" smtClean="0"/>
              <a:t> </a:t>
            </a:r>
            <a:r>
              <a:rPr lang="el-GR" sz="1400" dirty="0"/>
              <a:t>της περιοχής </a:t>
            </a:r>
            <a:r>
              <a:rPr lang="el-GR" sz="1400" dirty="0" smtClean="0"/>
              <a:t>των 3 Δήμων προκειμένου </a:t>
            </a:r>
            <a:r>
              <a:rPr lang="el-GR" sz="1400" dirty="0"/>
              <a:t>να εγκατασταθούν ειδικοί ηλεκτρονικοί Περιβαλλοντικοί Αισθητήρες. Οι αισθητήρες </a:t>
            </a:r>
            <a:r>
              <a:rPr lang="el-GR" sz="1400" dirty="0" smtClean="0"/>
              <a:t>λαμβάνουν</a:t>
            </a:r>
            <a:r>
              <a:rPr lang="el-GR" sz="1400" dirty="0"/>
              <a:t>, σε διαρκή βάση, στοιχεία σχετικά με την ποιοτική κατάσταση του ατμοσφαιρικού περιβάλλοντος (π.χ. θερμοκρασία, υγρασία, πίεση, αέρια σωματίδια, διοξείδιο του άνθρακα, μονοξείδιο του άνθρακα, όζον και οξείδιο του αζώτου</a:t>
            </a:r>
            <a:r>
              <a:rPr lang="el-GR" sz="1400" dirty="0" smtClean="0"/>
              <a:t>).</a:t>
            </a:r>
          </a:p>
          <a:p>
            <a:pPr algn="just"/>
            <a:r>
              <a:rPr lang="el-GR" sz="1400" dirty="0" smtClean="0"/>
              <a:t>Για </a:t>
            </a:r>
            <a:r>
              <a:rPr lang="el-GR" sz="1400" dirty="0"/>
              <a:t>τη συνδεσιμότητα των Περιβαλλοντικών Αισθητήρων και την επικοινωνία με </a:t>
            </a:r>
            <a:r>
              <a:rPr lang="el-GR" sz="1400" dirty="0" smtClean="0"/>
              <a:t>αυτούς, εγκαθίσταται Δίκτυο </a:t>
            </a:r>
            <a:r>
              <a:rPr lang="el-GR" sz="1400" dirty="0" err="1" smtClean="0"/>
              <a:t>LoRA</a:t>
            </a:r>
            <a:r>
              <a:rPr lang="el-GR" sz="1400" dirty="0" smtClean="0"/>
              <a:t>-WAN και για </a:t>
            </a:r>
            <a:r>
              <a:rPr lang="el-GR" sz="1400" dirty="0"/>
              <a:t>την ολοκλήρωση και την απρόσκοπτη λειτουργία του </a:t>
            </a:r>
            <a:r>
              <a:rPr lang="el-GR" sz="1400" dirty="0" smtClean="0"/>
              <a:t>Δικτύου, αγοράζεται και </a:t>
            </a:r>
            <a:r>
              <a:rPr lang="el-GR" sz="1400" dirty="0"/>
              <a:t>εγκαθίσταται</a:t>
            </a:r>
            <a:r>
              <a:rPr lang="el-GR" sz="1400" dirty="0" smtClean="0"/>
              <a:t> </a:t>
            </a:r>
            <a:r>
              <a:rPr lang="el-GR" sz="1400" dirty="0" err="1"/>
              <a:t>LoRa</a:t>
            </a:r>
            <a:r>
              <a:rPr lang="el-GR" sz="1400" dirty="0"/>
              <a:t> </a:t>
            </a:r>
            <a:r>
              <a:rPr lang="el-GR" sz="1400" dirty="0" err="1"/>
              <a:t>Network</a:t>
            </a:r>
            <a:r>
              <a:rPr lang="el-GR" sz="1400" dirty="0"/>
              <a:t> Server. Επίσης, για την ολοκλήρωση του Συστήματος Παρακολούθησης Περιβαλλοντικών Παραμέτρων </a:t>
            </a:r>
            <a:r>
              <a:rPr lang="el-GR" sz="1400" dirty="0" smtClean="0"/>
              <a:t>απαιτείται η </a:t>
            </a:r>
            <a:r>
              <a:rPr lang="el-GR" sz="1400" dirty="0"/>
              <a:t>ανάπτυξη λογισμικού και η λειτουργία ηλεκτρονικής </a:t>
            </a:r>
            <a:r>
              <a:rPr lang="el-GR" sz="1400" dirty="0" smtClean="0"/>
              <a:t>Πλατφόρμας, η οποία </a:t>
            </a:r>
            <a:r>
              <a:rPr lang="el-GR" sz="1400" dirty="0"/>
              <a:t>θα παράσχει ένα ομογενοποιημένο περιβάλλον ελέγχου και διαχείρισης της περιβαλλοντικής πληροφορίας που θα συλλέγεται και θα αποθηκεύεται σε ασφαλή βάση δεδομένων</a:t>
            </a:r>
            <a:r>
              <a:rPr lang="el-GR" sz="1400" dirty="0" smtClean="0"/>
              <a:t>.</a:t>
            </a:r>
          </a:p>
        </p:txBody>
      </p:sp>
    </p:spTree>
    <p:extLst>
      <p:ext uri="{BB962C8B-B14F-4D97-AF65-F5344CB8AC3E}">
        <p14:creationId xmlns:p14="http://schemas.microsoft.com/office/powerpoint/2010/main" val="47030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467544" y="-27384"/>
            <a:ext cx="8496944" cy="707886"/>
          </a:xfrm>
          <a:prstGeom prst="rect">
            <a:avLst/>
          </a:prstGeom>
        </p:spPr>
        <p:txBody>
          <a:bodyPr wrap="square">
            <a:spAutoFit/>
          </a:bodyPr>
          <a:lstStyle/>
          <a:p>
            <a:pPr algn="ctr"/>
            <a:r>
              <a:rPr lang="el-GR" sz="2000" b="1" dirty="0" smtClean="0"/>
              <a:t>Έξυπνες Εφαρμογές Ηλεκτρονικού Πολιτισμού, Ηλεκτρονικού Τουρισμού και Ενίσχυσης Βιώσιμης Κινητικότητας</a:t>
            </a:r>
            <a:endParaRPr lang="el-GR" sz="2000" b="1" dirty="0"/>
          </a:p>
        </p:txBody>
      </p:sp>
      <p:sp>
        <p:nvSpPr>
          <p:cNvPr id="8" name="Text Box 1" descr="Text box sidebar"/>
          <p:cNvSpPr txBox="1">
            <a:spLocks noChangeAspect="1"/>
          </p:cNvSpPr>
          <p:nvPr/>
        </p:nvSpPr>
        <p:spPr>
          <a:xfrm>
            <a:off x="467792" y="646408"/>
            <a:ext cx="2232000" cy="5796000"/>
          </a:xfrm>
          <a:prstGeom prst="rect">
            <a:avLst/>
          </a:prstGeom>
          <a:solidFill>
            <a:schemeClr val="accent6">
              <a:lumMod val="9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spAutoFit/>
          </a:bodyPr>
          <a:lstStyle/>
          <a:p>
            <a:pPr marL="182880" marR="182880">
              <a:lnSpc>
                <a:spcPct val="90000"/>
              </a:lnSpc>
              <a:spcAft>
                <a:spcPts val="900"/>
              </a:spcAft>
            </a:pPr>
            <a:r>
              <a:rPr lang="en-US" sz="1400" b="1" kern="100" cap="all" dirty="0">
                <a:solidFill>
                  <a:srgbClr val="FFFFFF"/>
                </a:solidFill>
                <a:effectLst/>
                <a:latin typeface="Arial"/>
                <a:ea typeface="MS Gothic"/>
                <a:cs typeface="Times New Roman"/>
              </a:rPr>
              <a:t> </a:t>
            </a:r>
            <a:endParaRPr lang="el-GR" sz="1400" b="1" kern="100" cap="all" dirty="0">
              <a:solidFill>
                <a:srgbClr val="FFFFFF"/>
              </a:solidFill>
              <a:effectLst/>
              <a:latin typeface="Arial"/>
              <a:ea typeface="MS Gothic"/>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Φορέας Υλοποίησης :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err="1" smtClean="0">
                <a:solidFill>
                  <a:srgbClr val="FFFFFF"/>
                </a:solidFill>
                <a:effectLst/>
                <a:ea typeface="Georgia"/>
                <a:cs typeface="Times New Roman"/>
              </a:rPr>
              <a:t>ΣυΔΝΑ</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b="1" kern="100" dirty="0" smtClean="0">
                <a:solidFill>
                  <a:srgbClr val="FFFFFF"/>
                </a:solidFill>
                <a:effectLst/>
                <a:ea typeface="Georgia"/>
                <a:cs typeface="Times New Roman"/>
              </a:rPr>
              <a:t>Ταμείο Χρηματοδότησης :</a:t>
            </a:r>
            <a:endParaRPr lang="el-GR" sz="1100" kern="100" dirty="0" smtClean="0">
              <a:solidFill>
                <a:srgbClr val="FFFFFF"/>
              </a:solidFill>
              <a:effectLst/>
              <a:ea typeface="Georgia"/>
              <a:cs typeface="Times New Roman"/>
            </a:endParaRPr>
          </a:p>
          <a:p>
            <a:pPr marL="182880" marR="182880">
              <a:lnSpc>
                <a:spcPct val="130000"/>
              </a:lnSpc>
              <a:spcAft>
                <a:spcPts val="900"/>
              </a:spcAft>
            </a:pPr>
            <a:r>
              <a:rPr lang="el-GR" sz="1100" kern="100" dirty="0" smtClean="0">
                <a:solidFill>
                  <a:srgbClr val="FFFFFF"/>
                </a:solidFill>
                <a:effectLst/>
                <a:ea typeface="Georgia"/>
                <a:cs typeface="Times New Roman"/>
              </a:rPr>
              <a:t>ΕΤΠΑ </a:t>
            </a:r>
          </a:p>
          <a:p>
            <a:pPr marL="182880" marR="182880">
              <a:lnSpc>
                <a:spcPct val="130000"/>
              </a:lnSpc>
              <a:spcAft>
                <a:spcPts val="900"/>
              </a:spcAft>
            </a:pPr>
            <a:r>
              <a:rPr lang="el-GR" sz="1100" b="1" kern="100" dirty="0" smtClean="0">
                <a:solidFill>
                  <a:srgbClr val="FFFFFF"/>
                </a:solidFill>
                <a:effectLst/>
                <a:ea typeface="Georgia"/>
                <a:cs typeface="Times New Roman"/>
              </a:rPr>
              <a:t>Ωφελούμενοι</a:t>
            </a:r>
            <a:r>
              <a:rPr lang="el-GR" sz="1100" kern="100" dirty="0" smtClean="0">
                <a:solidFill>
                  <a:srgbClr val="FFFFFF"/>
                </a:solidFill>
                <a:effectLst/>
                <a:ea typeface="Georgia"/>
                <a:cs typeface="Times New Roman"/>
              </a:rPr>
              <a:t> : </a:t>
            </a:r>
          </a:p>
          <a:p>
            <a:pPr marL="182880" marR="182880">
              <a:lnSpc>
                <a:spcPct val="130000"/>
              </a:lnSpc>
              <a:spcAft>
                <a:spcPts val="900"/>
              </a:spcAft>
            </a:pPr>
            <a:r>
              <a:rPr lang="el-GR" sz="1100" kern="100" dirty="0">
                <a:solidFill>
                  <a:srgbClr val="FFFFFF"/>
                </a:solidFill>
                <a:ea typeface="Georgia"/>
                <a:cs typeface="Times New Roman"/>
              </a:rPr>
              <a:t>Εκτιμάται ότι κατ’ ελάχιστον το 5% του πληθυσμού θα αξιοποιήσει την νέα ψηφιακή υπηρεσία</a:t>
            </a:r>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4045" b="11122"/>
          <a:stretch/>
        </p:blipFill>
        <p:spPr bwMode="auto">
          <a:xfrm>
            <a:off x="467792" y="3628765"/>
            <a:ext cx="2232000" cy="2448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Ελεύθερη σχεδίαση: Σχήμα 70">
            <a:extLst>
              <a:ext uri="{FF2B5EF4-FFF2-40B4-BE49-F238E27FC236}">
                <a16:creationId xmlns="" xmlns:a16="http://schemas.microsoft.com/office/drawing/2014/main" id="{9539B8A5-B406-7B51-83D4-017932885676}"/>
              </a:ext>
            </a:extLst>
          </p:cNvPr>
          <p:cNvSpPr/>
          <p:nvPr/>
        </p:nvSpPr>
        <p:spPr>
          <a:xfrm rot="16200000">
            <a:off x="-2560883" y="3413982"/>
            <a:ext cx="5796000" cy="260853"/>
          </a:xfrm>
          <a:custGeom>
            <a:avLst/>
            <a:gdLst>
              <a:gd name="connsiteX0" fmla="*/ 0 w 2087999"/>
              <a:gd name="connsiteY0" fmla="*/ 0 h 197215"/>
              <a:gd name="connsiteX1" fmla="*/ 2087999 w 2087999"/>
              <a:gd name="connsiteY1" fmla="*/ 0 h 197215"/>
              <a:gd name="connsiteX2" fmla="*/ 2087999 w 2087999"/>
              <a:gd name="connsiteY2" fmla="*/ 197215 h 197215"/>
              <a:gd name="connsiteX3" fmla="*/ 0 w 2087999"/>
              <a:gd name="connsiteY3" fmla="*/ 197215 h 197215"/>
              <a:gd name="connsiteX4" fmla="*/ 0 w 2087999"/>
              <a:gd name="connsiteY4" fmla="*/ 0 h 19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7999" h="197215">
                <a:moveTo>
                  <a:pt x="0" y="0"/>
                </a:moveTo>
                <a:lnTo>
                  <a:pt x="2087999" y="0"/>
                </a:lnTo>
                <a:lnTo>
                  <a:pt x="2087999" y="197215"/>
                </a:lnTo>
                <a:lnTo>
                  <a:pt x="0" y="197215"/>
                </a:lnTo>
                <a:lnTo>
                  <a:pt x="0" y="0"/>
                </a:lnTo>
                <a:close/>
              </a:path>
            </a:pathLst>
          </a:custGeom>
          <a:solidFill>
            <a:schemeClr val="accent6">
              <a:lumMod val="90000"/>
            </a:schemeClr>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0160" tIns="10160" rIns="10160" bIns="10160" numCol="1" spcCol="1270" anchor="ctr" anchorCtr="0">
            <a:noAutofit/>
          </a:bodyPr>
          <a:lstStyle/>
          <a:p>
            <a:pPr lvl="0" algn="ctr" defTabSz="622300">
              <a:lnSpc>
                <a:spcPct val="90000"/>
              </a:lnSpc>
              <a:spcBef>
                <a:spcPct val="0"/>
              </a:spcBef>
              <a:spcAft>
                <a:spcPct val="35000"/>
              </a:spcAft>
            </a:pPr>
            <a:r>
              <a:rPr lang="el-GR" sz="1600" b="1" dirty="0"/>
              <a:t>ΑΣ1 «Αναζωογόνηση και εξειδίκευση της οικονομικής λειτουργίας»</a:t>
            </a:r>
          </a:p>
        </p:txBody>
      </p:sp>
      <p:sp>
        <p:nvSpPr>
          <p:cNvPr id="10" name="Ορθογώνιο 9"/>
          <p:cNvSpPr/>
          <p:nvPr/>
        </p:nvSpPr>
        <p:spPr>
          <a:xfrm>
            <a:off x="2699792" y="646409"/>
            <a:ext cx="6264696" cy="5693866"/>
          </a:xfrm>
          <a:prstGeom prst="rect">
            <a:avLst/>
          </a:prstGeom>
        </p:spPr>
        <p:txBody>
          <a:bodyPr wrap="square" anchor="t">
            <a:spAutoFit/>
          </a:bodyPr>
          <a:lstStyle/>
          <a:p>
            <a:pPr algn="just"/>
            <a:r>
              <a:rPr lang="el-GR" sz="1400" dirty="0"/>
              <a:t>Ο αυξανόμενος αριθμός επισκεπτών και η ανάγκη διάχυσης τους στο συνολικό δίκτυο, δημιουργούν την ανάγκη για ένα σύστημα ξενάγησης στο σύνολο του δικτύου τουρισμού-πολιτισμού, αναδεικνύοντας και τα δύο στοιχεία της ιστορίας των δρόμων (εικόνες και </a:t>
            </a:r>
            <a:r>
              <a:rPr lang="el-GR" sz="1400" dirty="0" smtClean="0"/>
              <a:t>γεύσεις), και τον συνδυασμό του με </a:t>
            </a:r>
            <a:r>
              <a:rPr lang="el-GR" sz="1400" dirty="0"/>
              <a:t>προτάσεις για μετακίνηση </a:t>
            </a:r>
            <a:r>
              <a:rPr lang="el-GR" sz="1400" dirty="0" smtClean="0"/>
              <a:t>πεζή</a:t>
            </a:r>
            <a:r>
              <a:rPr lang="el-GR" sz="1400" dirty="0"/>
              <a:t>, με ποδήλατα αλλά και με </a:t>
            </a:r>
            <a:r>
              <a:rPr lang="el-GR" sz="1400" dirty="0" smtClean="0"/>
              <a:t>ΜΜΜ</a:t>
            </a:r>
            <a:r>
              <a:rPr lang="el-GR" sz="1400" dirty="0"/>
              <a:t>, αξιοποιώντας και τα αποτελέσματα του συστήματος παρακολούθησης περιβαλλοντικών παραμέτρων.</a:t>
            </a:r>
          </a:p>
          <a:p>
            <a:pPr algn="just"/>
            <a:r>
              <a:rPr lang="el-GR" sz="1400" dirty="0"/>
              <a:t>Η συγκεκριμένη δράση δρα συμπληρωματικά με τις παρεμβάσεις για την «Ενίσχυση πολιτιστικής ταυτότητας», </a:t>
            </a:r>
            <a:r>
              <a:rPr lang="el-GR" sz="1400" dirty="0" smtClean="0"/>
              <a:t>με </a:t>
            </a:r>
            <a:r>
              <a:rPr lang="el-GR" sz="1400" dirty="0"/>
              <a:t>τις δράσεις για ανάδειξη – προστασία αστικού περιβάλλοντος </a:t>
            </a:r>
            <a:r>
              <a:rPr lang="el-GR" sz="1400" dirty="0" smtClean="0"/>
              <a:t>και </a:t>
            </a:r>
            <a:r>
              <a:rPr lang="el-GR" sz="1400" dirty="0"/>
              <a:t>με τις δράσεις για την «Αναζωογόνηση και εξειδίκευση της οικονομικής λειτουργίας</a:t>
            </a:r>
            <a:r>
              <a:rPr lang="el-GR" sz="1400" dirty="0" smtClean="0"/>
              <a:t>». </a:t>
            </a:r>
            <a:r>
              <a:rPr lang="el-GR" sz="1400" dirty="0"/>
              <a:t>Οι ψηφιακές </a:t>
            </a:r>
            <a:r>
              <a:rPr lang="el-GR" sz="1400" dirty="0" smtClean="0"/>
              <a:t>παρεμβάσεις θα δίνουν τη δυνατότητα στους </a:t>
            </a:r>
            <a:r>
              <a:rPr lang="el-GR" sz="1400" dirty="0"/>
              <a:t>χρήστες να </a:t>
            </a:r>
            <a:r>
              <a:rPr lang="el-GR" sz="1400" dirty="0" err="1"/>
              <a:t>επικαιροποιούν</a:t>
            </a:r>
            <a:r>
              <a:rPr lang="el-GR" sz="1400" dirty="0"/>
              <a:t> τα δεδομένα σε πραγματικό χρόνο, ενώ στοιχεία θα δίνονται </a:t>
            </a:r>
            <a:r>
              <a:rPr lang="el-GR" sz="1400" dirty="0" smtClean="0"/>
              <a:t>και προς </a:t>
            </a:r>
            <a:r>
              <a:rPr lang="el-GR" sz="1400" dirty="0"/>
              <a:t>δημόσια χρήση</a:t>
            </a:r>
            <a:r>
              <a:rPr lang="el-GR" sz="1400" dirty="0" smtClean="0"/>
              <a:t>.</a:t>
            </a:r>
          </a:p>
          <a:p>
            <a:pPr algn="just"/>
            <a:r>
              <a:rPr lang="el-GR" sz="1400" dirty="0"/>
              <a:t>Η ηλεκτρονική έξυπνη εφαρμογή θα μπορεί να λειτουργεί σε έξυπνες συσκευές  (</a:t>
            </a:r>
            <a:r>
              <a:rPr lang="el-GR" sz="1400" dirty="0" err="1"/>
              <a:t>iOS</a:t>
            </a:r>
            <a:r>
              <a:rPr lang="el-GR" sz="1400" dirty="0"/>
              <a:t> και </a:t>
            </a:r>
            <a:r>
              <a:rPr lang="el-GR" sz="1400" dirty="0" err="1"/>
              <a:t>Android</a:t>
            </a:r>
            <a:r>
              <a:rPr lang="el-GR" sz="1400" dirty="0"/>
              <a:t>), προσφέροντας ταυτόχρονα τις εξής επιλογές: 1) Παρουσίαση της επιλεχθείσας διαδρομής με δυνατότητα πλοήγησης, με λεπτομέρειες για κάθε σημείο ενδιαφέροντος και αποστολή ειδήσεων μέσω προωθημένων μηνυμάτων (</a:t>
            </a:r>
            <a:r>
              <a:rPr lang="el-GR" sz="1400" dirty="0" err="1"/>
              <a:t>push</a:t>
            </a:r>
            <a:r>
              <a:rPr lang="el-GR" sz="1400" dirty="0"/>
              <a:t> </a:t>
            </a:r>
            <a:r>
              <a:rPr lang="el-GR" sz="1400" dirty="0" err="1"/>
              <a:t>notifications</a:t>
            </a:r>
            <a:r>
              <a:rPr lang="el-GR" sz="1400" dirty="0"/>
              <a:t>) 2) Παρουσίαση σημείων ενδιαφέροντος στους τομείς της ιστορίας, του πολιτισμού και του τουρισμού, με ενσωμάτωση  της  τεχνολογίας  επαυξημένης  πραγματικότητας και </a:t>
            </a:r>
            <a:r>
              <a:rPr lang="el-GR" sz="1400" dirty="0" smtClean="0"/>
              <a:t>δυνατότητα </a:t>
            </a:r>
            <a:r>
              <a:rPr lang="el-GR" sz="1400" dirty="0"/>
              <a:t>χρήσης ανοιχτών </a:t>
            </a:r>
            <a:r>
              <a:rPr lang="el-GR" sz="1400" dirty="0" smtClean="0"/>
              <a:t>δεδομένων.</a:t>
            </a:r>
          </a:p>
          <a:p>
            <a:pPr algn="just"/>
            <a:r>
              <a:rPr lang="el-GR" sz="1400" dirty="0" smtClean="0"/>
              <a:t>Η  </a:t>
            </a:r>
            <a:r>
              <a:rPr lang="el-GR" sz="1400" dirty="0"/>
              <a:t>τεχνολογία  των  ηλεκτρονικών  φάρων  </a:t>
            </a:r>
            <a:r>
              <a:rPr lang="el-GR" sz="1400" dirty="0" smtClean="0"/>
              <a:t>θα προσφέρει  </a:t>
            </a:r>
            <a:r>
              <a:rPr lang="el-GR" sz="1400" dirty="0"/>
              <a:t>αμφίδρομη ασύρματη επικοινωνία σε διάφορες </a:t>
            </a:r>
            <a:r>
              <a:rPr lang="el-GR" sz="1400" dirty="0" smtClean="0"/>
              <a:t>αποστάσεις, ενώ η </a:t>
            </a:r>
            <a:r>
              <a:rPr lang="el-GR" sz="1400" dirty="0"/>
              <a:t>εφαρμογή θα είναι σε θέση να γνωρίζει την τρέχουσα πληροφορία του χρήστη και να τον ενημερώνει  ανά  πάσα  στιγμή,  ακόμη  και  με  διαφορετικά  μηνύματα  ανά  </a:t>
            </a:r>
            <a:r>
              <a:rPr lang="el-GR" sz="1400" dirty="0" smtClean="0"/>
              <a:t>περίπτωση. Έτσι θα παρέχεται πραγματικά  </a:t>
            </a:r>
            <a:r>
              <a:rPr lang="el-GR" sz="1400" dirty="0"/>
              <a:t>στοχευμένη  ενημέρωση/ πληροφόρηση και </a:t>
            </a:r>
            <a:r>
              <a:rPr lang="el-GR" sz="1400" dirty="0" smtClean="0"/>
              <a:t>ταυτόχρονα θα ενημερώνεται </a:t>
            </a:r>
            <a:r>
              <a:rPr lang="el-GR" sz="1400" dirty="0"/>
              <a:t>το </a:t>
            </a:r>
            <a:r>
              <a:rPr lang="el-GR" sz="1400" dirty="0" err="1"/>
              <a:t>back</a:t>
            </a:r>
            <a:r>
              <a:rPr lang="el-GR" sz="1400" dirty="0"/>
              <a:t> </a:t>
            </a:r>
            <a:r>
              <a:rPr lang="el-GR" sz="1400" dirty="0" err="1"/>
              <a:t>office</a:t>
            </a:r>
            <a:r>
              <a:rPr lang="el-GR" sz="1400" dirty="0"/>
              <a:t> για </a:t>
            </a:r>
            <a:r>
              <a:rPr lang="el-GR" sz="1400" dirty="0" smtClean="0"/>
              <a:t>τον αριθμό </a:t>
            </a:r>
            <a:r>
              <a:rPr lang="el-GR" sz="1400" dirty="0"/>
              <a:t>των </a:t>
            </a:r>
            <a:r>
              <a:rPr lang="el-GR" sz="1400" dirty="0" smtClean="0"/>
              <a:t>επισκεπτών ανά </a:t>
            </a:r>
            <a:r>
              <a:rPr lang="el-GR" sz="1400" dirty="0"/>
              <a:t>σημείο ενδιαφέροντος – υλοποιώντας </a:t>
            </a:r>
            <a:r>
              <a:rPr lang="el-GR" sz="1400" dirty="0" smtClean="0"/>
              <a:t>και την </a:t>
            </a:r>
            <a:r>
              <a:rPr lang="el-GR" sz="1400" dirty="0"/>
              <a:t>αμφίδρομη  επικοινωνία</a:t>
            </a:r>
            <a:r>
              <a:rPr lang="el-GR" sz="1400" dirty="0" smtClean="0"/>
              <a:t>.</a:t>
            </a:r>
            <a:endParaRPr lang="el-GR" sz="1400" dirty="0"/>
          </a:p>
        </p:txBody>
      </p:sp>
    </p:spTree>
    <p:extLst>
      <p:ext uri="{BB962C8B-B14F-4D97-AF65-F5344CB8AC3E}">
        <p14:creationId xmlns:p14="http://schemas.microsoft.com/office/powerpoint/2010/main" val="147073803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Γωνίες">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Γωνίες">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Γωνίες">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10217</TotalTime>
  <Words>4421</Words>
  <Application>Microsoft Office PowerPoint</Application>
  <PresentationFormat>Προβολή στην οθόνη (4:3)</PresentationFormat>
  <Paragraphs>276</Paragraphs>
  <Slides>24</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Γωνίες</vt:lpstr>
      <vt:lpstr>Επικαιροποιηση Στρατηγικησ ΒΙΩΣΙΜΗΣ ΑΣΤΙΚΗΣ ΑΝΑΠΤΥΞΗΣ (σΒΑΑ)  «Η Μουσική και η Ιστορία των Δρόμων»</vt:lpstr>
      <vt:lpstr>Τι είναι η Στρατηγική Βιώσιμης Αστικής Ανάπτυξης (ΣΒΑΑ);</vt:lpstr>
      <vt:lpstr>Ποια είναι η Περιοχή Εφαρμογής ΣΒΑΑ;</vt:lpstr>
      <vt:lpstr>Παρουσίαση του PowerPoint</vt:lpstr>
      <vt:lpstr>Ποιο είναι το όραμα της ΣΒΑΑ;</vt:lpstr>
      <vt:lpstr>Ποιοι είναι οι Άξονες της ΣΒΑΑ;</vt:lpstr>
      <vt:lpstr>Ενδεικτικές Δράσεις που δρομολογήθηκαν στο πλαίσιο της ΣΒΑΑ 2014-2020 και η υλοποίησή τους συνεχίζεται στην περίοδο 2021-2027</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Σας καλούμε να γίνεται συμμέτοχοι στον ανοιχτό διάλογο για την επικαιροποίηση της ΣΒΑΑ «Η μουσική και η ιστορία των δρόμων» στην περιοχή των 3 δήμων Καλλιθέας, Παλαιού Φαλήρου και Αλίμου.</vt:lpstr>
      <vt:lpstr>ΣΑΣ Ευχαριστουμε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ΣΧΕΔΙΟ ΒΙΩΣΙΜΗΣ ΑΣΤΙΚΗΣ ΑΝΑΠΤΥΞΗΣ (σΒΑΑ)</dc:title>
  <dc:creator>User</dc:creator>
  <cp:lastModifiedBy>User</cp:lastModifiedBy>
  <cp:revision>453</cp:revision>
  <cp:lastPrinted>2023-05-26T22:03:10Z</cp:lastPrinted>
  <dcterms:created xsi:type="dcterms:W3CDTF">2023-05-15T11:50:45Z</dcterms:created>
  <dcterms:modified xsi:type="dcterms:W3CDTF">2023-07-06T09:05:27Z</dcterms:modified>
</cp:coreProperties>
</file>